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21B5ED-DB5D-4365-B18C-09C05CC6A27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97D49-BC7D-4F1E-9A8C-F6AC2670E227}" type="slidenum">
              <a:rPr lang="pt-BR"/>
              <a:pPr/>
              <a:t>1</a:t>
            </a:fld>
            <a:endParaRPr lang="pt-BR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BBC96-13D8-4FF2-9403-D23D315D7C09}" type="slidenum">
              <a:rPr lang="pt-BR"/>
              <a:pPr/>
              <a:t>10</a:t>
            </a:fld>
            <a:endParaRPr lang="pt-B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E23E1-4D68-4F31-B1E5-05F885F01339}" type="slidenum">
              <a:rPr lang="pt-BR"/>
              <a:pPr/>
              <a:t>11</a:t>
            </a:fld>
            <a:endParaRPr lang="pt-BR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FAEED-C12B-4CBC-8130-767A59361D36}" type="slidenum">
              <a:rPr lang="pt-BR"/>
              <a:pPr/>
              <a:t>12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D44D5-F174-4B8B-B9D3-5BAA168F88BF}" type="slidenum">
              <a:rPr lang="pt-BR"/>
              <a:pPr/>
              <a:t>13</a:t>
            </a:fld>
            <a:endParaRPr lang="pt-B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12181-1300-42C6-8CD3-5EDD8C1B9CCD}" type="slidenum">
              <a:rPr lang="pt-BR"/>
              <a:pPr/>
              <a:t>14</a:t>
            </a:fld>
            <a:endParaRPr lang="pt-BR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FB8E1-0247-47AD-ABB4-086E4D296795}" type="slidenum">
              <a:rPr lang="pt-BR"/>
              <a:pPr/>
              <a:t>15</a:t>
            </a:fld>
            <a:endParaRPr lang="pt-BR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BAB5E-1E72-49B3-AB9F-164264FC63BE}" type="slidenum">
              <a:rPr lang="pt-BR"/>
              <a:pPr/>
              <a:t>16</a:t>
            </a:fld>
            <a:endParaRPr lang="pt-BR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A5A76-7C86-4A1A-B2A7-C82531DE024E}" type="slidenum">
              <a:rPr lang="pt-BR"/>
              <a:pPr/>
              <a:t>17</a:t>
            </a:fld>
            <a:endParaRPr lang="pt-BR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0D078-FCD6-4F30-9FBD-086EF4DAA170}" type="slidenum">
              <a:rPr lang="pt-BR"/>
              <a:pPr/>
              <a:t>18</a:t>
            </a:fld>
            <a:endParaRPr lang="pt-B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41D2A-3F5D-4FBC-B49B-4C2FD04A74C5}" type="slidenum">
              <a:rPr lang="pt-BR"/>
              <a:pPr/>
              <a:t>19</a:t>
            </a:fld>
            <a:endParaRPr lang="pt-B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AD587-A014-4451-8059-FF05783FF54D}" type="slidenum">
              <a:rPr lang="pt-BR"/>
              <a:pPr/>
              <a:t>2</a:t>
            </a:fld>
            <a:endParaRPr 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51C00-18ED-4768-94CA-C5D93D699BBF}" type="slidenum">
              <a:rPr lang="pt-BR"/>
              <a:pPr/>
              <a:t>20</a:t>
            </a:fld>
            <a:endParaRPr lang="pt-B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C6BF9-CF7E-474C-BD71-B0D114DB4855}" type="slidenum">
              <a:rPr lang="pt-BR"/>
              <a:pPr/>
              <a:t>21</a:t>
            </a:fld>
            <a:endParaRPr lang="pt-B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2B484-DA46-45C7-8A1E-5BC6F6279F3A}" type="slidenum">
              <a:rPr lang="pt-BR"/>
              <a:pPr/>
              <a:t>3</a:t>
            </a:fld>
            <a:endParaRPr lang="pt-B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07C12-5FC9-4F73-A959-428159AB1B91}" type="slidenum">
              <a:rPr lang="pt-BR"/>
              <a:pPr/>
              <a:t>4</a:t>
            </a:fld>
            <a:endParaRPr lang="pt-B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D96DC-C012-4238-969C-1C3102CEC070}" type="slidenum">
              <a:rPr lang="pt-BR"/>
              <a:pPr/>
              <a:t>5</a:t>
            </a:fld>
            <a:endParaRPr lang="pt-B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92FFAE-3049-4A6B-B751-5E8F8ABF60C4}" type="slidenum">
              <a:rPr lang="pt-BR"/>
              <a:pPr/>
              <a:t>6</a:t>
            </a:fld>
            <a:endParaRPr lang="pt-B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4864E6-9274-4868-945B-6E5629808EB4}" type="slidenum">
              <a:rPr lang="pt-BR"/>
              <a:pPr/>
              <a:t>7</a:t>
            </a:fld>
            <a:endParaRPr lang="pt-B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C0C44-C9FC-43DC-9CF7-3B40832C12B1}" type="slidenum">
              <a:rPr lang="pt-BR"/>
              <a:pPr/>
              <a:t>8</a:t>
            </a:fld>
            <a:endParaRPr lang="pt-B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F6569-AD24-4314-9AE1-AE729A37F4BC}" type="slidenum">
              <a:rPr lang="pt-BR"/>
              <a:pPr/>
              <a:t>9</a:t>
            </a:fld>
            <a:endParaRPr lang="pt-B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63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563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63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563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63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3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3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3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63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63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63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63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3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63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63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E79C1A-C145-4ABF-9D12-5389A1DAA850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A497E-CA72-46FC-AF65-69ED4FE98A2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88C10-6CA1-4397-8811-707B79C53CB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A133A-69D9-4CA7-B657-587086992C3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5A156-E05F-438C-B83B-1FC276040A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821B8-8F91-4905-9DFD-BE910D08174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8CE51-B844-4A4C-9350-6B026533371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C8058-DEF5-4229-9BCF-DEFA033AA80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842A0-2A48-4348-A04C-52188D7C406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AE13D-B150-43B9-9266-22C31A6EF1E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94252-CB94-4FF2-8C73-0A2BAE882CD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5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553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5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553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5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5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5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5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5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5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53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5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5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5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5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55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/>
          </a:p>
        </p:txBody>
      </p:sp>
      <p:sp>
        <p:nvSpPr>
          <p:cNvPr id="55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65F111-85D4-40C8-BF83-2B77F6F30CCC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470025"/>
          </a:xfrm>
        </p:spPr>
        <p:txBody>
          <a:bodyPr/>
          <a:lstStyle/>
          <a:p>
            <a:r>
              <a:rPr lang="pt-BR" b="1"/>
              <a:t>O ISLAMISMO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08275"/>
            <a:ext cx="6400800" cy="3384550"/>
          </a:xfrm>
        </p:spPr>
        <p:txBody>
          <a:bodyPr/>
          <a:lstStyle/>
          <a:p>
            <a:r>
              <a:rPr lang="pt-BR"/>
              <a:t>CAABA (Pedra Negra)</a:t>
            </a:r>
          </a:p>
        </p:txBody>
      </p:sp>
      <p:pic>
        <p:nvPicPr>
          <p:cNvPr id="2052" name="Picture 4" descr="j04111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3460750"/>
            <a:ext cx="3014662" cy="22336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HISTÓRIA DO ISLÃ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Árabes se expandem, levando sua religião</a:t>
            </a:r>
          </a:p>
          <a:p>
            <a:pPr>
              <a:lnSpc>
                <a:spcPct val="90000"/>
              </a:lnSpc>
            </a:pPr>
            <a:r>
              <a:rPr lang="pt-BR"/>
              <a:t>Invadem Síria (636), Iraque (637), Egito e Norte da África (641); Não tomam Constantinopla (718).</a:t>
            </a:r>
          </a:p>
          <a:p>
            <a:pPr>
              <a:lnSpc>
                <a:spcPct val="90000"/>
              </a:lnSpc>
            </a:pPr>
            <a:r>
              <a:rPr lang="pt-BR"/>
              <a:t>Por 2 séculos, o Império Bizantino lutou contra os árabes muçulmanos.</a:t>
            </a:r>
          </a:p>
          <a:p>
            <a:pPr>
              <a:lnSpc>
                <a:spcPct val="90000"/>
              </a:lnSpc>
            </a:pPr>
            <a:r>
              <a:rPr lang="pt-BR"/>
              <a:t>1096 – Primeira Cruzada – Cristãos tomam Anatólia (Turquia) e Síria. Império Bizantino só assiste a tudo, fraco.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pt-BR" b="1"/>
              <a:t>HISTÓRIA DO ISLÃ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66850"/>
            <a:ext cx="8218487" cy="4781550"/>
          </a:xfrm>
        </p:spPr>
        <p:txBody>
          <a:bodyPr/>
          <a:lstStyle/>
          <a:p>
            <a:r>
              <a:rPr lang="pt-BR"/>
              <a:t>Império Turco Otomano domina a região, do século XIII até 1924, após I Guerra Mundial. Divisão das terras segundo “vantagens” ocidentais.</a:t>
            </a:r>
          </a:p>
          <a:p>
            <a:r>
              <a:rPr lang="pt-BR"/>
              <a:t>Ocidente sempre batalhou contra o Islã.</a:t>
            </a:r>
          </a:p>
          <a:p>
            <a:r>
              <a:rPr lang="pt-BR"/>
              <a:t>Causas disso: Expansão maior que o Cristianismo; tomada de cidades chave; medo de cultura e hábitos islâmicos.</a:t>
            </a:r>
          </a:p>
          <a:p>
            <a:r>
              <a:rPr lang="pt-BR"/>
              <a:t>Ápice: Criação estado de Israel (1948)</a:t>
            </a:r>
          </a:p>
          <a:p>
            <a:pPr>
              <a:buFontTx/>
              <a:buNone/>
            </a:pPr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O ISLAMISMO HOJE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Religião que mais cresce no mundo;</a:t>
            </a:r>
          </a:p>
          <a:p>
            <a:pPr>
              <a:lnSpc>
                <a:spcPct val="90000"/>
              </a:lnSpc>
            </a:pPr>
            <a:r>
              <a:rPr lang="pt-BR"/>
              <a:t>Associada (erroneamente) a terrorismo;</a:t>
            </a:r>
          </a:p>
          <a:p>
            <a:pPr>
              <a:lnSpc>
                <a:spcPct val="90000"/>
              </a:lnSpc>
            </a:pPr>
            <a:r>
              <a:rPr lang="pt-BR"/>
              <a:t>Impera no Norte da África, países de língua árabe, Paquistão, Afeganistão (Talibã), Irã (República dos Aiatolás);</a:t>
            </a:r>
          </a:p>
          <a:p>
            <a:pPr>
              <a:lnSpc>
                <a:spcPct val="90000"/>
              </a:lnSpc>
            </a:pPr>
            <a:r>
              <a:rPr lang="pt-BR"/>
              <a:t>Muitos seguidores em: Índia, países da ex-Iugoslávia, Europa (França, Grã Bretanha, Espanha, Alemanha, etc);</a:t>
            </a:r>
          </a:p>
          <a:p>
            <a:pPr>
              <a:lnSpc>
                <a:spcPct val="90000"/>
              </a:lnSpc>
            </a:pPr>
            <a:r>
              <a:rPr lang="pt-BR"/>
              <a:t>América do Norte (exceção México)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O ISLAMISMO NO BRASIL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4950"/>
            <a:ext cx="8229600" cy="4803775"/>
          </a:xfrm>
        </p:spPr>
        <p:txBody>
          <a:bodyPr/>
          <a:lstStyle/>
          <a:p>
            <a:r>
              <a:rPr lang="pt-BR"/>
              <a:t>Muitos seguidores nos Grandes Centros (Rio, São Paulo, Curitiba, B.H., etc)</a:t>
            </a:r>
          </a:p>
          <a:p>
            <a:r>
              <a:rPr lang="pt-BR"/>
              <a:t>Maior população percentual – Tríplice Fronteira (Foz do Iguaçu).</a:t>
            </a:r>
          </a:p>
          <a:p>
            <a:r>
              <a:rPr lang="pt-BR"/>
              <a:t>Mais pacíficos que em outros países; bom relacionamento com cristãos e judeus.</a:t>
            </a:r>
          </a:p>
          <a:p>
            <a:r>
              <a:rPr lang="pt-BR"/>
              <a:t>Cerca de  1,5 milhão de seguidores; segundo lugar nacional (perde para Cristãos)</a:t>
            </a:r>
          </a:p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b="1" u="sng"/>
              <a:t>DEUS</a:t>
            </a:r>
          </a:p>
          <a:p>
            <a:pPr>
              <a:lnSpc>
                <a:spcPct val="90000"/>
              </a:lnSpc>
            </a:pPr>
            <a:r>
              <a:rPr lang="pt-BR"/>
              <a:t>Judaísmo: Jeová</a:t>
            </a:r>
          </a:p>
          <a:p>
            <a:pPr>
              <a:lnSpc>
                <a:spcPct val="90000"/>
              </a:lnSpc>
            </a:pPr>
            <a:r>
              <a:rPr lang="pt-BR"/>
              <a:t>Cristianismo: Deus</a:t>
            </a:r>
          </a:p>
          <a:p>
            <a:pPr>
              <a:lnSpc>
                <a:spcPct val="90000"/>
              </a:lnSpc>
            </a:pPr>
            <a:r>
              <a:rPr lang="pt-BR"/>
              <a:t>Islamismo: Alá</a:t>
            </a:r>
          </a:p>
          <a:p>
            <a:pPr>
              <a:lnSpc>
                <a:spcPct val="90000"/>
              </a:lnSpc>
            </a:pPr>
            <a:r>
              <a:rPr lang="pt-BR" b="1" u="sng"/>
              <a:t>MEDIADORES</a:t>
            </a:r>
          </a:p>
          <a:p>
            <a:pPr>
              <a:lnSpc>
                <a:spcPct val="90000"/>
              </a:lnSpc>
            </a:pPr>
            <a:r>
              <a:rPr lang="pt-BR"/>
              <a:t>Judaísmo: Moisés</a:t>
            </a:r>
          </a:p>
          <a:p>
            <a:pPr>
              <a:lnSpc>
                <a:spcPct val="90000"/>
              </a:lnSpc>
            </a:pPr>
            <a:r>
              <a:rPr lang="pt-BR"/>
              <a:t>Cristianismo: Jesus Cristo</a:t>
            </a:r>
          </a:p>
          <a:p>
            <a:pPr>
              <a:lnSpc>
                <a:spcPct val="90000"/>
              </a:lnSpc>
            </a:pPr>
            <a:r>
              <a:rPr lang="pt-BR"/>
              <a:t>Islamismo: Maomé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b="1" u="sng"/>
              <a:t>IDADES</a:t>
            </a:r>
            <a:r>
              <a:rPr lang="pt-BR"/>
              <a:t>:</a:t>
            </a:r>
          </a:p>
          <a:p>
            <a:pPr>
              <a:lnSpc>
                <a:spcPct val="90000"/>
              </a:lnSpc>
            </a:pPr>
            <a:r>
              <a:rPr lang="pt-BR"/>
              <a:t>Judaísmo: 5.750 anos</a:t>
            </a:r>
          </a:p>
          <a:p>
            <a:pPr>
              <a:lnSpc>
                <a:spcPct val="90000"/>
              </a:lnSpc>
            </a:pPr>
            <a:r>
              <a:rPr lang="pt-BR"/>
              <a:t>Cristianismo: 1.979 anos</a:t>
            </a:r>
          </a:p>
          <a:p>
            <a:pPr>
              <a:lnSpc>
                <a:spcPct val="90000"/>
              </a:lnSpc>
            </a:pPr>
            <a:r>
              <a:rPr lang="pt-BR"/>
              <a:t>Islamismo: 1397 anos</a:t>
            </a:r>
          </a:p>
          <a:p>
            <a:pPr>
              <a:lnSpc>
                <a:spcPct val="90000"/>
              </a:lnSpc>
            </a:pPr>
            <a:r>
              <a:rPr lang="pt-BR" b="1" u="sng"/>
              <a:t>FUNDADORES</a:t>
            </a:r>
          </a:p>
          <a:p>
            <a:pPr>
              <a:lnSpc>
                <a:spcPct val="90000"/>
              </a:lnSpc>
            </a:pPr>
            <a:r>
              <a:rPr lang="pt-BR"/>
              <a:t>Judaísmo: Moisés</a:t>
            </a:r>
          </a:p>
          <a:p>
            <a:pPr>
              <a:lnSpc>
                <a:spcPct val="90000"/>
              </a:lnSpc>
            </a:pPr>
            <a:r>
              <a:rPr lang="pt-BR"/>
              <a:t>Cristianismo: Jesus Cristo</a:t>
            </a:r>
          </a:p>
          <a:p>
            <a:pPr>
              <a:lnSpc>
                <a:spcPct val="90000"/>
              </a:lnSpc>
            </a:pPr>
            <a:r>
              <a:rPr lang="pt-BR"/>
              <a:t>Islamismo: Maomé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u="sng"/>
              <a:t>ESCRITURAS</a:t>
            </a:r>
          </a:p>
          <a:p>
            <a:r>
              <a:rPr lang="pt-BR"/>
              <a:t>Judaísmo: Torá ou Talmud</a:t>
            </a:r>
          </a:p>
          <a:p>
            <a:r>
              <a:rPr lang="pt-BR"/>
              <a:t>Cristianismo: Bíblia</a:t>
            </a:r>
          </a:p>
          <a:p>
            <a:r>
              <a:rPr lang="pt-BR"/>
              <a:t>Islamismo: Corão ou Alcorão</a:t>
            </a:r>
          </a:p>
          <a:p>
            <a:r>
              <a:rPr lang="pt-BR" b="1" u="sng"/>
              <a:t>PATRIARCA</a:t>
            </a:r>
          </a:p>
          <a:p>
            <a:r>
              <a:rPr lang="pt-BR"/>
              <a:t>Abrahão para as três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b="1" u="sng"/>
              <a:t>DIAS SANTOS</a:t>
            </a:r>
          </a:p>
          <a:p>
            <a:pPr>
              <a:lnSpc>
                <a:spcPct val="90000"/>
              </a:lnSpc>
            </a:pPr>
            <a:r>
              <a:rPr lang="pt-BR"/>
              <a:t>Judaísmo: Sábado</a:t>
            </a:r>
          </a:p>
          <a:p>
            <a:pPr>
              <a:lnSpc>
                <a:spcPct val="90000"/>
              </a:lnSpc>
            </a:pPr>
            <a:r>
              <a:rPr lang="pt-BR"/>
              <a:t>Cristianismo: Domingo</a:t>
            </a:r>
          </a:p>
          <a:p>
            <a:pPr>
              <a:lnSpc>
                <a:spcPct val="90000"/>
              </a:lnSpc>
            </a:pPr>
            <a:r>
              <a:rPr lang="pt-BR"/>
              <a:t>Islamismo: Sexta-feira</a:t>
            </a:r>
          </a:p>
          <a:p>
            <a:pPr>
              <a:lnSpc>
                <a:spcPct val="90000"/>
              </a:lnSpc>
            </a:pPr>
            <a:r>
              <a:rPr lang="pt-BR" b="1" u="sng"/>
              <a:t>PRINCIPAIS FESTAS</a:t>
            </a:r>
            <a:r>
              <a:rPr lang="pt-BR"/>
              <a:t>:</a:t>
            </a:r>
          </a:p>
          <a:p>
            <a:pPr>
              <a:lnSpc>
                <a:spcPct val="90000"/>
              </a:lnSpc>
            </a:pPr>
            <a:r>
              <a:rPr lang="pt-BR"/>
              <a:t>Judaísmo: Yon Kipour</a:t>
            </a:r>
          </a:p>
          <a:p>
            <a:pPr>
              <a:lnSpc>
                <a:spcPct val="90000"/>
              </a:lnSpc>
            </a:pPr>
            <a:r>
              <a:rPr lang="pt-BR"/>
              <a:t>Cristianismo: Natal e Páscoa</a:t>
            </a:r>
          </a:p>
          <a:p>
            <a:pPr>
              <a:lnSpc>
                <a:spcPct val="90000"/>
              </a:lnSpc>
            </a:pPr>
            <a:r>
              <a:rPr lang="pt-BR"/>
              <a:t>Islamismo: Ramadã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b="1" u="sng"/>
              <a:t>DIVISÕES</a:t>
            </a:r>
          </a:p>
          <a:p>
            <a:r>
              <a:rPr lang="pt-BR" sz="2800"/>
              <a:t>Judaísmo: Tradicionais e Ortodoxos</a:t>
            </a:r>
          </a:p>
          <a:p>
            <a:r>
              <a:rPr lang="pt-BR" sz="2800"/>
              <a:t>Cristianismo: Católicos e Protestantes</a:t>
            </a:r>
          </a:p>
          <a:p>
            <a:r>
              <a:rPr lang="pt-BR" sz="2800"/>
              <a:t>Islamismo: Xiitas e Sunitas</a:t>
            </a:r>
          </a:p>
          <a:p>
            <a:r>
              <a:rPr lang="pt-BR" sz="2800" b="1" u="sng"/>
              <a:t>MUTILAÇÕES</a:t>
            </a:r>
          </a:p>
          <a:p>
            <a:r>
              <a:rPr lang="pt-BR" sz="2800"/>
              <a:t>Judaísmo: Circuncisão (homens)</a:t>
            </a:r>
          </a:p>
          <a:p>
            <a:r>
              <a:rPr lang="pt-BR" sz="2800"/>
              <a:t>Cristianismo: Não tem</a:t>
            </a:r>
          </a:p>
          <a:p>
            <a:r>
              <a:rPr lang="pt-BR" sz="2800"/>
              <a:t>Islamismo: Retirada do Clitóris* (mulheres)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b="1" u="sng"/>
              <a:t>SACERDOTES</a:t>
            </a:r>
          </a:p>
          <a:p>
            <a:r>
              <a:rPr lang="pt-BR" sz="2800"/>
              <a:t>Judaísmo: Rabinos</a:t>
            </a:r>
          </a:p>
          <a:p>
            <a:r>
              <a:rPr lang="pt-BR" sz="2800"/>
              <a:t>Cristianismo: Padres, bispos, cardeais e Papa</a:t>
            </a:r>
          </a:p>
          <a:p>
            <a:r>
              <a:rPr lang="pt-BR" sz="2800"/>
              <a:t>Islamismo: Mulás, Xeiques, Califas*</a:t>
            </a:r>
          </a:p>
          <a:p>
            <a:r>
              <a:rPr lang="pt-BR" sz="2800" b="1" u="sng"/>
              <a:t>CIDADES SAGRADAS</a:t>
            </a:r>
          </a:p>
          <a:p>
            <a:r>
              <a:rPr lang="pt-BR" sz="2800"/>
              <a:t>Judaísmo: Jerusalém</a:t>
            </a:r>
          </a:p>
          <a:p>
            <a:r>
              <a:rPr lang="pt-BR" sz="2800"/>
              <a:t>Cristianismo: Jerusalém e Vaticano (Católicos)</a:t>
            </a:r>
          </a:p>
          <a:p>
            <a:r>
              <a:rPr lang="pt-BR" sz="2800"/>
              <a:t>Islamismo: Meca e Jerusalém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CARACTERÍSTICAS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Religião Monoteísta</a:t>
            </a:r>
          </a:p>
          <a:p>
            <a:r>
              <a:rPr lang="pt-BR"/>
              <a:t>1.397 anos</a:t>
            </a:r>
          </a:p>
          <a:p>
            <a:r>
              <a:rPr lang="pt-BR"/>
              <a:t>Fundada por Maomé (principal) e Ali (discípulo)</a:t>
            </a:r>
          </a:p>
          <a:p>
            <a:r>
              <a:rPr lang="pt-BR"/>
              <a:t>Centro de Adoração: MECA</a:t>
            </a:r>
          </a:p>
          <a:p>
            <a:r>
              <a:rPr lang="pt-BR"/>
              <a:t>Hoje: 935 milhões seguidores; a que mais cresce no mundo</a:t>
            </a:r>
          </a:p>
          <a:p>
            <a:r>
              <a:rPr lang="pt-BR"/>
              <a:t>Islã = submissão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b="1" u="sng"/>
              <a:t>SÍMBOLO PRINCIPAL</a:t>
            </a:r>
          </a:p>
          <a:p>
            <a:pPr>
              <a:lnSpc>
                <a:spcPct val="90000"/>
              </a:lnSpc>
            </a:pPr>
            <a:r>
              <a:rPr lang="pt-BR"/>
              <a:t>Judaísmo: Estrela de Davi</a:t>
            </a:r>
          </a:p>
          <a:p>
            <a:pPr>
              <a:lnSpc>
                <a:spcPct val="90000"/>
              </a:lnSpc>
            </a:pPr>
            <a:r>
              <a:rPr lang="pt-BR"/>
              <a:t>Cristianismo: Cruz</a:t>
            </a:r>
          </a:p>
          <a:p>
            <a:pPr>
              <a:lnSpc>
                <a:spcPct val="90000"/>
              </a:lnSpc>
            </a:pPr>
            <a:r>
              <a:rPr lang="pt-BR"/>
              <a:t>Islamismo: Estrela de Ali (5 pontas)</a:t>
            </a:r>
          </a:p>
          <a:p>
            <a:pPr>
              <a:lnSpc>
                <a:spcPct val="90000"/>
              </a:lnSpc>
            </a:pPr>
            <a:r>
              <a:rPr lang="pt-BR" b="1" u="sng"/>
              <a:t>SEGUIDORES HOJE</a:t>
            </a:r>
          </a:p>
          <a:p>
            <a:pPr>
              <a:lnSpc>
                <a:spcPct val="90000"/>
              </a:lnSpc>
            </a:pPr>
            <a:r>
              <a:rPr lang="pt-BR"/>
              <a:t>Judaísmo: 18 milhões (5</a:t>
            </a:r>
            <a:r>
              <a:rPr lang="pt-BR" u="sng"/>
              <a:t>ª</a:t>
            </a:r>
            <a:r>
              <a:rPr lang="pt-BR"/>
              <a:t> mundo)</a:t>
            </a:r>
          </a:p>
          <a:p>
            <a:pPr>
              <a:lnSpc>
                <a:spcPct val="90000"/>
              </a:lnSpc>
            </a:pPr>
            <a:r>
              <a:rPr lang="pt-BR"/>
              <a:t>Cristianismo: 2,1 bilhões (1</a:t>
            </a:r>
            <a:r>
              <a:rPr lang="pt-BR" u="sng"/>
              <a:t>ª</a:t>
            </a:r>
            <a:r>
              <a:rPr lang="pt-BR"/>
              <a:t> mundo)</a:t>
            </a:r>
          </a:p>
          <a:p>
            <a:pPr>
              <a:lnSpc>
                <a:spcPct val="90000"/>
              </a:lnSpc>
            </a:pPr>
            <a:r>
              <a:rPr lang="pt-BR"/>
              <a:t>Islamismo: 935 milhões (2</a:t>
            </a:r>
            <a:r>
              <a:rPr lang="pt-BR" u="sng"/>
              <a:t>ª</a:t>
            </a:r>
            <a:r>
              <a:rPr lang="pt-BR"/>
              <a:t> mundo)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RELIGIÕES - COMPARAÇÕES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 b="1" u="sng"/>
              <a:t>TEMPLOS</a:t>
            </a:r>
          </a:p>
          <a:p>
            <a:pPr>
              <a:lnSpc>
                <a:spcPct val="80000"/>
              </a:lnSpc>
            </a:pPr>
            <a:r>
              <a:rPr lang="pt-BR" sz="2800"/>
              <a:t>Judaísmo: Sinagogas</a:t>
            </a:r>
          </a:p>
          <a:p>
            <a:pPr>
              <a:lnSpc>
                <a:spcPct val="80000"/>
              </a:lnSpc>
            </a:pPr>
            <a:r>
              <a:rPr lang="pt-BR" sz="2800"/>
              <a:t>Cristianismo: Capelas, Catedrais</a:t>
            </a:r>
          </a:p>
          <a:p>
            <a:pPr>
              <a:lnSpc>
                <a:spcPct val="80000"/>
              </a:lnSpc>
            </a:pPr>
            <a:r>
              <a:rPr lang="pt-BR" sz="2800"/>
              <a:t>Islamismo: Mesquitas</a:t>
            </a:r>
          </a:p>
          <a:p>
            <a:pPr>
              <a:lnSpc>
                <a:spcPct val="80000"/>
              </a:lnSpc>
            </a:pPr>
            <a:r>
              <a:rPr lang="pt-BR" sz="2800" b="1" u="sng"/>
              <a:t>ESPERANÇA NO FUTURO</a:t>
            </a:r>
          </a:p>
          <a:p>
            <a:pPr>
              <a:lnSpc>
                <a:spcPct val="80000"/>
              </a:lnSpc>
            </a:pPr>
            <a:r>
              <a:rPr lang="pt-BR" sz="2800"/>
              <a:t>Judaísmo: Vinda do Messias e Ressurreição</a:t>
            </a:r>
          </a:p>
          <a:p>
            <a:pPr>
              <a:lnSpc>
                <a:spcPct val="80000"/>
              </a:lnSpc>
            </a:pPr>
            <a:r>
              <a:rPr lang="pt-BR" sz="2800"/>
              <a:t>Cristianismo: Vinda de Cristo (2</a:t>
            </a:r>
            <a:r>
              <a:rPr lang="pt-BR" sz="2800" u="sng"/>
              <a:t>ª</a:t>
            </a:r>
            <a:r>
              <a:rPr lang="pt-BR" sz="2800"/>
              <a:t>) e Ressurreição</a:t>
            </a:r>
          </a:p>
          <a:p>
            <a:pPr>
              <a:lnSpc>
                <a:spcPct val="80000"/>
              </a:lnSpc>
            </a:pPr>
            <a:r>
              <a:rPr lang="pt-BR" sz="2800"/>
              <a:t>Islamismo: Converter o mundo ao Islã e Ressurreição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HISTÓRIA DE MAOMÉ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Maomé nasce em 570 d.C.</a:t>
            </a:r>
          </a:p>
          <a:p>
            <a:r>
              <a:rPr lang="pt-BR"/>
              <a:t>Filho de Mercadores, órfão aos 6 anos.</a:t>
            </a:r>
          </a:p>
          <a:p>
            <a:r>
              <a:rPr lang="pt-BR"/>
              <a:t>Casa-se com Khadija, rica, que vai financiar sua vida religiosa.</a:t>
            </a:r>
          </a:p>
          <a:p>
            <a:r>
              <a:rPr lang="pt-BR"/>
              <a:t>40 anos: visão do Anjo Gabriel</a:t>
            </a:r>
          </a:p>
          <a:p>
            <a:r>
              <a:rPr lang="pt-BR"/>
              <a:t>Profissão de Fé: “</a:t>
            </a:r>
            <a:r>
              <a:rPr lang="pt-BR" b="1" i="1"/>
              <a:t>Há um só Deus, Ala, e um só mediador entre Deus e os Homens, Maomé</a:t>
            </a:r>
            <a:r>
              <a:rPr lang="pt-BR"/>
              <a:t>”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HISTÓRIA DE MAOMÉ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/>
              <a:t>Perseguido por artesãos e comerciantes de artigos religiosos (politeístas), foge de Meca para Medina (HÉGIRA) em 20/06/622.</a:t>
            </a:r>
          </a:p>
          <a:p>
            <a:r>
              <a:rPr lang="pt-BR" sz="2800"/>
              <a:t>Medina: organiza exército para lutar contra os “infiéis”.</a:t>
            </a:r>
          </a:p>
          <a:p>
            <a:r>
              <a:rPr lang="pt-BR" sz="2800"/>
              <a:t>Reconquista Meca (627)</a:t>
            </a:r>
          </a:p>
          <a:p>
            <a:r>
              <a:rPr lang="pt-BR" sz="2800"/>
              <a:t>Escreve o Corão entre 610 e 632.</a:t>
            </a:r>
          </a:p>
          <a:p>
            <a:r>
              <a:rPr lang="pt-BR" sz="2800"/>
              <a:t>Morre em 632 d.C. em Jerusalém (Segundo Islã, é levado aos céus, como Jesus Cristo)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2725"/>
            <a:ext cx="8229600" cy="1143000"/>
          </a:xfrm>
        </p:spPr>
        <p:txBody>
          <a:bodyPr/>
          <a:lstStyle/>
          <a:p>
            <a:r>
              <a:rPr lang="pt-BR" b="1"/>
              <a:t>O CORÃO (ou ALCORÃO)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Significa </a:t>
            </a:r>
            <a:r>
              <a:rPr lang="pt-BR" sz="2800" i="1"/>
              <a:t>Recitação</a:t>
            </a:r>
            <a:r>
              <a:rPr lang="pt-BR" sz="2800"/>
              <a:t>.</a:t>
            </a:r>
          </a:p>
          <a:p>
            <a:pPr>
              <a:lnSpc>
                <a:spcPct val="90000"/>
              </a:lnSpc>
            </a:pPr>
            <a:r>
              <a:rPr lang="pt-BR" sz="2800"/>
              <a:t>114 capítulos.</a:t>
            </a:r>
          </a:p>
          <a:p>
            <a:pPr>
              <a:lnSpc>
                <a:spcPct val="90000"/>
              </a:lnSpc>
            </a:pPr>
            <a:r>
              <a:rPr lang="pt-BR" sz="2800"/>
              <a:t>Baseado no Torá (ou Talmud, Judeu) e na Bíblia (Cristã).</a:t>
            </a:r>
          </a:p>
          <a:p>
            <a:pPr>
              <a:lnSpc>
                <a:spcPct val="90000"/>
              </a:lnSpc>
            </a:pPr>
            <a:r>
              <a:rPr lang="pt-BR" sz="2800"/>
              <a:t>Orienta fiéis como se relacionar uns com os outros, como rezar, como se vestirem, o que comer (e não comer), como adorar, como guerrear, como expandir a fé.</a:t>
            </a:r>
          </a:p>
          <a:p>
            <a:pPr>
              <a:lnSpc>
                <a:spcPct val="90000"/>
              </a:lnSpc>
            </a:pPr>
            <a:r>
              <a:rPr lang="pt-BR" sz="2800"/>
              <a:t>Salvação apenas para os seguidores de Alá. Ressurreição no juízo final. Outras religiões terão lago de fogo.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ARTIGOS DE FÉ DO CORÃO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52988"/>
          </a:xfrm>
        </p:spPr>
        <p:txBody>
          <a:bodyPr/>
          <a:lstStyle/>
          <a:p>
            <a:r>
              <a:rPr lang="pt-BR" sz="2800"/>
              <a:t>Um só Deus (ALÁ) e um só mediador entre Deus e os homens (MAOMÉ)</a:t>
            </a:r>
          </a:p>
          <a:p>
            <a:r>
              <a:rPr lang="pt-BR" sz="2800"/>
              <a:t>Anjos (diferente do cristianismo/judaísmo)</a:t>
            </a:r>
          </a:p>
          <a:p>
            <a:r>
              <a:rPr lang="pt-BR" sz="2800"/>
              <a:t>Corão – único livro sagrado</a:t>
            </a:r>
          </a:p>
          <a:p>
            <a:r>
              <a:rPr lang="pt-BR" sz="2800"/>
              <a:t>Maomé – último e mais importante dos profetas</a:t>
            </a:r>
          </a:p>
          <a:p>
            <a:r>
              <a:rPr lang="pt-BR" sz="2800"/>
              <a:t>Predestinação – tudo está escrito e não pode ser mudado.</a:t>
            </a:r>
          </a:p>
          <a:p>
            <a:r>
              <a:rPr lang="pt-BR" sz="2800"/>
              <a:t>Ressurreição dos mortos para julgamento do bem e do mal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/>
          <a:lstStyle/>
          <a:p>
            <a:r>
              <a:rPr lang="pt-BR" b="1"/>
              <a:t>PRÁTICAS DO ISLAMISMO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8725"/>
            <a:ext cx="8229600" cy="54435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/>
              <a:t>Receitar o credo (Há um só ...)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/>
              <a:t>Preces Cotidianas – 5 vezes ao dia, oração voltado para Meca (NE) – ajoelhado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/>
              <a:t>Ramadã – jejum obrigatório por 1 mês, do nascer até o pôr do sol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/>
              <a:t>Zakat – pagamento de tributo – 2,5% do ganho individual de cada fiél.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/>
              <a:t>Peregrinação a Meca (pelo menos uma vez na vida)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/>
              <a:t>Jihad (Guerra Santa) morte aos infiéis – propagação do Islã.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HISTÓRIA DO ISLÃ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3825"/>
            <a:ext cx="8229600" cy="4791075"/>
          </a:xfrm>
        </p:spPr>
        <p:txBody>
          <a:bodyPr/>
          <a:lstStyle/>
          <a:p>
            <a:r>
              <a:rPr lang="pt-BR"/>
              <a:t>Criado em 610 d.C.</a:t>
            </a:r>
          </a:p>
          <a:p>
            <a:r>
              <a:rPr lang="pt-BR"/>
              <a:t>Expandiu-se da Índia até a Espanha, ajudado pelo enfraquecimento dos Impérios Bizantino, Persa e Egípcio.</a:t>
            </a:r>
          </a:p>
          <a:p>
            <a:r>
              <a:rPr lang="pt-BR"/>
              <a:t>632 – adotam Jerusalém como cidade sagrada (ascensão de Maomé). Começam desavenças com Cristãos e com Judeus</a:t>
            </a:r>
          </a:p>
          <a:p>
            <a:r>
              <a:rPr lang="pt-BR"/>
              <a:t>Morte de Maomé – divisão entre Xiitas e Sunitas.</a:t>
            </a:r>
          </a:p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XIITAS E SUNITAS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b="1" u="sng"/>
              <a:t>Xiitas</a:t>
            </a:r>
          </a:p>
          <a:p>
            <a:r>
              <a:rPr lang="pt-BR"/>
              <a:t>Seguidores de Ali (tio de Maomé).</a:t>
            </a:r>
          </a:p>
          <a:p>
            <a:r>
              <a:rPr lang="pt-BR"/>
              <a:t>Autoridade passada a Ali. Fiéis são independentes</a:t>
            </a:r>
          </a:p>
          <a:p>
            <a:r>
              <a:rPr lang="pt-BR"/>
              <a:t>Hoje – São os mais radicais, guiados por Alá.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b="1" u="sng"/>
              <a:t>Sunitas</a:t>
            </a:r>
          </a:p>
          <a:p>
            <a:pPr>
              <a:lnSpc>
                <a:spcPct val="90000"/>
              </a:lnSpc>
            </a:pPr>
            <a:r>
              <a:rPr lang="pt-BR"/>
              <a:t>Seguem os Califas, sendo dependentes deles para suas decisões.</a:t>
            </a:r>
          </a:p>
          <a:p>
            <a:pPr>
              <a:lnSpc>
                <a:spcPct val="90000"/>
              </a:lnSpc>
            </a:pPr>
            <a:r>
              <a:rPr lang="pt-BR"/>
              <a:t>Líderes (califas) são escolhidos pelo povo.</a:t>
            </a:r>
          </a:p>
          <a:p>
            <a:pPr>
              <a:lnSpc>
                <a:spcPct val="90000"/>
              </a:lnSpc>
            </a:pPr>
            <a:r>
              <a:rPr lang="pt-BR"/>
              <a:t>Hoje – são os menos radicais, dependentes dos líderes.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  <p:bldP spid="19462" grpId="0" build="p"/>
    </p:bldLst>
  </p:timing>
</p:sld>
</file>

<file path=ppt/theme/theme1.xml><?xml version="1.0" encoding="utf-8"?>
<a:theme xmlns:a="http://schemas.openxmlformats.org/drawingml/2006/main" name="Montanha">
  <a:themeElements>
    <a:clrScheme name="Montanha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ntanh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ntanha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tanha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Montanha</Template>
  <TotalTime>256</TotalTime>
  <Words>1084</Words>
  <Application>Microsoft Office PowerPoint</Application>
  <PresentationFormat>Apresentação na tela (4:3)</PresentationFormat>
  <Paragraphs>167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Montanha</vt:lpstr>
      <vt:lpstr>O ISLAMISMO</vt:lpstr>
      <vt:lpstr>CARACTERÍSTICAS</vt:lpstr>
      <vt:lpstr>HISTÓRIA DE MAOMÉ</vt:lpstr>
      <vt:lpstr>HISTÓRIA DE MAOMÉ</vt:lpstr>
      <vt:lpstr>O CORÃO (ou ALCORÃO)</vt:lpstr>
      <vt:lpstr>ARTIGOS DE FÉ DO CORÃO</vt:lpstr>
      <vt:lpstr>PRÁTICAS DO ISLAMISMO</vt:lpstr>
      <vt:lpstr>HISTÓRIA DO ISLÃ</vt:lpstr>
      <vt:lpstr>XIITAS E SUNITAS</vt:lpstr>
      <vt:lpstr>HISTÓRIA DO ISLÃ</vt:lpstr>
      <vt:lpstr>HISTÓRIA DO ISLÃ</vt:lpstr>
      <vt:lpstr>O ISLAMISMO HOJE</vt:lpstr>
      <vt:lpstr>O ISLAMISMO NO BRASIL</vt:lpstr>
      <vt:lpstr>RELIGIÕES - COMPARAÇÕES</vt:lpstr>
      <vt:lpstr>RELIGIÕES - COMPARAÇÕES</vt:lpstr>
      <vt:lpstr>RELIGIÕES - COMPARAÇÕES</vt:lpstr>
      <vt:lpstr>RELIGIÕES - COMPARAÇÕES</vt:lpstr>
      <vt:lpstr>RELIGIÕES - COMPARAÇÕES</vt:lpstr>
      <vt:lpstr>RELIGIÕES - COMPARAÇÕES</vt:lpstr>
      <vt:lpstr>RELIGIÕES - COMPARAÇÕES</vt:lpstr>
      <vt:lpstr>RELIGIÕES - COMPARAÇÕES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ISLAMISMO</dc:title>
  <dc:creator>Professor</dc:creator>
  <cp:lastModifiedBy>Nilson</cp:lastModifiedBy>
  <cp:revision>36</cp:revision>
  <dcterms:created xsi:type="dcterms:W3CDTF">2007-04-30T20:45:27Z</dcterms:created>
  <dcterms:modified xsi:type="dcterms:W3CDTF">2010-10-25T00:35:05Z</dcterms:modified>
</cp:coreProperties>
</file>