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5"/>
  </p:notesMasterIdLst>
  <p:sldIdLst>
    <p:sldId id="263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3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6E0CB63-05F7-498E-B04B-02F5F5870794}" type="datetimeFigureOut">
              <a:rPr lang="pt-BR" smtClean="0"/>
              <a:t>12/08/2008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08D319C-2C8C-47AD-BC8B-9A2D9CDDA057}" type="slidenum">
              <a:rPr lang="pt-BR" smtClean="0"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pt-BR" smtClean="0"/>
              <a:t>12/08/2008</a:t>
            </a:r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www.nilson.pro.br</a:t>
            </a: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4BBD88-60E3-40AF-97DE-C7AF6E1CE495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pt-BR" smtClean="0"/>
              <a:t>12/08/2008</a:t>
            </a:r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www.nilson.pro.br</a:t>
            </a: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4BBD88-60E3-40AF-97DE-C7AF6E1CE495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pt-BR" smtClean="0"/>
              <a:t>12/08/2008</a:t>
            </a:r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www.nilson.pro.br</a:t>
            </a: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4BBD88-60E3-40AF-97DE-C7AF6E1CE495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pt-BR" smtClean="0"/>
              <a:t>12/08/2008</a:t>
            </a:r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www.nilson.pro.br</a:t>
            </a: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4BBD88-60E3-40AF-97DE-C7AF6E1CE495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pt-BR" smtClean="0"/>
              <a:t>12/08/2008</a:t>
            </a:r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www.nilson.pro.br</a:t>
            </a: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4BBD88-60E3-40AF-97DE-C7AF6E1CE495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pt-BR" smtClean="0"/>
              <a:t>12/08/2008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www.nilson.pro.br</a:t>
            </a:r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4BBD88-60E3-40AF-97DE-C7AF6E1CE495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pt-BR" smtClean="0"/>
              <a:t>12/08/2008</a:t>
            </a:r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www.nilson.pro.br</a:t>
            </a:r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4BBD88-60E3-40AF-97DE-C7AF6E1CE495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pt-BR" smtClean="0"/>
              <a:t>12/08/2008</a:t>
            </a:r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www.nilson.pro.br</a:t>
            </a:r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4BBD88-60E3-40AF-97DE-C7AF6E1CE495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pt-BR" smtClean="0"/>
              <a:t>12/08/2008</a:t>
            </a:r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www.nilson.pro.br</a:t>
            </a:r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4BBD88-60E3-40AF-97DE-C7AF6E1CE495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pt-BR" smtClean="0"/>
              <a:t>12/08/2008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www.nilson.pro.br</a:t>
            </a:r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4BBD88-60E3-40AF-97DE-C7AF6E1CE495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pt-BR" smtClean="0"/>
              <a:t>12/08/2008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www.nilson.pro.br</a:t>
            </a:r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4BBD88-60E3-40AF-97DE-C7AF6E1CE495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pt-BR" smtClean="0"/>
              <a:t>12/08/2008</a:t>
            </a:r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pt-BR" smtClean="0"/>
              <a:t>www.nilson.pro.br</a:t>
            </a: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4BBD88-60E3-40AF-97DE-C7AF6E1CE495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pt.wikipedia.org/wiki/Liberalismo" TargetMode="External"/><Relationship Id="rId2" Type="http://schemas.openxmlformats.org/officeDocument/2006/relationships/hyperlink" Target="http://pt.wikipedia.org/wiki/Revolu%C3%A7%C3%A3o_Francesa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://pt.wikipedia.org/wiki/1755" TargetMode="External"/><Relationship Id="rId2" Type="http://schemas.openxmlformats.org/officeDocument/2006/relationships/hyperlink" Target="http://pt.wikipedia.org/w/index.php?title=Discurso_sobre_a_Origem_e_os_Fundamentos_da_Desigualdade_entre_os_Homens&amp;action=edit&amp;redlink=1" TargetMode="Externa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hyperlink" Target="http://pt.wikipedia.org/wiki/Sociedade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images.google.com.br/imgres?imgurl=http://www.estacaoliberdade.com.br/autores/rousseau.jpg&amp;imgrefurl=http://www.estacaoliberdade.com.br/autores/rousseau.htm&amp;h=646&amp;w=508&amp;sz=88&amp;hl=pt-BR&amp;start=6&amp;um=1&amp;tbnid=GrQDA2m-ayUaLM:&amp;tbnh=137&amp;tbnw=108&amp;prev=/images?q=rousseau+++contrato+social&amp;ndsp=18&amp;um=1&amp;hl=pt-BR&amp;sa=N" TargetMode="Externa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 smtClean="0"/>
              <a:t>Thomas Hobbes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286248" y="1571612"/>
            <a:ext cx="4643470" cy="5000660"/>
          </a:xfrm>
        </p:spPr>
        <p:txBody>
          <a:bodyPr/>
          <a:lstStyle/>
          <a:p>
            <a:pPr algn="just"/>
            <a:r>
              <a:rPr lang="pt-BR" b="1" dirty="0" smtClean="0"/>
              <a:t>Thomas Hobbes</a:t>
            </a:r>
            <a:r>
              <a:rPr lang="pt-BR" dirty="0" smtClean="0"/>
              <a:t> (Malmesbury, 5 de abril de 1588 – Hardwick Hall, 1 de dezembro de 1674) foi um matemático, teórico político, e filósofo inglês, autor de </a:t>
            </a:r>
            <a:r>
              <a:rPr lang="pt-BR" i="1" dirty="0" smtClean="0"/>
              <a:t>Leviatã</a:t>
            </a:r>
            <a:r>
              <a:rPr lang="pt-BR" dirty="0" smtClean="0"/>
              <a:t> (1651) e </a:t>
            </a:r>
            <a:r>
              <a:rPr lang="pt-BR" i="1" dirty="0" smtClean="0"/>
              <a:t>Do cidadão</a:t>
            </a:r>
            <a:r>
              <a:rPr lang="pt-BR" dirty="0" smtClean="0"/>
              <a:t> (1651).</a:t>
            </a:r>
          </a:p>
          <a:p>
            <a:pPr algn="just"/>
            <a:endParaRPr lang="pt-BR" dirty="0" smtClean="0"/>
          </a:p>
          <a:p>
            <a:pPr algn="just"/>
            <a:endParaRPr lang="pt-BR" dirty="0"/>
          </a:p>
        </p:txBody>
      </p:sp>
      <p:pic>
        <p:nvPicPr>
          <p:cNvPr id="2050" name="Picture 2" descr="http://upload.wikimedia.org/wikipedia/commons/9/9d/Destruction_of_Leviathan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1472" y="1857364"/>
            <a:ext cx="3445412" cy="4286256"/>
          </a:xfrm>
          <a:prstGeom prst="rect">
            <a:avLst/>
          </a:prstGeom>
          <a:noFill/>
        </p:spPr>
      </p:pic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pt-BR" smtClean="0"/>
              <a:t>12/08/2008</a:t>
            </a: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4BBD88-60E3-40AF-97DE-C7AF6E1CE495}" type="slidenum">
              <a:rPr lang="pt-BR" smtClean="0"/>
              <a:pPr/>
              <a:t>1</a:t>
            </a:fld>
            <a:endParaRPr lang="pt-BR"/>
          </a:p>
        </p:txBody>
      </p:sp>
      <p:sp>
        <p:nvSpPr>
          <p:cNvPr id="7" name="Espaço Reservado para Rodapé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www.nilson.pro.br</a:t>
            </a:r>
            <a:endParaRPr lang="pt-BR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0" y="1"/>
            <a:ext cx="9144000" cy="1000108"/>
          </a:xfrm>
        </p:spPr>
        <p:txBody>
          <a:bodyPr/>
          <a:lstStyle/>
          <a:p>
            <a:r>
              <a:rPr lang="pt-BR" b="1" dirty="0" smtClean="0"/>
              <a:t>Rousseau Introdução</a:t>
            </a:r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0" y="1285860"/>
            <a:ext cx="9144000" cy="5572140"/>
          </a:xfrm>
        </p:spPr>
        <p:txBody>
          <a:bodyPr>
            <a:normAutofit/>
          </a:bodyPr>
          <a:lstStyle/>
          <a:p>
            <a:pPr algn="just"/>
            <a:r>
              <a:rPr lang="pt-BR" sz="4000" b="1" dirty="0" smtClean="0">
                <a:solidFill>
                  <a:schemeClr val="tx1"/>
                </a:solidFill>
              </a:rPr>
              <a:t>Jean-Jacques Rousseau</a:t>
            </a:r>
            <a:r>
              <a:rPr lang="pt-BR" sz="4000" dirty="0" smtClean="0">
                <a:solidFill>
                  <a:schemeClr val="tx1"/>
                </a:solidFill>
              </a:rPr>
              <a:t> (Genebra, 28 de Junho de 1712 — Ermenonville, 2 de Julho de 1778) foi um filósofo suíço, escritor, teórico político e um compositor musical autodidata. Uma das figuras marcantes do Iluminismo francês, Rousseau é também um precursor do romantismo</a:t>
            </a:r>
            <a:r>
              <a:rPr lang="pt-BR" sz="2800" dirty="0" smtClean="0">
                <a:solidFill>
                  <a:schemeClr val="tx1"/>
                </a:solidFill>
              </a:rPr>
              <a:t>.</a:t>
            </a:r>
            <a:endParaRPr lang="pt-BR" sz="2800" dirty="0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pt-BR" smtClean="0"/>
              <a:t>12/08/2008</a:t>
            </a:r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4BBD88-60E3-40AF-97DE-C7AF6E1CE495}" type="slidenum">
              <a:rPr lang="pt-BR" smtClean="0"/>
              <a:pPr/>
              <a:t>10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www.nilson.pro.br</a:t>
            </a:r>
            <a:endParaRPr lang="pt-BR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46"/>
          </a:xfrm>
        </p:spPr>
        <p:txBody>
          <a:bodyPr/>
          <a:lstStyle/>
          <a:p>
            <a:r>
              <a:rPr lang="pt-BR" b="1" dirty="0" smtClean="0"/>
              <a:t>Rousseau Introdução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0" y="1142984"/>
            <a:ext cx="9001156" cy="5572164"/>
          </a:xfrm>
        </p:spPr>
        <p:txBody>
          <a:bodyPr>
            <a:noAutofit/>
          </a:bodyPr>
          <a:lstStyle/>
          <a:p>
            <a:r>
              <a:rPr lang="pt-BR" sz="4000" dirty="0" smtClean="0"/>
              <a:t>As idéias políticas de Rousseau tiveram grande influência nas inspirações ideológicas da </a:t>
            </a:r>
            <a:r>
              <a:rPr lang="pt-BR" sz="4000" dirty="0" smtClean="0">
                <a:hlinkClick r:id="rId2" tooltip="Revolução Francesa"/>
              </a:rPr>
              <a:t>Revolução Francesa</a:t>
            </a:r>
            <a:r>
              <a:rPr lang="pt-BR" sz="4000" dirty="0" smtClean="0"/>
              <a:t>, onde as concepções </a:t>
            </a:r>
            <a:r>
              <a:rPr lang="pt-BR" sz="4000" dirty="0" smtClean="0">
                <a:hlinkClick r:id="rId3" tooltip="Liberalismo"/>
              </a:rPr>
              <a:t>liberais</a:t>
            </a:r>
            <a:r>
              <a:rPr lang="pt-BR" sz="4000" dirty="0" smtClean="0"/>
              <a:t> se difundiram e guiaram ideologicamente a Revolução. O crescimento do nacionalismo, </a:t>
            </a:r>
            <a:r>
              <a:rPr lang="pt-BR" sz="4000" dirty="0" err="1" smtClean="0"/>
              <a:t>tambem</a:t>
            </a:r>
            <a:r>
              <a:rPr lang="pt-BR" sz="4000" dirty="0" smtClean="0"/>
              <a:t> pode ser constatado nesse momento.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pt-BR" smtClean="0"/>
              <a:t>12/08/2008</a:t>
            </a:r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4BBD88-60E3-40AF-97DE-C7AF6E1CE495}" type="slidenum">
              <a:rPr lang="pt-BR" smtClean="0"/>
              <a:pPr/>
              <a:t>11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www.nilson.pro.br</a:t>
            </a:r>
            <a:endParaRPr lang="pt-BR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 smtClean="0"/>
              <a:t>Rousseau Introdução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0" y="1071546"/>
            <a:ext cx="9144000" cy="5786454"/>
          </a:xfrm>
        </p:spPr>
        <p:txBody>
          <a:bodyPr>
            <a:noAutofit/>
          </a:bodyPr>
          <a:lstStyle/>
          <a:p>
            <a:pPr algn="just"/>
            <a:r>
              <a:rPr lang="pt-BR" sz="4800" dirty="0" smtClean="0"/>
              <a:t>todos os homens nascem livres, e a liberdade faz parte da natureza do homem. (...) processo histórico (...), - mas outra liberdade vem substituir a liberdade individual, ou seja, a liberdade civil</a:t>
            </a:r>
            <a:endParaRPr lang="pt-BR" sz="4800" dirty="0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pt-BR" smtClean="0"/>
              <a:t>12/08/2008</a:t>
            </a:r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4BBD88-60E3-40AF-97DE-C7AF6E1CE495}" type="slidenum">
              <a:rPr lang="pt-BR" smtClean="0"/>
              <a:pPr/>
              <a:t>12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www.nilson.pro.br</a:t>
            </a:r>
            <a:endParaRPr lang="pt-BR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 smtClean="0"/>
              <a:t>Rousseau Introdução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0" y="1357298"/>
            <a:ext cx="9144000" cy="5500702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pt-BR" sz="4000" dirty="0" smtClean="0"/>
              <a:t>   a única instituição que ainda se constitui natural é a da família, ou seja, os vínculos ,que se formam na família ,se perpetuam enquanto há uma relação de dependência, cujas necessidades básicas, tais como a proteção,a alimentação, devam ser satisfeitas para a própria preservação do grupo humano</a:t>
            </a:r>
            <a:endParaRPr lang="pt-BR" sz="4000" dirty="0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pt-BR" smtClean="0"/>
              <a:t>12/08/2008</a:t>
            </a:r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4BBD88-60E3-40AF-97DE-C7AF6E1CE495}" type="slidenum">
              <a:rPr lang="pt-BR" smtClean="0"/>
              <a:pPr/>
              <a:t>13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www.nilson.pro.br</a:t>
            </a:r>
            <a:endParaRPr lang="pt-BR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 smtClean="0"/>
              <a:t>Rousseau Introdução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0" y="1142984"/>
            <a:ext cx="9144000" cy="5715016"/>
          </a:xfrm>
        </p:spPr>
        <p:txBody>
          <a:bodyPr>
            <a:normAutofit/>
          </a:bodyPr>
          <a:lstStyle/>
          <a:p>
            <a:pPr algn="just"/>
            <a:r>
              <a:rPr lang="pt-BR" sz="4000" dirty="0" smtClean="0"/>
              <a:t>Para proteger os seus direitos, os homens fazem um arranjo institucional, que Rousseau denomina de contrato social. A vontade coletiva configura-se no contrato social em todas as esferas da sociedade, seja no estado, seja no governo,seja na economia, delimitando o espaço e as formas de ação individual.</a:t>
            </a:r>
            <a:endParaRPr lang="pt-BR" sz="4000" dirty="0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pt-BR" smtClean="0"/>
              <a:t>12/08/2008</a:t>
            </a:r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4BBD88-60E3-40AF-97DE-C7AF6E1CE495}" type="slidenum">
              <a:rPr lang="pt-BR" smtClean="0"/>
              <a:pPr/>
              <a:t>14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www.nilson.pro.br</a:t>
            </a:r>
            <a:endParaRPr lang="pt-BR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643050"/>
          </a:xfrm>
        </p:spPr>
        <p:txBody>
          <a:bodyPr>
            <a:normAutofit fontScale="90000"/>
          </a:bodyPr>
          <a:lstStyle/>
          <a:p>
            <a:r>
              <a:rPr lang="pt-BR" i="1" dirty="0"/>
              <a:t>Discurso sobre a origem e os fundamentos da desigualdade entre os homens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0" y="1785926"/>
            <a:ext cx="9144000" cy="5072074"/>
          </a:xfrm>
        </p:spPr>
        <p:txBody>
          <a:bodyPr>
            <a:normAutofit/>
          </a:bodyPr>
          <a:lstStyle/>
          <a:p>
            <a:pPr algn="just"/>
            <a:r>
              <a:rPr lang="pt-BR" sz="4400" dirty="0" smtClean="0"/>
              <a:t>A contestação da sociedade tal como estava organizada foi tema do ensaio </a:t>
            </a:r>
            <a:r>
              <a:rPr lang="pt-BR" sz="4400" i="1" dirty="0" smtClean="0">
                <a:hlinkClick r:id="rId2" tooltip="Discurso sobre a Origem e os Fundamentos da Desigualdade entre os Homens (ainda não escrito)"/>
              </a:rPr>
              <a:t>Discurso (...) sobre </a:t>
            </a:r>
            <a:r>
              <a:rPr lang="pt-BR" sz="4400" dirty="0" smtClean="0"/>
              <a:t>(</a:t>
            </a:r>
            <a:r>
              <a:rPr lang="pt-BR" sz="4400" dirty="0" smtClean="0">
                <a:hlinkClick r:id="rId3" tooltip="1755"/>
              </a:rPr>
              <a:t>1755</a:t>
            </a:r>
            <a:r>
              <a:rPr lang="pt-BR" sz="4400" dirty="0" smtClean="0"/>
              <a:t>), em que se vê a desigualdade e a injustiça como frutos da competição e da hierarquia mal constituída.</a:t>
            </a:r>
            <a:endParaRPr lang="pt-BR" sz="4400" dirty="0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pt-BR" smtClean="0"/>
              <a:t>12/08/2008</a:t>
            </a:r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4BBD88-60E3-40AF-97DE-C7AF6E1CE495}" type="slidenum">
              <a:rPr lang="pt-BR" smtClean="0"/>
              <a:pPr/>
              <a:t>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www.nilson.pro.br</a:t>
            </a:r>
            <a:endParaRPr lang="pt-BR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0" y="0"/>
            <a:ext cx="9001156" cy="1500174"/>
          </a:xfrm>
        </p:spPr>
        <p:txBody>
          <a:bodyPr>
            <a:normAutofit fontScale="90000"/>
          </a:bodyPr>
          <a:lstStyle/>
          <a:p>
            <a:r>
              <a:rPr lang="pt-BR" i="1" dirty="0" smtClean="0"/>
              <a:t>Discurso sobre a origem e os fundamentos da desigualdade entre os homens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0" y="1214422"/>
            <a:ext cx="9001156" cy="5643578"/>
          </a:xfrm>
        </p:spPr>
        <p:txBody>
          <a:bodyPr>
            <a:normAutofit/>
          </a:bodyPr>
          <a:lstStyle/>
          <a:p>
            <a:pPr algn="just"/>
            <a:r>
              <a:rPr lang="pt-BR" sz="5400" dirty="0" smtClean="0"/>
              <a:t>o homem natural é bom, e no isolamento é igual a todo homem. É a partir do momento que resolve viver em sociedade que as desigualdades aparecem. </a:t>
            </a:r>
            <a:endParaRPr lang="pt-BR" sz="5400" dirty="0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pt-BR" smtClean="0"/>
              <a:t>12/08/2008</a:t>
            </a:r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4BBD88-60E3-40AF-97DE-C7AF6E1CE495}" type="slidenum">
              <a:rPr lang="pt-BR" smtClean="0"/>
              <a:pPr/>
              <a:t>16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www.nilson.pro.br</a:t>
            </a:r>
            <a:endParaRPr lang="pt-BR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357298"/>
          </a:xfrm>
        </p:spPr>
        <p:txBody>
          <a:bodyPr>
            <a:normAutofit fontScale="90000"/>
          </a:bodyPr>
          <a:lstStyle/>
          <a:p>
            <a:r>
              <a:rPr lang="pt-BR" i="1" dirty="0" smtClean="0"/>
              <a:t>Discurso sobre a origem e os fundamentos da desigualdade entre os homens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0" y="1214422"/>
            <a:ext cx="9144000" cy="5643578"/>
          </a:xfrm>
        </p:spPr>
        <p:txBody>
          <a:bodyPr>
            <a:normAutofit/>
          </a:bodyPr>
          <a:lstStyle/>
          <a:p>
            <a:pPr algn="just"/>
            <a:r>
              <a:rPr lang="pt-BR" dirty="0" smtClean="0"/>
              <a:t>A origem da desigualdade moral ou política é o que E em </a:t>
            </a:r>
            <a:r>
              <a:rPr lang="pt-BR" i="1" dirty="0" smtClean="0"/>
              <a:t>Emilio</a:t>
            </a:r>
            <a:r>
              <a:rPr lang="pt-BR" dirty="0" smtClean="0"/>
              <a:t> Rousseau nos mostra como chegar a tal sociedade - através da educação por um método bem específico que deve formar cidadãos livres. A educação de Emílio visa a construção do governante ideal, resolvendo um dos problemas da sociedade cujos vícios "...não pertencem tanto ao homem, mas fundamentalmente ao homem mal governado.“</a:t>
            </a:r>
            <a:endParaRPr lang="pt-BR" dirty="0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pt-BR" smtClean="0"/>
              <a:t>12/08/2008</a:t>
            </a:r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4BBD88-60E3-40AF-97DE-C7AF6E1CE495}" type="slidenum">
              <a:rPr lang="pt-BR" smtClean="0"/>
              <a:pPr/>
              <a:t>17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www.nilson.pro.br</a:t>
            </a:r>
            <a:endParaRPr lang="pt-BR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214422"/>
          </a:xfrm>
        </p:spPr>
        <p:txBody>
          <a:bodyPr>
            <a:normAutofit fontScale="90000"/>
          </a:bodyPr>
          <a:lstStyle/>
          <a:p>
            <a:r>
              <a:rPr lang="pt-BR" i="1" dirty="0" smtClean="0"/>
              <a:t>Discurso sobre a origem e os fundamentos da desigualdade entre os homens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0" y="1357298"/>
            <a:ext cx="9144000" cy="5500702"/>
          </a:xfrm>
        </p:spPr>
        <p:txBody>
          <a:bodyPr/>
          <a:lstStyle/>
          <a:p>
            <a:pPr algn="just"/>
            <a:r>
              <a:rPr lang="pt-BR" dirty="0"/>
              <a:t>A desigualdade é um fato natural</a:t>
            </a:r>
            <a:r>
              <a:rPr lang="pt-BR" dirty="0" smtClean="0"/>
              <a:t>, decorrentes </a:t>
            </a:r>
            <a:r>
              <a:rPr lang="pt-BR" dirty="0"/>
              <a:t>da evolução histórica da humanidade</a:t>
            </a:r>
            <a:r>
              <a:rPr lang="pt-BR" dirty="0" smtClean="0"/>
              <a:t>.</a:t>
            </a:r>
          </a:p>
          <a:p>
            <a:pPr algn="just">
              <a:buNone/>
            </a:pPr>
            <a:endParaRPr lang="pt-BR" dirty="0" smtClean="0"/>
          </a:p>
          <a:p>
            <a:pPr algn="just"/>
            <a:r>
              <a:rPr lang="pt-BR" dirty="0"/>
              <a:t>A finalidade da instituição da sociedade e do </a:t>
            </a:r>
            <a:r>
              <a:rPr lang="pt-BR" dirty="0" smtClean="0"/>
              <a:t>governo </a:t>
            </a:r>
            <a:r>
              <a:rPr lang="pt-BR" dirty="0"/>
              <a:t>é a preservação </a:t>
            </a:r>
            <a:r>
              <a:rPr lang="pt-BR" dirty="0" smtClean="0"/>
              <a:t>do coletivo.</a:t>
            </a:r>
          </a:p>
          <a:p>
            <a:pPr algn="just">
              <a:buNone/>
            </a:pPr>
            <a:endParaRPr lang="pt-BR" dirty="0" smtClean="0"/>
          </a:p>
          <a:p>
            <a:pPr algn="just"/>
            <a:r>
              <a:rPr lang="pt-BR" dirty="0"/>
              <a:t>Rousseau faz uma crítica ao processo de socialização, por ter corrompido o homem, tornando-o egoísta e mesquinho para com os seus semelhantes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pt-BR" smtClean="0"/>
              <a:t>12/08/2008</a:t>
            </a:r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4BBD88-60E3-40AF-97DE-C7AF6E1CE495}" type="slidenum">
              <a:rPr lang="pt-BR" smtClean="0"/>
              <a:pPr/>
              <a:t>18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www.nilson.pro.br</a:t>
            </a:r>
            <a:endParaRPr lang="pt-BR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071546"/>
          </a:xfrm>
        </p:spPr>
        <p:txBody>
          <a:bodyPr/>
          <a:lstStyle/>
          <a:p>
            <a:r>
              <a:rPr lang="pt-BR" b="1" dirty="0" smtClean="0"/>
              <a:t>contrato social</a:t>
            </a:r>
            <a:r>
              <a:rPr lang="pt-BR" dirty="0" smtClean="0"/>
              <a:t> 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0" y="1000108"/>
            <a:ext cx="9144000" cy="5857892"/>
          </a:xfrm>
        </p:spPr>
        <p:txBody>
          <a:bodyPr>
            <a:normAutofit/>
          </a:bodyPr>
          <a:lstStyle/>
          <a:p>
            <a:r>
              <a:rPr lang="pt-BR" sz="4800" dirty="0" smtClean="0"/>
              <a:t>O  </a:t>
            </a:r>
            <a:r>
              <a:rPr lang="pt-BR" sz="4800" b="1" dirty="0" err="1" smtClean="0"/>
              <a:t>contratualismo</a:t>
            </a:r>
            <a:r>
              <a:rPr lang="pt-BR" sz="4800" dirty="0" smtClean="0"/>
              <a:t> é um acordo entre os membros de uma </a:t>
            </a:r>
            <a:r>
              <a:rPr lang="pt-BR" sz="4800" dirty="0" smtClean="0">
                <a:hlinkClick r:id="rId2" action="ppaction://hlinkfile" tooltip="Sociedade"/>
              </a:rPr>
              <a:t>sociedade</a:t>
            </a:r>
            <a:r>
              <a:rPr lang="pt-BR" sz="4800" dirty="0" smtClean="0"/>
              <a:t>, pelo qual reconhecem a autoridade, igualmente sobre todos, de um conjunto de regras, de um regime político ou de um governante.</a:t>
            </a:r>
            <a:endParaRPr lang="pt-BR" sz="4800" dirty="0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pt-BR" smtClean="0"/>
              <a:t>12/08/2008</a:t>
            </a:r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4BBD88-60E3-40AF-97DE-C7AF6E1CE495}" type="slidenum">
              <a:rPr lang="pt-BR" smtClean="0"/>
              <a:pPr/>
              <a:t>19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www.nilson.pro.br</a:t>
            </a:r>
            <a:endParaRPr lang="pt-B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 smtClean="0"/>
              <a:t>Thomas Hobbes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0" y="1357298"/>
            <a:ext cx="9144000" cy="5500702"/>
          </a:xfrm>
        </p:spPr>
        <p:txBody>
          <a:bodyPr>
            <a:normAutofit/>
          </a:bodyPr>
          <a:lstStyle/>
          <a:p>
            <a:pPr algn="just"/>
            <a:r>
              <a:rPr lang="pt-BR" sz="4400" dirty="0" smtClean="0"/>
              <a:t>. No estado natural, enquanto que alguns homens possam ser mais fortes ou mais inteligentes do que outros, nenhum se ergue tão acima dos demais por forma a estar além do medo de que outro homem lhe possa fazer mal</a:t>
            </a:r>
            <a:endParaRPr lang="pt-BR" sz="4400" dirty="0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pt-BR" smtClean="0"/>
              <a:t>12/08/2008</a:t>
            </a:r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4BBD88-60E3-40AF-97DE-C7AF6E1CE495}" type="slidenum">
              <a:rPr lang="pt-BR" smtClean="0"/>
              <a:pPr/>
              <a:t>2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www.nilson.pro.br</a:t>
            </a:r>
            <a:endParaRPr lang="pt-BR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 smtClean="0"/>
              <a:t>contrato social</a:t>
            </a:r>
            <a:r>
              <a:rPr lang="pt-BR" dirty="0" smtClean="0"/>
              <a:t> 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0" y="1357298"/>
            <a:ext cx="9144000" cy="5500702"/>
          </a:xfrm>
        </p:spPr>
        <p:txBody>
          <a:bodyPr>
            <a:noAutofit/>
          </a:bodyPr>
          <a:lstStyle/>
          <a:p>
            <a:pPr algn="just"/>
            <a:r>
              <a:rPr lang="pt-BR" sz="6000" dirty="0" smtClean="0"/>
              <a:t>O pacto social pode ser definido quando "cada um de nós coloca sua pessoa e sua potência sob a direção suprema da vontade geral".</a:t>
            </a:r>
            <a:endParaRPr lang="pt-BR" sz="6000" dirty="0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pt-BR" smtClean="0"/>
              <a:t>12/08/2008</a:t>
            </a:r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4BBD88-60E3-40AF-97DE-C7AF6E1CE495}" type="slidenum">
              <a:rPr lang="pt-BR" smtClean="0"/>
              <a:pPr/>
              <a:t>20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www.nilson.pro.br</a:t>
            </a:r>
            <a:endParaRPr lang="pt-BR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 smtClean="0"/>
              <a:t>contrato social</a:t>
            </a:r>
            <a:r>
              <a:rPr lang="pt-BR" dirty="0" smtClean="0"/>
              <a:t> 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0" y="1142984"/>
            <a:ext cx="9144000" cy="5715016"/>
          </a:xfrm>
        </p:spPr>
        <p:txBody>
          <a:bodyPr>
            <a:noAutofit/>
          </a:bodyPr>
          <a:lstStyle/>
          <a:p>
            <a:r>
              <a:rPr lang="pt-BR" sz="4000" dirty="0" smtClean="0"/>
              <a:t>O "Contrato social", ao considerar que todos os homens nascem livres e iguais, encara o Estado como objeto de um contrato no qual os indivíduos não renunciam a seus direitos naturais, mas ao contrário, entram em acordo para a proteção desses direitos, que o Estado é criado para preservar.</a:t>
            </a:r>
            <a:endParaRPr lang="pt-BR" sz="4000" dirty="0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pt-BR" smtClean="0"/>
              <a:t>12/08/2008</a:t>
            </a:r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4BBD88-60E3-40AF-97DE-C7AF6E1CE495}" type="slidenum">
              <a:rPr lang="pt-BR" smtClean="0"/>
              <a:pPr/>
              <a:t>21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www.nilson.pro.br</a:t>
            </a:r>
            <a:endParaRPr lang="pt-BR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 smtClean="0"/>
              <a:t>contrato social</a:t>
            </a:r>
            <a:r>
              <a:rPr lang="pt-BR" dirty="0" smtClean="0"/>
              <a:t> 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0" y="1214422"/>
            <a:ext cx="9144000" cy="5643578"/>
          </a:xfrm>
        </p:spPr>
        <p:txBody>
          <a:bodyPr>
            <a:noAutofit/>
          </a:bodyPr>
          <a:lstStyle/>
          <a:p>
            <a:r>
              <a:rPr lang="pt-BR" sz="4800" dirty="0" smtClean="0"/>
              <a:t>O Estado é a unidade e, como tal, representa a vontade geral, que não é o mesmo que a vontade de todos. A vontade de todos é um mero agregado de vontades, o desejo mútuo da maioria.</a:t>
            </a:r>
            <a:endParaRPr lang="pt-BR" sz="4800" dirty="0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pt-BR" smtClean="0"/>
              <a:t>12/08/2008</a:t>
            </a:r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4BBD88-60E3-40AF-97DE-C7AF6E1CE495}" type="slidenum">
              <a:rPr lang="pt-BR" smtClean="0"/>
              <a:pPr/>
              <a:t>22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www.nilson.pro.br</a:t>
            </a:r>
            <a:endParaRPr lang="pt-BR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 smtClean="0"/>
              <a:t>contrato social</a:t>
            </a:r>
            <a:r>
              <a:rPr lang="pt-BR" dirty="0" smtClean="0"/>
              <a:t> 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pt-BR" dirty="0" smtClean="0"/>
              <a:t>   </a:t>
            </a:r>
            <a:endParaRPr lang="pt-BR" dirty="0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3857620" y="1571612"/>
            <a:ext cx="5072098" cy="5072098"/>
          </a:xfrm>
        </p:spPr>
        <p:txBody>
          <a:bodyPr>
            <a:normAutofit/>
          </a:bodyPr>
          <a:lstStyle/>
          <a:p>
            <a:r>
              <a:rPr lang="pt-BR" sz="6600" dirty="0" smtClean="0"/>
              <a:t>“O homem nasce bom e a sociedade o corrompe”.</a:t>
            </a:r>
            <a:endParaRPr lang="pt-BR" sz="6600" dirty="0"/>
          </a:p>
        </p:txBody>
      </p:sp>
      <p:pic>
        <p:nvPicPr>
          <p:cNvPr id="27650" name="Picture 2" descr="http://tbn0.google.com/images?q=tbn:GrQDA2m-ayUaLM:http://www.estacaoliberdade.com.br/autores/rousseau.jpg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78941" y="1714487"/>
            <a:ext cx="3491595" cy="4429157"/>
          </a:xfrm>
          <a:prstGeom prst="rect">
            <a:avLst/>
          </a:prstGeom>
          <a:noFill/>
        </p:spPr>
      </p:pic>
      <p:sp>
        <p:nvSpPr>
          <p:cNvPr id="6" name="Espaço Reservado para Data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pt-BR" smtClean="0"/>
              <a:t>12/08/2008</a:t>
            </a:r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4BBD88-60E3-40AF-97DE-C7AF6E1CE495}" type="slidenum">
              <a:rPr lang="pt-BR" smtClean="0"/>
              <a:pPr/>
              <a:t>23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www.nilson.pro.br</a:t>
            </a:r>
            <a:endParaRPr lang="pt-BR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 smtClean="0"/>
              <a:t>Thomas Hobbes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0" y="1214422"/>
            <a:ext cx="9144000" cy="5643578"/>
          </a:xfrm>
        </p:spPr>
        <p:txBody>
          <a:bodyPr>
            <a:normAutofit/>
          </a:bodyPr>
          <a:lstStyle/>
          <a:p>
            <a:pPr algn="just"/>
            <a:r>
              <a:rPr lang="pt-BR" sz="3600" dirty="0" smtClean="0"/>
              <a:t>Por isso, cada um de nós tem direito a tudo, e uma vez que todas as coisas são escassas, existe uma constante guerra de todos contra todos (</a:t>
            </a:r>
            <a:r>
              <a:rPr lang="pt-BR" sz="3600" i="1" dirty="0" err="1" smtClean="0"/>
              <a:t>Bellum</a:t>
            </a:r>
            <a:r>
              <a:rPr lang="pt-BR" sz="3600" i="1" dirty="0" smtClean="0"/>
              <a:t> omnia </a:t>
            </a:r>
            <a:r>
              <a:rPr lang="pt-BR" sz="3600" i="1" dirty="0" err="1" smtClean="0"/>
              <a:t>omnes</a:t>
            </a:r>
            <a:r>
              <a:rPr lang="pt-BR" sz="3600" dirty="0" smtClean="0"/>
              <a:t>). No entanto, os homens têm um desejo, que é também em interesse próprio, de acabar com a guerra, e por isso formam sociedades entrando num contrato social.</a:t>
            </a:r>
            <a:endParaRPr lang="pt-BR" sz="3600" dirty="0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pt-BR" smtClean="0"/>
              <a:t>12/08/2008</a:t>
            </a:r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4BBD88-60E3-40AF-97DE-C7AF6E1CE495}" type="slidenum">
              <a:rPr lang="pt-BR" smtClean="0"/>
              <a:pPr/>
              <a:t>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www.nilson.pro.br</a:t>
            </a:r>
            <a:endParaRPr lang="pt-BR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 smtClean="0"/>
              <a:t>Thomas Hobbes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0" y="1428736"/>
            <a:ext cx="9144000" cy="5429264"/>
          </a:xfrm>
        </p:spPr>
        <p:txBody>
          <a:bodyPr>
            <a:normAutofit/>
          </a:bodyPr>
          <a:lstStyle/>
          <a:p>
            <a:pPr algn="just"/>
            <a:r>
              <a:rPr lang="pt-BR" sz="4400" dirty="0" smtClean="0"/>
              <a:t>De acordo com Hobbes, tal sociedade necessita de uma autoridade à qual todos os membros dessa sociedade devem render o suficiente da sua liberdade natural, por forma a que a autoridade possa assegurar a paz interna e a defesa comum</a:t>
            </a:r>
            <a:endParaRPr lang="pt-BR" sz="4400" dirty="0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pt-BR" smtClean="0"/>
              <a:t>12/08/2008</a:t>
            </a:r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4BBD88-60E3-40AF-97DE-C7AF6E1CE495}" type="slidenum">
              <a:rPr lang="pt-BR" smtClean="0"/>
              <a:pPr/>
              <a:t>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www.nilson.pro.br</a:t>
            </a:r>
            <a:endParaRPr lang="pt-BR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 smtClean="0"/>
              <a:t>Thomas Hobbes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0" y="1285860"/>
            <a:ext cx="9144000" cy="5572140"/>
          </a:xfrm>
        </p:spPr>
        <p:txBody>
          <a:bodyPr>
            <a:normAutofit/>
          </a:bodyPr>
          <a:lstStyle/>
          <a:p>
            <a:pPr algn="just"/>
            <a:r>
              <a:rPr lang="pt-BR" sz="6000" dirty="0" smtClean="0"/>
              <a:t>a idéia segundo a qual os homens só podem viver em paz se concordarem em submeter-se a um poder absoluto e centralizado</a:t>
            </a:r>
            <a:endParaRPr lang="pt-BR" sz="6000" dirty="0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pt-BR" smtClean="0"/>
              <a:t>12/08/2008</a:t>
            </a:r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4BBD88-60E3-40AF-97DE-C7AF6E1CE495}" type="slidenum">
              <a:rPr lang="pt-BR" smtClean="0"/>
              <a:pPr/>
              <a:t>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www.nilson.pro.br</a:t>
            </a:r>
            <a:endParaRPr lang="pt-BR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 smtClean="0"/>
              <a:t>Thomas Hobbes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0" y="1357298"/>
            <a:ext cx="9144000" cy="5500702"/>
          </a:xfrm>
        </p:spPr>
        <p:txBody>
          <a:bodyPr>
            <a:normAutofit/>
          </a:bodyPr>
          <a:lstStyle/>
          <a:p>
            <a:pPr algn="just"/>
            <a:r>
              <a:rPr lang="pt-BR" sz="4000" dirty="0" smtClean="0"/>
              <a:t>Para ele, a Igreja cristã e o Estado cristão formavam um mesmo corpo, encabeçado pelo monarca, que teria o direito de interpretar as Escrituras, decidir questões religiosas e presidir o culto. Neste sentido, critica a livre-interpretação da Bíblia na Reforma Protestante por, de certa forma, enfraquecer o monarca</a:t>
            </a:r>
            <a:endParaRPr lang="pt-BR" sz="4000" dirty="0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pt-BR" smtClean="0"/>
              <a:t>12/08/2008</a:t>
            </a:r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4BBD88-60E3-40AF-97DE-C7AF6E1CE495}" type="slidenum">
              <a:rPr lang="pt-BR" smtClean="0"/>
              <a:pPr/>
              <a:t>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www.nilson.pro.br</a:t>
            </a:r>
            <a:endParaRPr lang="pt-BR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 smtClean="0"/>
              <a:t>Thomas Hobbes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0" y="1428736"/>
            <a:ext cx="9144000" cy="5214974"/>
          </a:xfrm>
        </p:spPr>
        <p:txBody>
          <a:bodyPr>
            <a:noAutofit/>
          </a:bodyPr>
          <a:lstStyle/>
          <a:p>
            <a:pPr algn="just"/>
            <a:r>
              <a:rPr lang="pt-BR" sz="6000" dirty="0"/>
              <a:t>Hobbes realiza o esforço supremo de atribuir ao contrato uma soberania absoluta e indivisível </a:t>
            </a:r>
            <a:r>
              <a:rPr lang="pt-BR" sz="6000" dirty="0" smtClean="0"/>
              <a:t>[...]</a:t>
            </a:r>
            <a:endParaRPr lang="pt-BR" sz="6000" dirty="0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pt-BR" smtClean="0"/>
              <a:t>12/08/2008</a:t>
            </a:r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4BBD88-60E3-40AF-97DE-C7AF6E1CE495}" type="slidenum">
              <a:rPr lang="pt-BR" smtClean="0"/>
              <a:pPr/>
              <a:t>7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www.nilson.pro.br</a:t>
            </a:r>
            <a:endParaRPr lang="pt-BR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 smtClean="0"/>
              <a:t>Thomas Hobbes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0" y="1214422"/>
            <a:ext cx="9144000" cy="5643578"/>
          </a:xfrm>
        </p:spPr>
        <p:txBody>
          <a:bodyPr>
            <a:normAutofit/>
          </a:bodyPr>
          <a:lstStyle/>
          <a:p>
            <a:pPr algn="just"/>
            <a:r>
              <a:rPr lang="pt-BR" sz="4000" b="1" dirty="0"/>
              <a:t>Ensina que, </a:t>
            </a:r>
            <a:r>
              <a:rPr lang="pt-BR" sz="4000" b="1" dirty="0" smtClean="0"/>
              <a:t>por um </a:t>
            </a:r>
            <a:r>
              <a:rPr lang="pt-BR" sz="4000" b="1" dirty="0"/>
              <a:t>único e mesmo ato, os homens naturais constituem-se em sociedade política e submetem-se a um senhor, a </a:t>
            </a:r>
            <a:r>
              <a:rPr lang="pt-BR" sz="4000" b="1" dirty="0" smtClean="0"/>
              <a:t>um soberano</a:t>
            </a:r>
            <a:r>
              <a:rPr lang="pt-BR" sz="4000" b="1" dirty="0"/>
              <a:t>. Não firmam contrato com esse senhor, mas </a:t>
            </a:r>
            <a:r>
              <a:rPr lang="pt-BR" sz="4000" b="1" i="1" dirty="0"/>
              <a:t>entre si</a:t>
            </a:r>
            <a:r>
              <a:rPr lang="pt-BR" sz="4000" b="1" dirty="0"/>
              <a:t>. É </a:t>
            </a:r>
            <a:r>
              <a:rPr lang="pt-BR" sz="4000" b="1" i="1" dirty="0"/>
              <a:t>entre si </a:t>
            </a:r>
            <a:r>
              <a:rPr lang="pt-BR" sz="4000" b="1" dirty="0"/>
              <a:t>que renunciam, em proveito </a:t>
            </a:r>
            <a:r>
              <a:rPr lang="pt-BR" sz="4000" b="1" dirty="0" smtClean="0"/>
              <a:t>desse senhor</a:t>
            </a:r>
            <a:r>
              <a:rPr lang="pt-BR" sz="4000" b="1" dirty="0"/>
              <a:t>, a todo o direito e toda liberdade nocivos à paz”. 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pt-BR" smtClean="0"/>
              <a:t>12/08/2008</a:t>
            </a:r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4BBD88-60E3-40AF-97DE-C7AF6E1CE495}" type="slidenum">
              <a:rPr lang="pt-BR" smtClean="0"/>
              <a:pPr/>
              <a:t>8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www.nilson.pro.br</a:t>
            </a:r>
            <a:endParaRPr lang="pt-BR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 smtClean="0"/>
              <a:t>Thomas Hobbes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0" y="1357298"/>
            <a:ext cx="9144000" cy="5500702"/>
          </a:xfrm>
        </p:spPr>
        <p:txBody>
          <a:bodyPr>
            <a:normAutofit/>
          </a:bodyPr>
          <a:lstStyle/>
          <a:p>
            <a:r>
              <a:rPr lang="pt-BR" sz="4400" b="1" dirty="0"/>
              <a:t>A renúncia ao direito sobre todas as coisas deve ser recíproca entre os indivíduos</a:t>
            </a:r>
            <a:r>
              <a:rPr lang="pt-BR" sz="4400" b="1" dirty="0" smtClean="0"/>
              <a:t>.</a:t>
            </a:r>
          </a:p>
          <a:p>
            <a:r>
              <a:rPr lang="pt-BR" sz="4400" b="1" dirty="0"/>
              <a:t>O contrato que funda o poder político visa pôr fim ao estado de guerra que caracteriza o estado de natureza</a:t>
            </a:r>
            <a:r>
              <a:rPr lang="pt-BR" sz="4400" b="1" dirty="0" smtClean="0"/>
              <a:t>.</a:t>
            </a:r>
            <a:endParaRPr lang="pt-BR" sz="4400" dirty="0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pt-BR" smtClean="0"/>
              <a:t>12/08/2008</a:t>
            </a:r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4BBD88-60E3-40AF-97DE-C7AF6E1CE495}" type="slidenum">
              <a:rPr lang="pt-BR" smtClean="0"/>
              <a:pPr/>
              <a:t>9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www.nilson.pro.br</a:t>
            </a:r>
            <a:endParaRPr lang="pt-BR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</TotalTime>
  <Words>1135</Words>
  <Application>Microsoft Office PowerPoint</Application>
  <PresentationFormat>Apresentação na tela (4:3)</PresentationFormat>
  <Paragraphs>121</Paragraphs>
  <Slides>23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23</vt:i4>
      </vt:variant>
    </vt:vector>
  </HeadingPairs>
  <TitlesOfParts>
    <vt:vector size="24" baseType="lpstr">
      <vt:lpstr>Tema do Office</vt:lpstr>
      <vt:lpstr>Thomas Hobbes</vt:lpstr>
      <vt:lpstr>Thomas Hobbes</vt:lpstr>
      <vt:lpstr>Thomas Hobbes</vt:lpstr>
      <vt:lpstr>Thomas Hobbes</vt:lpstr>
      <vt:lpstr>Thomas Hobbes</vt:lpstr>
      <vt:lpstr>Thomas Hobbes</vt:lpstr>
      <vt:lpstr>Thomas Hobbes</vt:lpstr>
      <vt:lpstr>Thomas Hobbes</vt:lpstr>
      <vt:lpstr>Thomas Hobbes</vt:lpstr>
      <vt:lpstr>Rousseau Introdução</vt:lpstr>
      <vt:lpstr>Rousseau Introdução</vt:lpstr>
      <vt:lpstr>Rousseau Introdução</vt:lpstr>
      <vt:lpstr>Rousseau Introdução</vt:lpstr>
      <vt:lpstr>Rousseau Introdução</vt:lpstr>
      <vt:lpstr>Discurso sobre a origem e os fundamentos da desigualdade entre os homens</vt:lpstr>
      <vt:lpstr>Discurso sobre a origem e os fundamentos da desigualdade entre os homens</vt:lpstr>
      <vt:lpstr>Discurso sobre a origem e os fundamentos da desigualdade entre os homens</vt:lpstr>
      <vt:lpstr>Discurso sobre a origem e os fundamentos da desigualdade entre os homens</vt:lpstr>
      <vt:lpstr>contrato social </vt:lpstr>
      <vt:lpstr>contrato social </vt:lpstr>
      <vt:lpstr>contrato social </vt:lpstr>
      <vt:lpstr>contrato social </vt:lpstr>
      <vt:lpstr>contrato social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Nilson</dc:creator>
  <cp:lastModifiedBy>Nilson</cp:lastModifiedBy>
  <cp:revision>5</cp:revision>
  <dcterms:created xsi:type="dcterms:W3CDTF">2008-08-12T09:40:08Z</dcterms:created>
  <dcterms:modified xsi:type="dcterms:W3CDTF">2008-08-12T10:05:57Z</dcterms:modified>
</cp:coreProperties>
</file>