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2" r:id="rId1"/>
  </p:sldMasterIdLst>
  <p:notesMasterIdLst>
    <p:notesMasterId r:id="rId25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72" r:id="rId24"/>
  </p:sldIdLst>
  <p:sldSz cx="9144000" cy="5143500" type="screen16x9"/>
  <p:notesSz cx="6858000" cy="9144000"/>
  <p:embeddedFontLst>
    <p:embeddedFont>
      <p:font typeface="Bitter" panose="020B0604020202020204" charset="0"/>
      <p:regular r:id="rId26"/>
      <p:bold r:id="rId27"/>
      <p:italic r:id="rId28"/>
      <p:boldItalic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882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325b9f9f63d_0_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" name="Google Shape;20;g325b9f9f63d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68d75a4257_1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g368d75a4257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25b9f9f63d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g325b9f9f63d_0_1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7" name="Google Shape;147;g325b9f9f63d_0_1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25b9f9f63d_0_1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g325b9f9f63d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25b9f9f63d_0_1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5" name="Google Shape;165;g325b9f9f63d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25b9f9f63d_0_1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g325b9f9f63d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2d61ec6b24b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" name="Google Shape;45;g2d61ec6b2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d61ec6b24b_0_1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" name="Google Shape;57;g2d61ec6b24b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d61ec6b24b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g2d61ec6b24b_0_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" name="Google Shape;67;g2d61ec6b24b_0_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61ec6b24b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g2d61ec6b24b_0_1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" name="Google Shape;77;g2d61ec6b24b_0_1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d61ec6b24b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g2d61ec6b24b_0_2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" name="Google Shape;89;g2d61ec6b24b_0_2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3a2291fca2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Google Shape;43;g3a2291fca2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d61ec6b24b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g2d61ec6b24b_0_2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g2d61ec6b24b_0_2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d61ec6b24b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g2d61ec6b24b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g2d61ec6b24b_0_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d61ec6b24b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g2d61ec6b24b_0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g2d61ec6b24b_0_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25b9f9f63d_0_1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g325b9f9f63d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a2291fca2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a2291fca2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25b9f9f63d_0_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" name="Google Shape;67;g325b9f9f63d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25b9f9f63d_0_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g325b9f9f63d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25b9f9f63d_0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" name="Google Shape;90;g325b9f9f63d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25b9f9f63d_0_1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g325b9f9f63d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25b9f9f63d_0_1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" name="Google Shape;110;g325b9f9f63d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25b9f9f63d_0_1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" name="Google Shape;118;g325b9f9f63d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m branco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e conteúdo">
  <p:cSld name="Título e conteúdo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7874150" y="102350"/>
            <a:ext cx="1183800" cy="532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Google Shape;7;p1" title="Ativo 1@2x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30096" y="102350"/>
            <a:ext cx="1183878" cy="4450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/>
          <p:nvPr/>
        </p:nvSpPr>
        <p:spPr>
          <a:xfrm>
            <a:off x="0" y="0"/>
            <a:ext cx="9144000" cy="499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5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endParaRPr lang="pt-BR" sz="6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5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pt-BR" sz="6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HISTÓRIA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68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6º ANO</a:t>
            </a:r>
            <a:endParaRPr sz="4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68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VIAGEM COM A HISTÓRIA</a:t>
            </a:r>
            <a:endParaRPr sz="4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68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AULA </a:t>
            </a:r>
            <a:r>
              <a:rPr lang="pt-BR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N1</a:t>
            </a:r>
          </a:p>
          <a:p>
            <a:pPr marL="0" marR="0" lvl="0" indent="0" algn="ctr" rtl="0">
              <a:lnSpc>
                <a:spcPct val="1068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pt-BR" sz="4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68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WWW.NILSON.PRO.BR</a:t>
            </a:r>
            <a:endParaRPr sz="4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"/>
          <p:cNvSpPr/>
          <p:nvPr/>
        </p:nvSpPr>
        <p:spPr>
          <a:xfrm>
            <a:off x="106475" y="757850"/>
            <a:ext cx="8947500" cy="8310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História é uma ciência muito importante para compreendermos o mundo em que vivemos.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7"/>
          <p:cNvSpPr txBox="1"/>
          <p:nvPr/>
        </p:nvSpPr>
        <p:spPr>
          <a:xfrm>
            <a:off x="1593300" y="111350"/>
            <a:ext cx="5957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3000" b="1" i="0" u="none" strike="noStrike" cap="non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lang="pt-BR" sz="3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r>
              <a:rPr lang="pt-BR" sz="3000" b="1" i="0" u="none" strike="noStrike" cap="non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I</a:t>
            </a:r>
            <a:r>
              <a:rPr lang="pt-BR" sz="30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V</a:t>
            </a:r>
            <a:r>
              <a:rPr lang="pt-BR" sz="3000" b="1" i="0" u="none" strike="noStrike" cap="none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</a:t>
            </a:r>
            <a:r>
              <a:rPr lang="pt-BR" sz="3000" b="1" i="0" u="none" strike="noStrike" cap="none">
                <a:solidFill>
                  <a:srgbClr val="00B0F0"/>
                </a:solidFill>
                <a:latin typeface="Comic Sans MS"/>
                <a:ea typeface="Comic Sans MS"/>
                <a:cs typeface="Comic Sans MS"/>
                <a:sym typeface="Comic Sans MS"/>
              </a:rPr>
              <a:t>D</a:t>
            </a:r>
            <a:r>
              <a:rPr lang="pt-BR" sz="3000" b="1" i="0" u="none" strike="noStrike" cap="none">
                <a:solidFill>
                  <a:srgbClr val="92D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lang="pt-BR" sz="3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</a:t>
            </a:r>
            <a:r>
              <a:rPr lang="pt-BR" sz="3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lang="pt-BR" sz="30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7"/>
          <p:cNvSpPr/>
          <p:nvPr/>
        </p:nvSpPr>
        <p:spPr>
          <a:xfrm>
            <a:off x="2058151" y="435038"/>
            <a:ext cx="740700" cy="230400"/>
          </a:xfrm>
          <a:prstGeom prst="roundRect">
            <a:avLst>
              <a:gd name="adj" fmla="val 16667"/>
            </a:avLst>
          </a:prstGeom>
          <a:solidFill>
            <a:srgbClr val="E7E6E6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9725" tIns="119725" rIns="119725" bIns="119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min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9030" y="283430"/>
            <a:ext cx="502680" cy="38202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7"/>
          <p:cNvSpPr txBox="1"/>
          <p:nvPr/>
        </p:nvSpPr>
        <p:spPr>
          <a:xfrm>
            <a:off x="98250" y="1646250"/>
            <a:ext cx="8947500" cy="10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latin typeface="Calibri"/>
                <a:ea typeface="Calibri"/>
                <a:cs typeface="Calibri"/>
                <a:sym typeface="Calibri"/>
              </a:rPr>
              <a:t>Leia as alternativas e marque aquela que melhor explica o que a História estuda.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 sinal do professor responda usando a legenda abaixo: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4625" y="31250"/>
            <a:ext cx="638675" cy="6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7"/>
          <p:cNvPicPr preferRelativeResize="0"/>
          <p:nvPr/>
        </p:nvPicPr>
        <p:blipFill rotWithShape="1">
          <a:blip r:embed="rId5">
            <a:alphaModFix/>
          </a:blip>
          <a:srcRect l="28088" b="10984"/>
          <a:stretch/>
        </p:blipFill>
        <p:spPr>
          <a:xfrm>
            <a:off x="141525" y="2870601"/>
            <a:ext cx="353675" cy="511350"/>
          </a:xfrm>
          <a:prstGeom prst="rect">
            <a:avLst/>
          </a:prstGeom>
          <a:noFill/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6" name="Google Shape;136;p17"/>
          <p:cNvPicPr preferRelativeResize="0"/>
          <p:nvPr/>
        </p:nvPicPr>
        <p:blipFill rotWithShape="1">
          <a:blip r:embed="rId6">
            <a:alphaModFix/>
          </a:blip>
          <a:srcRect b="15973"/>
          <a:stretch/>
        </p:blipFill>
        <p:spPr>
          <a:xfrm>
            <a:off x="141525" y="3407600"/>
            <a:ext cx="353675" cy="511350"/>
          </a:xfrm>
          <a:prstGeom prst="rect">
            <a:avLst/>
          </a:prstGeom>
          <a:noFill/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7" name="Google Shape;137;p17"/>
          <p:cNvPicPr preferRelativeResize="0"/>
          <p:nvPr/>
        </p:nvPicPr>
        <p:blipFill rotWithShape="1">
          <a:blip r:embed="rId7">
            <a:alphaModFix/>
          </a:blip>
          <a:srcRect b="22408"/>
          <a:stretch/>
        </p:blipFill>
        <p:spPr>
          <a:xfrm>
            <a:off x="141525" y="3918950"/>
            <a:ext cx="353675" cy="511350"/>
          </a:xfrm>
          <a:prstGeom prst="rect">
            <a:avLst/>
          </a:prstGeom>
          <a:noFill/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8" name="Google Shape;138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1525" y="4437900"/>
            <a:ext cx="353675" cy="634200"/>
          </a:xfrm>
          <a:prstGeom prst="rect">
            <a:avLst/>
          </a:prstGeom>
          <a:noFill/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9" name="Google Shape;139;p17"/>
          <p:cNvSpPr txBox="1"/>
          <p:nvPr/>
        </p:nvSpPr>
        <p:spPr>
          <a:xfrm>
            <a:off x="495200" y="2870600"/>
            <a:ext cx="85587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latin typeface="Calibri"/>
                <a:ea typeface="Calibri"/>
                <a:cs typeface="Calibri"/>
                <a:sym typeface="Calibri"/>
              </a:rPr>
              <a:t>Apenas as guerras e os reis do passado.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7"/>
          <p:cNvSpPr txBox="1"/>
          <p:nvPr/>
        </p:nvSpPr>
        <p:spPr>
          <a:xfrm>
            <a:off x="495150" y="3416650"/>
            <a:ext cx="85587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latin typeface="Calibri"/>
                <a:ea typeface="Calibri"/>
                <a:cs typeface="Calibri"/>
                <a:sym typeface="Calibri"/>
              </a:rPr>
              <a:t>Somente os acontecimentos atuais.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7"/>
          <p:cNvSpPr txBox="1"/>
          <p:nvPr/>
        </p:nvSpPr>
        <p:spPr>
          <a:xfrm>
            <a:off x="495200" y="4455975"/>
            <a:ext cx="85587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latin typeface="Calibri"/>
                <a:ea typeface="Calibri"/>
                <a:cs typeface="Calibri"/>
                <a:sym typeface="Calibri"/>
              </a:rPr>
              <a:t>As ações humanas e as transformações da sociedade ao longo do tempo.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7"/>
          <p:cNvSpPr txBox="1"/>
          <p:nvPr/>
        </p:nvSpPr>
        <p:spPr>
          <a:xfrm>
            <a:off x="495200" y="3918875"/>
            <a:ext cx="85587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latin typeface="Calibri"/>
                <a:ea typeface="Calibri"/>
                <a:cs typeface="Calibri"/>
                <a:sym typeface="Calibri"/>
              </a:rPr>
              <a:t>Apenas os fatos registrados em livros antigos.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7"/>
          <p:cNvSpPr txBox="1"/>
          <p:nvPr/>
        </p:nvSpPr>
        <p:spPr>
          <a:xfrm>
            <a:off x="495200" y="4437900"/>
            <a:ext cx="8558700" cy="6342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 ações humanas e as transformações da sociedade ao longo do tempo.</a:t>
            </a:r>
            <a:r>
              <a:rPr lang="pt-BR" sz="24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8"/>
          <p:cNvSpPr txBox="1"/>
          <p:nvPr/>
        </p:nvSpPr>
        <p:spPr>
          <a:xfrm>
            <a:off x="237525" y="745500"/>
            <a:ext cx="8681700" cy="15363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latin typeface="Calibri"/>
                <a:ea typeface="Calibri"/>
                <a:cs typeface="Calibri"/>
                <a:sym typeface="Calibri"/>
              </a:rPr>
              <a:t>A história está presente em tudo ao nosso redor: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➔"/>
            </a:pPr>
            <a:r>
              <a:rPr lang="pt-BR" sz="2400">
                <a:latin typeface="Calibri"/>
                <a:ea typeface="Calibri"/>
                <a:cs typeface="Calibri"/>
                <a:sym typeface="Calibri"/>
              </a:rPr>
              <a:t>Nas ruas da nossa cidade.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➔"/>
            </a:pPr>
            <a:r>
              <a:rPr lang="pt-BR" sz="2400">
                <a:latin typeface="Calibri"/>
                <a:ea typeface="Calibri"/>
                <a:cs typeface="Calibri"/>
                <a:sym typeface="Calibri"/>
              </a:rPr>
              <a:t>Nos objetos que usamos.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➔"/>
            </a:pPr>
            <a:r>
              <a:rPr lang="pt-BR" sz="2400">
                <a:latin typeface="Calibri"/>
                <a:ea typeface="Calibri"/>
                <a:cs typeface="Calibri"/>
                <a:sym typeface="Calibri"/>
              </a:rPr>
              <a:t>Nas histórias que nossos familiares contam.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8"/>
          <p:cNvSpPr/>
          <p:nvPr/>
        </p:nvSpPr>
        <p:spPr>
          <a:xfrm>
            <a:off x="1858500" y="255425"/>
            <a:ext cx="5396700" cy="426000"/>
          </a:xfrm>
          <a:prstGeom prst="flowChartAlternateProcess">
            <a:avLst/>
          </a:prstGeom>
          <a:solidFill>
            <a:srgbClr val="A2BFDA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0586"/>
              </a:buClr>
              <a:buSzPts val="3200"/>
              <a:buFont typeface="Calibri"/>
              <a:buNone/>
            </a:pPr>
            <a:r>
              <a:rPr lang="pt-BR" sz="2800" b="1">
                <a:latin typeface="Calibri"/>
                <a:ea typeface="Calibri"/>
                <a:cs typeface="Calibri"/>
                <a:sym typeface="Calibri"/>
              </a:rPr>
              <a:t>A HISTÓRIA ESTÁ EM TODO LUGAR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8"/>
          <p:cNvSpPr txBox="1"/>
          <p:nvPr/>
        </p:nvSpPr>
        <p:spPr>
          <a:xfrm>
            <a:off x="5037025" y="2407800"/>
            <a:ext cx="3939600" cy="1967400"/>
          </a:xfrm>
          <a:prstGeom prst="rect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Sempre que você observar o mundo ao seu redor com um olhar mais atento, vai encontrar vestígios de história.</a:t>
            </a:r>
            <a:endParaRPr/>
          </a:p>
        </p:txBody>
      </p:sp>
      <p:pic>
        <p:nvPicPr>
          <p:cNvPr id="152" name="Google Shape;152;p18" descr="عودة للمدرسة عام دراسي جديد حقيبة كراسة (Fornecido por Tenor)"/>
          <p:cNvPicPr preferRelativeResize="0"/>
          <p:nvPr/>
        </p:nvPicPr>
        <p:blipFill rotWithShape="1">
          <a:blip r:embed="rId3">
            <a:alphaModFix/>
          </a:blip>
          <a:srcRect t="20223"/>
          <a:stretch/>
        </p:blipFill>
        <p:spPr>
          <a:xfrm>
            <a:off x="237525" y="2407797"/>
            <a:ext cx="4743450" cy="215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8"/>
          <p:cNvSpPr txBox="1"/>
          <p:nvPr/>
        </p:nvSpPr>
        <p:spPr>
          <a:xfrm>
            <a:off x="319425" y="4306150"/>
            <a:ext cx="4439100" cy="690000"/>
          </a:xfrm>
          <a:prstGeom prst="rect">
            <a:avLst/>
          </a:prstGeom>
          <a:solidFill>
            <a:srgbClr val="E7E6E6"/>
          </a:solidFill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4000" tIns="91425" rIns="54000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latin typeface="Calibri"/>
                <a:ea typeface="Calibri"/>
                <a:cs typeface="Calibri"/>
                <a:sym typeface="Calibri"/>
              </a:rPr>
              <a:t>A mochila escolar revela hábitos e costumes dos adolescentes de hoje — uma verdadeira fonte histórica do cotidiano.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9"/>
          <p:cNvSpPr/>
          <p:nvPr/>
        </p:nvSpPr>
        <p:spPr>
          <a:xfrm>
            <a:off x="2570775" y="255425"/>
            <a:ext cx="4022700" cy="426000"/>
          </a:xfrm>
          <a:prstGeom prst="flowChartAlternateProcess">
            <a:avLst/>
          </a:prstGeom>
          <a:solidFill>
            <a:srgbClr val="A2BFDA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0586"/>
              </a:buClr>
              <a:buSzPts val="3200"/>
              <a:buFont typeface="Calibri"/>
              <a:buNone/>
            </a:pPr>
            <a:r>
              <a:rPr lang="pt-BR" sz="2800" b="1">
                <a:latin typeface="Calibri"/>
                <a:ea typeface="Calibri"/>
                <a:cs typeface="Calibri"/>
                <a:sym typeface="Calibri"/>
              </a:rPr>
              <a:t>A HISTÓRIA É DINÂMICA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9"/>
          <p:cNvSpPr txBox="1"/>
          <p:nvPr/>
        </p:nvSpPr>
        <p:spPr>
          <a:xfrm>
            <a:off x="180175" y="759200"/>
            <a:ext cx="8886300" cy="12990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latin typeface="Calibri"/>
                <a:ea typeface="Calibri"/>
                <a:cs typeface="Calibri"/>
                <a:sym typeface="Calibri"/>
              </a:rPr>
              <a:t>A História não é estática, ela está em constante transformação.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latin typeface="Calibri"/>
                <a:ea typeface="Calibri"/>
                <a:cs typeface="Calibri"/>
                <a:sym typeface="Calibri"/>
              </a:rPr>
              <a:t>As sociedades mudam ao longo do tempo, assim como as ideias e os valores.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9"/>
          <p:cNvSpPr txBox="1"/>
          <p:nvPr/>
        </p:nvSpPr>
        <p:spPr>
          <a:xfrm>
            <a:off x="360675" y="2162900"/>
            <a:ext cx="3267600" cy="15801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latin typeface="Calibri"/>
                <a:ea typeface="Calibri"/>
                <a:cs typeface="Calibri"/>
                <a:sym typeface="Calibri"/>
              </a:rPr>
              <a:t>As pesquisas históricas sempre buscam novos olhares sobre o conhecimento.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1100" y="2162900"/>
            <a:ext cx="5185548" cy="2890524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2" name="Google Shape;162;p19"/>
          <p:cNvSpPr txBox="1"/>
          <p:nvPr/>
        </p:nvSpPr>
        <p:spPr>
          <a:xfrm>
            <a:off x="192675" y="3847700"/>
            <a:ext cx="3603600" cy="1205700"/>
          </a:xfrm>
          <a:prstGeom prst="rect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latin typeface="Calibri"/>
                <a:ea typeface="Calibri"/>
                <a:cs typeface="Calibri"/>
                <a:sym typeface="Calibri"/>
              </a:rPr>
              <a:t>Dos primeiros consoles simples aos sistemas modernos e imersivos — a evolução dos videogames conta a história do avanço da tecnologia e da diversão ao longo do tempo.</a:t>
            </a:r>
            <a:endParaRPr sz="15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/>
          <p:nvPr/>
        </p:nvSpPr>
        <p:spPr>
          <a:xfrm>
            <a:off x="172000" y="757850"/>
            <a:ext cx="8804700" cy="13062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 longo deste ano, vamos explorar diferentes períodos históricos e civilizações.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Prepare-se para muitas descobertas e aventuras!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0"/>
          <p:cNvSpPr txBox="1"/>
          <p:nvPr/>
        </p:nvSpPr>
        <p:spPr>
          <a:xfrm>
            <a:off x="1593300" y="111350"/>
            <a:ext cx="5957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3000" b="1" i="0" u="none" strike="noStrike" cap="non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lang="pt-BR" sz="3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r>
              <a:rPr lang="pt-BR" sz="3000" b="1" i="0" u="none" strike="noStrike" cap="non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I</a:t>
            </a:r>
            <a:r>
              <a:rPr lang="pt-BR" sz="30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V</a:t>
            </a:r>
            <a:r>
              <a:rPr lang="pt-BR" sz="3000" b="1" i="0" u="none" strike="noStrike" cap="none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</a:t>
            </a:r>
            <a:r>
              <a:rPr lang="pt-BR" sz="3000" b="1" i="0" u="none" strike="noStrike" cap="none">
                <a:solidFill>
                  <a:srgbClr val="00B0F0"/>
                </a:solidFill>
                <a:latin typeface="Comic Sans MS"/>
                <a:ea typeface="Comic Sans MS"/>
                <a:cs typeface="Comic Sans MS"/>
                <a:sym typeface="Comic Sans MS"/>
              </a:rPr>
              <a:t>D</a:t>
            </a:r>
            <a:r>
              <a:rPr lang="pt-BR" sz="3000" b="1" i="0" u="none" strike="noStrike" cap="none">
                <a:solidFill>
                  <a:srgbClr val="92D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lang="pt-BR" sz="3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</a:t>
            </a:r>
            <a:r>
              <a:rPr lang="pt-BR" sz="3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lang="pt-BR" sz="30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0"/>
          <p:cNvSpPr/>
          <p:nvPr/>
        </p:nvSpPr>
        <p:spPr>
          <a:xfrm>
            <a:off x="4784676" y="4312501"/>
            <a:ext cx="740700" cy="230400"/>
          </a:xfrm>
          <a:prstGeom prst="roundRect">
            <a:avLst>
              <a:gd name="adj" fmla="val 16667"/>
            </a:avLst>
          </a:prstGeom>
          <a:solidFill>
            <a:srgbClr val="E7E6E6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9725" tIns="119725" rIns="119725" bIns="119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 min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2180" y="4236693"/>
            <a:ext cx="502680" cy="382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8616" y="3960000"/>
            <a:ext cx="935398" cy="93540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 txBox="1"/>
          <p:nvPr/>
        </p:nvSpPr>
        <p:spPr>
          <a:xfrm>
            <a:off x="188375" y="2252325"/>
            <a:ext cx="8804700" cy="16368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Então, agora, imagine que você é um historiador.</a:t>
            </a:r>
            <a:endParaRPr sz="24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Escolha um objeto do seu cotidiano que você goste muito e escreva uma pequena história sobre ele e da sua relação com esse objeto.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1"/>
          <p:cNvSpPr/>
          <p:nvPr/>
        </p:nvSpPr>
        <p:spPr>
          <a:xfrm>
            <a:off x="924300" y="848250"/>
            <a:ext cx="7295400" cy="15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5400" b="0" i="0" u="none" strike="noStrike" cap="none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Nesta aula, em que reconhecemos o campo de estudo da História, </a:t>
            </a:r>
            <a:r>
              <a:rPr lang="pt-BR" sz="54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estudamos:</a:t>
            </a:r>
            <a:endParaRPr sz="5400" baseline="-25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5400" b="1" baseline="-250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pt-BR" sz="54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que estuda a História;</a:t>
            </a:r>
            <a:endParaRPr sz="5400" baseline="-25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5400" b="1" baseline="-250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pt-BR" sz="54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Como se investiga a História;</a:t>
            </a:r>
            <a:endParaRPr sz="5400" baseline="-25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5400" b="1" baseline="-250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pt-BR" sz="54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Onde encontramos a História.</a:t>
            </a:r>
            <a:endParaRPr sz="5400" baseline="-25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1"/>
          <p:cNvSpPr/>
          <p:nvPr/>
        </p:nvSpPr>
        <p:spPr>
          <a:xfrm>
            <a:off x="3516600" y="255425"/>
            <a:ext cx="2065500" cy="426000"/>
          </a:xfrm>
          <a:prstGeom prst="flowChartAlternateProcess">
            <a:avLst/>
          </a:prstGeom>
          <a:solidFill>
            <a:srgbClr val="A2BFDA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0586"/>
              </a:buClr>
              <a:buSzPts val="3200"/>
              <a:buFont typeface="Calibri"/>
              <a:buNone/>
            </a:pPr>
            <a:r>
              <a:rPr lang="pt-BR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RETOMADA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/>
          <p:nvPr/>
        </p:nvSpPr>
        <p:spPr>
          <a:xfrm>
            <a:off x="65525" y="4352050"/>
            <a:ext cx="8962500" cy="733800"/>
          </a:xfrm>
          <a:prstGeom prst="rect">
            <a:avLst/>
          </a:prstGeom>
          <a:noFill/>
          <a:ln w="2857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i="1">
                <a:latin typeface="Calibri"/>
                <a:ea typeface="Calibri"/>
                <a:cs typeface="Calibri"/>
                <a:sym typeface="Calibri"/>
              </a:rPr>
              <a:t>Compartilhe com a turma um pouco de sua rotina e organização do tempo.</a:t>
            </a:r>
            <a:endParaRPr sz="24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9"/>
          <p:cNvSpPr/>
          <p:nvPr/>
        </p:nvSpPr>
        <p:spPr>
          <a:xfrm>
            <a:off x="2421275" y="255425"/>
            <a:ext cx="4288500" cy="426000"/>
          </a:xfrm>
          <a:prstGeom prst="flowChartAlternateProcess">
            <a:avLst/>
          </a:prstGeom>
          <a:solidFill>
            <a:srgbClr val="D0F3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0586"/>
              </a:buClr>
              <a:buSzPts val="3200"/>
              <a:buFont typeface="Calibri"/>
              <a:buNone/>
            </a:pPr>
            <a:r>
              <a:rPr lang="pt-BR" sz="2800" b="1">
                <a:latin typeface="Calibri"/>
                <a:ea typeface="Calibri"/>
                <a:cs typeface="Calibri"/>
                <a:sym typeface="Calibri"/>
              </a:rPr>
              <a:t>PARA INÍCIO DE CONVERSA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9"/>
          <p:cNvSpPr txBox="1"/>
          <p:nvPr/>
        </p:nvSpPr>
        <p:spPr>
          <a:xfrm>
            <a:off x="3201325" y="3458025"/>
            <a:ext cx="5826600" cy="792600"/>
          </a:xfrm>
          <a:prstGeom prst="rect">
            <a:avLst/>
          </a:prstGeom>
          <a:solidFill>
            <a:srgbClr val="EFEFEF"/>
          </a:solidFill>
          <a:ln w="28575" cap="flat" cmpd="sng">
            <a:solidFill>
              <a:srgbClr val="D0F3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E, você: Como você organiza seu tempo?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Existem momentos para cada atividade?</a:t>
            </a:r>
            <a:endParaRPr/>
          </a:p>
        </p:txBody>
      </p:sp>
      <p:pic>
        <p:nvPicPr>
          <p:cNvPr id="50" name="Google Shape;5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600" y="70528"/>
            <a:ext cx="795750" cy="588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9"/>
          <p:cNvSpPr/>
          <p:nvPr/>
        </p:nvSpPr>
        <p:spPr>
          <a:xfrm>
            <a:off x="1477389" y="353225"/>
            <a:ext cx="740700" cy="230400"/>
          </a:xfrm>
          <a:prstGeom prst="roundRect">
            <a:avLst>
              <a:gd name="adj" fmla="val 16667"/>
            </a:avLst>
          </a:prstGeom>
          <a:solidFill>
            <a:srgbClr val="E7E6E6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9725" tIns="119725" rIns="82800" bIns="1197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min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" name="Google Shape;5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493" y="277406"/>
            <a:ext cx="502680" cy="38202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9"/>
          <p:cNvSpPr txBox="1"/>
          <p:nvPr/>
        </p:nvSpPr>
        <p:spPr>
          <a:xfrm>
            <a:off x="3095925" y="778150"/>
            <a:ext cx="5970900" cy="26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latin typeface="Calibri"/>
                <a:ea typeface="Calibri"/>
                <a:cs typeface="Calibri"/>
                <a:sym typeface="Calibri"/>
              </a:rPr>
              <a:t>João tem 11 anos e vive um dia a dia cheio de energia. De manhã vai à escola, onde gosta especialmente das aulas de História e de brincar com os amigos. À tarde faz as tarefas e joga bola na rua. À noite, ajuda em casa e lê um pouco antes de dormir, sempre curioso com o que o novo dia trará.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" name="Google Shape;54;p9" title="ChatGPT Image 7 de out. de 2025, 08_33_2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25" y="811825"/>
            <a:ext cx="2948500" cy="340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/>
          <p:nvPr/>
        </p:nvSpPr>
        <p:spPr>
          <a:xfrm>
            <a:off x="2421275" y="255425"/>
            <a:ext cx="4288500" cy="426000"/>
          </a:xfrm>
          <a:prstGeom prst="flowChartAlternateProcess">
            <a:avLst/>
          </a:prstGeom>
          <a:solidFill>
            <a:srgbClr val="D0F3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0586"/>
              </a:buClr>
              <a:buSzPts val="3200"/>
              <a:buFont typeface="Calibri"/>
              <a:buNone/>
            </a:pPr>
            <a:r>
              <a:rPr lang="pt-BR" sz="2800" b="1">
                <a:latin typeface="Calibri"/>
                <a:ea typeface="Calibri"/>
                <a:cs typeface="Calibri"/>
                <a:sym typeface="Calibri"/>
              </a:rPr>
              <a:t>ORGANIZAÇÃO DO TEMPO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0"/>
          <p:cNvSpPr txBox="1"/>
          <p:nvPr/>
        </p:nvSpPr>
        <p:spPr>
          <a:xfrm>
            <a:off x="148125" y="758425"/>
            <a:ext cx="8863200" cy="2023200"/>
          </a:xfrm>
          <a:prstGeom prst="rect">
            <a:avLst/>
          </a:prstGeom>
          <a:noFill/>
          <a:ln w="28575" cap="flat" cmpd="sng">
            <a:solidFill>
              <a:srgbClr val="D9EA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Todos os dias, nós fazemos várias coisas: acordamos, comemos, vamos para a escola, brincamos, fazemos lição de casa... Normalmente, cada uma dessas atividades acontece em um determinado tempo, não é mesmo?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Isso significa que a </a:t>
            </a: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nossa rotina tem uma organização!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10"/>
          <p:cNvSpPr txBox="1"/>
          <p:nvPr/>
        </p:nvSpPr>
        <p:spPr>
          <a:xfrm>
            <a:off x="148125" y="2900175"/>
            <a:ext cx="5127000" cy="426000"/>
          </a:xfrm>
          <a:prstGeom prst="rect">
            <a:avLst/>
          </a:prstGeom>
          <a:solidFill>
            <a:srgbClr val="F2FFF8"/>
          </a:solidFill>
          <a:ln w="2857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 que a organização é importante?</a:t>
            </a:r>
            <a:endParaRPr/>
          </a:p>
        </p:txBody>
      </p:sp>
      <p:sp>
        <p:nvSpPr>
          <p:cNvPr id="62" name="Google Shape;62;p10"/>
          <p:cNvSpPr txBox="1"/>
          <p:nvPr/>
        </p:nvSpPr>
        <p:spPr>
          <a:xfrm>
            <a:off x="181050" y="3398825"/>
            <a:ext cx="5127000" cy="16812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aproveitar mais o tempo. Com uma rotina, sabemos o que fazer em cada momento, e assim podemos aproveitar melhor o nosso dia.</a:t>
            </a:r>
            <a:endParaRPr/>
          </a:p>
        </p:txBody>
      </p:sp>
      <p:pic>
        <p:nvPicPr>
          <p:cNvPr id="63" name="Google Shape;63;p10"/>
          <p:cNvPicPr preferRelativeResize="0"/>
          <p:nvPr/>
        </p:nvPicPr>
        <p:blipFill rotWithShape="1">
          <a:blip r:embed="rId3">
            <a:alphaModFix/>
          </a:blip>
          <a:srcRect t="39755" r="3827"/>
          <a:stretch/>
        </p:blipFill>
        <p:spPr>
          <a:xfrm>
            <a:off x="5497300" y="3015375"/>
            <a:ext cx="3514027" cy="206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/>
        </p:nvSpPr>
        <p:spPr>
          <a:xfrm>
            <a:off x="148125" y="798275"/>
            <a:ext cx="5760900" cy="1773600"/>
          </a:xfrm>
          <a:prstGeom prst="rect">
            <a:avLst/>
          </a:prstGeom>
          <a:noFill/>
          <a:ln w="28575" cap="flat" cmpd="sng">
            <a:solidFill>
              <a:srgbClr val="D9EA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400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Os historiadores</a:t>
            </a:r>
            <a:r>
              <a:rPr lang="pt-BR" sz="2400" b="0" i="0" u="none" strike="noStrike" cap="none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 utilizam critérios para dividir os </a:t>
            </a:r>
            <a:r>
              <a:rPr lang="pt-BR" sz="2400" b="1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períodos, </a:t>
            </a:r>
            <a:r>
              <a:rPr lang="pt-BR" sz="2400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que </a:t>
            </a:r>
            <a:r>
              <a:rPr lang="pt-BR" sz="2400" b="0" i="0" u="none" strike="noStrike" cap="none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estão relacionados aos aspectos de cada </a:t>
            </a:r>
            <a:r>
              <a:rPr lang="pt-BR" sz="2400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época,</a:t>
            </a:r>
            <a:r>
              <a:rPr lang="pt-BR" sz="2400" b="0" i="0" u="none" strike="noStrike" cap="none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 como as </a:t>
            </a:r>
            <a:r>
              <a:rPr lang="pt-BR" sz="2400" b="1" i="0" u="none" strike="noStrike" cap="none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mudanças </a:t>
            </a:r>
            <a:r>
              <a:rPr lang="pt-BR" sz="2400" b="0" i="0" u="none" strike="noStrike" cap="none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significativas da humanidade nos campos </a:t>
            </a:r>
            <a:r>
              <a:rPr lang="pt-BR" sz="2400" b="1" i="0" u="none" strike="noStrike" cap="none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cultural, político e social</a:t>
            </a:r>
            <a:r>
              <a:rPr lang="pt-BR" sz="2400" b="0" i="0" u="none" strike="noStrike" cap="none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1"/>
          <p:cNvSpPr/>
          <p:nvPr/>
        </p:nvSpPr>
        <p:spPr>
          <a:xfrm>
            <a:off x="991675" y="255425"/>
            <a:ext cx="6953100" cy="426000"/>
          </a:xfrm>
          <a:prstGeom prst="flowChartAlternateProcess">
            <a:avLst/>
          </a:prstGeom>
          <a:solidFill>
            <a:srgbClr val="D0F3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0586"/>
              </a:buClr>
              <a:buSzPts val="3200"/>
              <a:buFont typeface="Calibri"/>
              <a:buNone/>
            </a:pPr>
            <a:r>
              <a:rPr lang="pt-BR" sz="2800" b="1">
                <a:latin typeface="Calibri"/>
                <a:ea typeface="Calibri"/>
                <a:cs typeface="Calibri"/>
                <a:sym typeface="Calibri"/>
              </a:rPr>
              <a:t>POR QUE DIVIDIR A HISTÓRIA EM PERÍODOS?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" name="Google Shape;71;p11"/>
          <p:cNvPicPr preferRelativeResize="0"/>
          <p:nvPr/>
        </p:nvPicPr>
        <p:blipFill rotWithShape="1">
          <a:blip r:embed="rId3">
            <a:alphaModFix/>
          </a:blip>
          <a:srcRect l="57372" t="18086"/>
          <a:stretch/>
        </p:blipFill>
        <p:spPr>
          <a:xfrm>
            <a:off x="6188025" y="882650"/>
            <a:ext cx="2803550" cy="26231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1"/>
          <p:cNvSpPr txBox="1"/>
          <p:nvPr/>
        </p:nvSpPr>
        <p:spPr>
          <a:xfrm>
            <a:off x="148125" y="2683324"/>
            <a:ext cx="5760900" cy="1111200"/>
          </a:xfrm>
          <a:prstGeom prst="rect">
            <a:avLst/>
          </a:prstGeom>
          <a:noFill/>
          <a:ln w="2857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pt-BR" sz="2400" b="1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divisão da História</a:t>
            </a:r>
            <a:r>
              <a:rPr lang="pt-BR" sz="2400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 serve para </a:t>
            </a:r>
            <a:r>
              <a:rPr lang="pt-BR" sz="2400" b="1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facilitar o estudo</a:t>
            </a:r>
            <a:r>
              <a:rPr lang="pt-BR" sz="2400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, para localizar os acontecimentos no tempo e espaço.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1"/>
          <p:cNvSpPr txBox="1"/>
          <p:nvPr/>
        </p:nvSpPr>
        <p:spPr>
          <a:xfrm>
            <a:off x="148125" y="3905975"/>
            <a:ext cx="8871900" cy="11112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latin typeface="Calibri"/>
                <a:ea typeface="Calibri"/>
                <a:cs typeface="Calibri"/>
                <a:sym typeface="Calibri"/>
              </a:rPr>
              <a:t>Assim, estudar os períodos da História é como montar um grande quebra-cabeça: cada era traz peças importantes que ajudam a entender como o mundo se transformou até chegar aos dias de hoje.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00" y="1299900"/>
            <a:ext cx="8907074" cy="37422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2"/>
          <p:cNvSpPr/>
          <p:nvPr/>
        </p:nvSpPr>
        <p:spPr>
          <a:xfrm>
            <a:off x="1582950" y="150775"/>
            <a:ext cx="5978100" cy="426000"/>
          </a:xfrm>
          <a:prstGeom prst="flowChartAlternateProcess">
            <a:avLst/>
          </a:prstGeom>
          <a:solidFill>
            <a:srgbClr val="D0F3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0586"/>
              </a:buClr>
              <a:buSzPts val="3200"/>
              <a:buFont typeface="Calibri"/>
              <a:buNone/>
            </a:pPr>
            <a:r>
              <a:rPr lang="pt-BR" sz="2800" b="1">
                <a:latin typeface="Calibri"/>
                <a:ea typeface="Calibri"/>
                <a:cs typeface="Calibri"/>
                <a:sym typeface="Calibri"/>
              </a:rPr>
              <a:t>A DIVISÃO DA HISTÓRIA EM PERÍODOS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" name="Google Shape;81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00" y="52798"/>
            <a:ext cx="786600" cy="7866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2"/>
          <p:cNvSpPr/>
          <p:nvPr/>
        </p:nvSpPr>
        <p:spPr>
          <a:xfrm>
            <a:off x="785826" y="449488"/>
            <a:ext cx="740700" cy="230400"/>
          </a:xfrm>
          <a:prstGeom prst="roundRect">
            <a:avLst>
              <a:gd name="adj" fmla="val 16667"/>
            </a:avLst>
          </a:prstGeom>
          <a:solidFill>
            <a:srgbClr val="E7E6E6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9725" tIns="119725" rIns="82800" bIns="1197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min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" name="Google Shape;83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4842" y="67480"/>
            <a:ext cx="502680" cy="38202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2"/>
          <p:cNvSpPr txBox="1"/>
          <p:nvPr/>
        </p:nvSpPr>
        <p:spPr>
          <a:xfrm>
            <a:off x="3448200" y="679900"/>
            <a:ext cx="5612700" cy="490500"/>
          </a:xfrm>
          <a:prstGeom prst="rect">
            <a:avLst/>
          </a:prstGeom>
          <a:noFill/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latin typeface="Calibri"/>
                <a:ea typeface="Calibri"/>
                <a:cs typeface="Calibri"/>
                <a:sym typeface="Calibri"/>
              </a:rPr>
              <a:t>Neste ano e nos próximos, vamos estudar estes eventos, fique tranquilo(a).</a:t>
            </a:r>
            <a:endParaRPr sz="17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2"/>
          <p:cNvSpPr txBox="1"/>
          <p:nvPr/>
        </p:nvSpPr>
        <p:spPr>
          <a:xfrm>
            <a:off x="139900" y="776900"/>
            <a:ext cx="3110700" cy="426000"/>
          </a:xfrm>
          <a:prstGeom prst="rect">
            <a:avLst/>
          </a:prstGeom>
          <a:noFill/>
          <a:ln w="28575" cap="flat" cmpd="sng">
            <a:solidFill>
              <a:srgbClr val="D9EA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latin typeface="Calibri"/>
                <a:ea typeface="Calibri"/>
                <a:cs typeface="Calibri"/>
                <a:sym typeface="Calibri"/>
              </a:rPr>
              <a:t>Copie em seu caderno.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/>
          <p:nvPr/>
        </p:nvSpPr>
        <p:spPr>
          <a:xfrm>
            <a:off x="1398650" y="164875"/>
            <a:ext cx="6378600" cy="426000"/>
          </a:xfrm>
          <a:prstGeom prst="flowChartAlternateProcess">
            <a:avLst/>
          </a:prstGeom>
          <a:solidFill>
            <a:srgbClr val="D0F3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0586"/>
              </a:buClr>
              <a:buSzPts val="3200"/>
              <a:buFont typeface="Calibri"/>
              <a:buNone/>
            </a:pPr>
            <a:r>
              <a:rPr lang="pt-BR" sz="2800" b="1" dirty="0">
                <a:latin typeface="Calibri"/>
                <a:ea typeface="Calibri"/>
                <a:cs typeface="Calibri"/>
                <a:sym typeface="Calibri"/>
              </a:rPr>
              <a:t>A DIVISÃO DA HISTÓRIA E AS MUDANÇAS</a:t>
            </a: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3"/>
          <p:cNvSpPr txBox="1"/>
          <p:nvPr/>
        </p:nvSpPr>
        <p:spPr>
          <a:xfrm>
            <a:off x="164600" y="662500"/>
            <a:ext cx="8846700" cy="14442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latin typeface="Calibri"/>
                <a:ea typeface="Calibri"/>
                <a:cs typeface="Calibri"/>
                <a:sym typeface="Calibri"/>
              </a:rPr>
              <a:t>Dividimos a História para </a:t>
            </a:r>
            <a:r>
              <a:rPr lang="pt-BR" sz="2400" b="1" dirty="0">
                <a:latin typeface="Calibri"/>
                <a:ea typeface="Calibri"/>
                <a:cs typeface="Calibri"/>
                <a:sym typeface="Calibri"/>
              </a:rPr>
              <a:t>identificar melhor os acontecimentos, as mudanças e os momentos importantes.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latin typeface="Calibri"/>
                <a:ea typeface="Calibri"/>
                <a:cs typeface="Calibri"/>
                <a:sym typeface="Calibri"/>
              </a:rPr>
              <a:t>Ao identificar as mudanças, conseguimos compreender como </a:t>
            </a:r>
            <a:r>
              <a:rPr lang="pt-BR" sz="2400" b="1" dirty="0">
                <a:latin typeface="Calibri"/>
                <a:ea typeface="Calibri"/>
                <a:cs typeface="Calibri"/>
                <a:sym typeface="Calibri"/>
              </a:rPr>
              <a:t>as sociedades se transformaram</a:t>
            </a:r>
            <a:r>
              <a:rPr lang="pt-BR" sz="2400" dirty="0">
                <a:latin typeface="Calibri"/>
                <a:ea typeface="Calibri"/>
                <a:cs typeface="Calibri"/>
                <a:sym typeface="Calibri"/>
              </a:rPr>
              <a:t> ao longo do tempo.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 descr="Bolo com cobertura de entrada de estabelecimento&#10;&#10;O conteúdo gerado por IA pode estar incorreto.">
            <a:extLst>
              <a:ext uri="{FF2B5EF4-FFF2-40B4-BE49-F238E27FC236}">
                <a16:creationId xmlns:a16="http://schemas.microsoft.com/office/drawing/2014/main" id="{FB4CD376-0424-6C46-7C29-AB915316F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00" y="2182948"/>
            <a:ext cx="4229064" cy="2607901"/>
          </a:xfrm>
          <a:prstGeom prst="rect">
            <a:avLst/>
          </a:prstGeom>
        </p:spPr>
      </p:pic>
      <p:pic>
        <p:nvPicPr>
          <p:cNvPr id="5" name="Imagem 4" descr="Estátua de homem&#10;&#10;O conteúdo gerado por IA pode estar incorreto.">
            <a:extLst>
              <a:ext uri="{FF2B5EF4-FFF2-40B4-BE49-F238E27FC236}">
                <a16:creationId xmlns:a16="http://schemas.microsoft.com/office/drawing/2014/main" id="{FD1994CE-C07D-7BFF-B7D9-AD99EA201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639" y="2182948"/>
            <a:ext cx="2514761" cy="2607901"/>
          </a:xfrm>
          <a:prstGeom prst="rect">
            <a:avLst/>
          </a:prstGeom>
        </p:spPr>
      </p:pic>
      <p:pic>
        <p:nvPicPr>
          <p:cNvPr id="7" name="Imagem 6" descr="Uma imagem contendo ao ar livre, mesa, vaso, grande&#10;&#10;O conteúdo gerado por IA pode estar incorreto.">
            <a:extLst>
              <a:ext uri="{FF2B5EF4-FFF2-40B4-BE49-F238E27FC236}">
                <a16:creationId xmlns:a16="http://schemas.microsoft.com/office/drawing/2014/main" id="{CB563E47-0EBF-5034-AFBB-449037530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174643"/>
            <a:ext cx="1643513" cy="26162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/>
          <p:nvPr/>
        </p:nvSpPr>
        <p:spPr>
          <a:xfrm>
            <a:off x="5124975" y="711150"/>
            <a:ext cx="3379200" cy="11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rgbClr val="1C2B55"/>
                </a:solidFill>
                <a:latin typeface="Bitter"/>
                <a:ea typeface="Bitter"/>
                <a:cs typeface="Bitter"/>
                <a:sym typeface="Bitter"/>
              </a:rPr>
              <a:t>“Cada novo início é como uma página em branco. O que você quer escrever neste ano?”</a:t>
            </a:r>
            <a:endParaRPr sz="2200" b="1">
              <a:solidFill>
                <a:srgbClr val="1C2B55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grpSp>
        <p:nvGrpSpPr>
          <p:cNvPr id="46" name="Google Shape;46;p9"/>
          <p:cNvGrpSpPr/>
          <p:nvPr/>
        </p:nvGrpSpPr>
        <p:grpSpPr>
          <a:xfrm>
            <a:off x="5168625" y="2496225"/>
            <a:ext cx="3379200" cy="1848475"/>
            <a:chOff x="5168625" y="2496225"/>
            <a:chExt cx="3379200" cy="1848475"/>
          </a:xfrm>
        </p:grpSpPr>
        <p:sp>
          <p:nvSpPr>
            <p:cNvPr id="47" name="Google Shape;47;p9"/>
            <p:cNvSpPr txBox="1"/>
            <p:nvPr/>
          </p:nvSpPr>
          <p:spPr>
            <a:xfrm>
              <a:off x="5168625" y="2743600"/>
              <a:ext cx="3379200" cy="1601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>
                  <a:solidFill>
                    <a:srgbClr val="1C2B55"/>
                  </a:solidFill>
                  <a:latin typeface="Bitter"/>
                  <a:ea typeface="Bitter"/>
                  <a:cs typeface="Bitter"/>
                  <a:sym typeface="Bitter"/>
                </a:rPr>
                <a:t>Escreva, em algum lugar no seu caderno, uma meta simples para você mesmo(a) neste trimestre.</a:t>
              </a:r>
              <a:endParaRPr sz="1800" b="1">
                <a:solidFill>
                  <a:srgbClr val="1C2B55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 b="1">
                  <a:solidFill>
                    <a:srgbClr val="2A9DD6"/>
                  </a:solidFill>
                  <a:latin typeface="Bitter"/>
                  <a:ea typeface="Bitter"/>
                  <a:cs typeface="Bitter"/>
                  <a:sym typeface="Bitter"/>
                </a:rPr>
                <a:t>Um ou dois estudantes compartilham com a turma.</a:t>
              </a:r>
              <a:endParaRPr sz="1000" b="1">
                <a:solidFill>
                  <a:srgbClr val="1C2B55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48" name="Google Shape;48;p9"/>
            <p:cNvSpPr txBox="1"/>
            <p:nvPr/>
          </p:nvSpPr>
          <p:spPr>
            <a:xfrm>
              <a:off x="5168625" y="2496225"/>
              <a:ext cx="11088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>
                  <a:solidFill>
                    <a:srgbClr val="EF9138"/>
                  </a:solidFill>
                  <a:latin typeface="Bitter"/>
                  <a:ea typeface="Bitter"/>
                  <a:cs typeface="Bitter"/>
                  <a:sym typeface="Bitter"/>
                </a:rPr>
                <a:t>Em ação:</a:t>
              </a:r>
              <a:endParaRPr b="1">
                <a:solidFill>
                  <a:srgbClr val="EF9138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</p:grpSp>
      <p:grpSp>
        <p:nvGrpSpPr>
          <p:cNvPr id="49" name="Google Shape;49;p9"/>
          <p:cNvGrpSpPr/>
          <p:nvPr/>
        </p:nvGrpSpPr>
        <p:grpSpPr>
          <a:xfrm>
            <a:off x="563386" y="842850"/>
            <a:ext cx="3644104" cy="1728900"/>
            <a:chOff x="2866050" y="2712200"/>
            <a:chExt cx="3395550" cy="1728900"/>
          </a:xfrm>
        </p:grpSpPr>
        <p:sp>
          <p:nvSpPr>
            <p:cNvPr id="50" name="Google Shape;50;p9"/>
            <p:cNvSpPr txBox="1"/>
            <p:nvPr/>
          </p:nvSpPr>
          <p:spPr>
            <a:xfrm>
              <a:off x="2882400" y="2712200"/>
              <a:ext cx="3379200" cy="172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000" b="1">
                  <a:solidFill>
                    <a:srgbClr val="1C2B55"/>
                  </a:solidFill>
                  <a:latin typeface="Bitter"/>
                  <a:ea typeface="Bitter"/>
                  <a:cs typeface="Bitter"/>
                  <a:sym typeface="Bitter"/>
                </a:rPr>
                <a:t>Momento 1</a:t>
              </a:r>
              <a:endParaRPr sz="6100" b="1">
                <a:solidFill>
                  <a:srgbClr val="1C2B55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51" name="Google Shape;51;p9"/>
            <p:cNvSpPr txBox="1"/>
            <p:nvPr/>
          </p:nvSpPr>
          <p:spPr>
            <a:xfrm>
              <a:off x="2866050" y="3011300"/>
              <a:ext cx="3379200" cy="11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5100" b="1">
                  <a:solidFill>
                    <a:srgbClr val="2A9DD6"/>
                  </a:solidFill>
                  <a:latin typeface="Bitter"/>
                  <a:ea typeface="Bitter"/>
                  <a:cs typeface="Bitter"/>
                  <a:sym typeface="Bitter"/>
                </a:rPr>
                <a:t>Recomeço</a:t>
              </a:r>
              <a:endParaRPr sz="4800" b="1">
                <a:solidFill>
                  <a:srgbClr val="2A9DD6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</p:grpSp>
      <p:pic>
        <p:nvPicPr>
          <p:cNvPr id="53" name="Google Shape;53;p9" title="Design sem nome.gif"/>
          <p:cNvPicPr preferRelativeResize="0"/>
          <p:nvPr/>
        </p:nvPicPr>
        <p:blipFill rotWithShape="1">
          <a:blip r:embed="rId3">
            <a:alphaModFix/>
          </a:blip>
          <a:srcRect t="14146" b="14009"/>
          <a:stretch/>
        </p:blipFill>
        <p:spPr>
          <a:xfrm>
            <a:off x="265800" y="1976725"/>
            <a:ext cx="4055100" cy="29132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C306563-92F2-8206-F6FA-4B3DDBDE39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</a:t>
            </a:fld>
            <a:endParaRPr lang="pt-B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1389425" y="255425"/>
            <a:ext cx="6378600" cy="426000"/>
          </a:xfrm>
          <a:prstGeom prst="flowChartAlternateProcess">
            <a:avLst/>
          </a:prstGeom>
          <a:solidFill>
            <a:srgbClr val="D0F3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0586"/>
              </a:buClr>
              <a:buSzPts val="3200"/>
              <a:buFont typeface="Calibri"/>
              <a:buNone/>
            </a:pPr>
            <a:r>
              <a:rPr lang="pt-BR" sz="2800" b="1">
                <a:latin typeface="Calibri"/>
                <a:ea typeface="Calibri"/>
                <a:cs typeface="Calibri"/>
                <a:sym typeface="Calibri"/>
              </a:rPr>
              <a:t>A DIVISÃO DA HISTÓRIA E AS MUDANÇAS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4"/>
          <p:cNvSpPr txBox="1"/>
          <p:nvPr/>
        </p:nvSpPr>
        <p:spPr>
          <a:xfrm>
            <a:off x="181050" y="780000"/>
            <a:ext cx="8805600" cy="14292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latin typeface="Calibri"/>
                <a:ea typeface="Calibri"/>
                <a:cs typeface="Calibri"/>
                <a:sym typeface="Calibri"/>
              </a:rPr>
              <a:t>Muitas das situações que vivemos hoje são resultados de mudanças que aconteceram no passado. Ao entender essas mudanças, podemos </a:t>
            </a:r>
            <a:r>
              <a:rPr lang="pt-BR" sz="2400" b="1">
                <a:latin typeface="Calibri"/>
                <a:ea typeface="Calibri"/>
                <a:cs typeface="Calibri"/>
                <a:sym typeface="Calibri"/>
              </a:rPr>
              <a:t>compreender melhor o mundo em que vivemos e os desafios que enfrentamos.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14"/>
          <p:cNvPicPr preferRelativeResize="0"/>
          <p:nvPr/>
        </p:nvPicPr>
        <p:blipFill rotWithShape="1">
          <a:blip r:embed="rId3">
            <a:alphaModFix/>
          </a:blip>
          <a:srcRect l="54528" t="19413"/>
          <a:stretch/>
        </p:blipFill>
        <p:spPr>
          <a:xfrm>
            <a:off x="181050" y="2361900"/>
            <a:ext cx="3151949" cy="267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4"/>
          <p:cNvSpPr txBox="1"/>
          <p:nvPr/>
        </p:nvSpPr>
        <p:spPr>
          <a:xfrm>
            <a:off x="3807625" y="2438050"/>
            <a:ext cx="5040600" cy="2031900"/>
          </a:xfrm>
          <a:prstGeom prst="rect">
            <a:avLst/>
          </a:prstGeom>
          <a:noFill/>
          <a:ln w="28575" cap="flat" cmpd="sng">
            <a:solidFill>
              <a:srgbClr val="D9EA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História é rica em </a:t>
            </a: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diversidade</a:t>
            </a: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Ao estudar as diferentes culturas e sociedades que existiram ao longo do tempo, podemos apreciar a </a:t>
            </a: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riqueza e a variedade da experiência humana</a:t>
            </a: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/>
          <p:nvPr/>
        </p:nvSpPr>
        <p:spPr>
          <a:xfrm>
            <a:off x="150975" y="773575"/>
            <a:ext cx="8811000" cy="10299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Como você percebeu no início da aula, </a:t>
            </a: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sua vida também tem divisões.</a:t>
            </a: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Algumas são ligadas ao seu cotidiano, outras são divisões maiores, que envolvem as fases da sua vida.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5"/>
          <p:cNvSpPr/>
          <p:nvPr/>
        </p:nvSpPr>
        <p:spPr>
          <a:xfrm>
            <a:off x="2511150" y="255425"/>
            <a:ext cx="4121100" cy="426000"/>
          </a:xfrm>
          <a:prstGeom prst="flowChartAlternateProcess">
            <a:avLst/>
          </a:prstGeom>
          <a:solidFill>
            <a:srgbClr val="D0F3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0586"/>
              </a:buClr>
              <a:buSzPts val="3200"/>
              <a:buFont typeface="Calibri"/>
              <a:buNone/>
            </a:pPr>
            <a:r>
              <a:rPr lang="pt-BR" sz="2800" b="1">
                <a:latin typeface="Calibri"/>
                <a:ea typeface="Calibri"/>
                <a:cs typeface="Calibri"/>
                <a:sym typeface="Calibri"/>
              </a:rPr>
              <a:t>AS DIVISÕES NA SUA VIDA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 rotWithShape="1">
          <a:blip r:embed="rId3">
            <a:alphaModFix/>
          </a:blip>
          <a:srcRect l="12456" t="27043" r="12726" b="26561"/>
          <a:stretch/>
        </p:blipFill>
        <p:spPr>
          <a:xfrm>
            <a:off x="4777075" y="2008025"/>
            <a:ext cx="4077975" cy="288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/>
          <p:nvPr/>
        </p:nvSpPr>
        <p:spPr>
          <a:xfrm>
            <a:off x="150975" y="1880450"/>
            <a:ext cx="4388100" cy="3140100"/>
          </a:xfrm>
          <a:prstGeom prst="rect">
            <a:avLst/>
          </a:prstGeom>
          <a:noFill/>
          <a:ln w="28575" cap="flat" cmpd="sng">
            <a:solidFill>
              <a:srgbClr val="D9EA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 histórias que te contam sobre quando você era muito pequeno(a), seu desenvolvimento, em comparação com quem você é hoje, </a:t>
            </a: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 possível perceber muitas mudanças e também muitas permanências.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/>
          <p:nvPr/>
        </p:nvSpPr>
        <p:spPr>
          <a:xfrm>
            <a:off x="263350" y="822950"/>
            <a:ext cx="8532600" cy="8805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>
                <a:highlight>
                  <a:srgbClr val="D0E0E3"/>
                </a:highlight>
                <a:latin typeface="Calibri"/>
                <a:ea typeface="Calibri"/>
                <a:cs typeface="Calibri"/>
                <a:sym typeface="Calibri"/>
              </a:rPr>
              <a:t>Agora é com você!</a:t>
            </a:r>
            <a:endParaRPr sz="2400" b="1">
              <a:highlight>
                <a:srgbClr val="D0E0E3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>
                <a:highlight>
                  <a:srgbClr val="D0E0E3"/>
                </a:highlight>
                <a:latin typeface="Calibri"/>
                <a:ea typeface="Calibri"/>
                <a:cs typeface="Calibri"/>
                <a:sym typeface="Calibri"/>
              </a:rPr>
              <a:t>Como a história da sua vida é dividida?</a:t>
            </a:r>
            <a:endParaRPr sz="2400" b="0" i="0" u="none" strike="noStrike" cap="none">
              <a:solidFill>
                <a:srgbClr val="000000"/>
              </a:solidFill>
              <a:highlight>
                <a:srgbClr val="D0E0E3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6"/>
          <p:cNvSpPr txBox="1"/>
          <p:nvPr/>
        </p:nvSpPr>
        <p:spPr>
          <a:xfrm>
            <a:off x="1593300" y="111350"/>
            <a:ext cx="5957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000" b="1" i="0" u="none" strike="noStrike" cap="non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lang="pt-BR" sz="3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r>
              <a:rPr lang="pt-BR" sz="3000" b="1" i="0" u="none" strike="noStrike" cap="non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I</a:t>
            </a:r>
            <a:r>
              <a:rPr lang="pt-BR" sz="30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V</a:t>
            </a:r>
            <a:r>
              <a:rPr lang="pt-BR" sz="3000" b="1" i="0" u="none" strike="noStrike" cap="none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</a:t>
            </a:r>
            <a:r>
              <a:rPr lang="pt-BR" sz="3000" b="1" i="0" u="none" strike="noStrike" cap="none">
                <a:solidFill>
                  <a:srgbClr val="00B0F0"/>
                </a:solidFill>
                <a:latin typeface="Comic Sans MS"/>
                <a:ea typeface="Comic Sans MS"/>
                <a:cs typeface="Comic Sans MS"/>
                <a:sym typeface="Comic Sans MS"/>
              </a:rPr>
              <a:t>D</a:t>
            </a:r>
            <a:r>
              <a:rPr lang="pt-BR" sz="3000" b="1" i="0" u="none" strike="noStrike" cap="none">
                <a:solidFill>
                  <a:srgbClr val="92D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lang="pt-BR" sz="3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</a:t>
            </a:r>
            <a:r>
              <a:rPr lang="pt-BR" sz="3000" b="1" i="0" u="none" strike="noStrike" cap="non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lang="pt-BR" sz="30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6"/>
          <p:cNvPicPr preferRelativeResize="0"/>
          <p:nvPr/>
        </p:nvPicPr>
        <p:blipFill rotWithShape="1">
          <a:blip r:embed="rId3">
            <a:alphaModFix/>
          </a:blip>
          <a:srcRect l="23190" t="8514" r="22877" b="8902"/>
          <a:stretch/>
        </p:blipFill>
        <p:spPr>
          <a:xfrm>
            <a:off x="5861950" y="1840250"/>
            <a:ext cx="2934000" cy="252704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6"/>
          <p:cNvSpPr txBox="1"/>
          <p:nvPr/>
        </p:nvSpPr>
        <p:spPr>
          <a:xfrm>
            <a:off x="263350" y="3111600"/>
            <a:ext cx="5448000" cy="1883700"/>
          </a:xfrm>
          <a:prstGeom prst="rect">
            <a:avLst/>
          </a:prstGeom>
          <a:noFill/>
          <a:ln w="2857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Inclua os grandes momentos que são divisores na sua trajetória até aqui (primeiro dia na escola, primeiro passeio, mudança de casa, chegada de um animal de estimação, etc.).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1325" y="4409750"/>
            <a:ext cx="779725" cy="646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6"/>
          <p:cNvSpPr/>
          <p:nvPr/>
        </p:nvSpPr>
        <p:spPr>
          <a:xfrm>
            <a:off x="7237701" y="4658163"/>
            <a:ext cx="740700" cy="230400"/>
          </a:xfrm>
          <a:prstGeom prst="roundRect">
            <a:avLst>
              <a:gd name="adj" fmla="val 16667"/>
            </a:avLst>
          </a:prstGeom>
          <a:solidFill>
            <a:srgbClr val="E7E6E6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9725" tIns="119725" rIns="82800" bIns="1197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min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47605" y="4541993"/>
            <a:ext cx="502680" cy="38202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6"/>
          <p:cNvSpPr txBox="1"/>
          <p:nvPr/>
        </p:nvSpPr>
        <p:spPr>
          <a:xfrm>
            <a:off x="263350" y="1840250"/>
            <a:ext cx="5448000" cy="1185000"/>
          </a:xfrm>
          <a:prstGeom prst="rect">
            <a:avLst/>
          </a:prstGeom>
          <a:noFill/>
          <a:ln w="28575" cap="flat" cmpd="sng">
            <a:solidFill>
              <a:srgbClr val="D9EA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 seu caderno, faça uma linha do tempo com ocasiões marcantes sobre sua vida.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B421205-F3F5-2F70-E769-8D9084B216EE}"/>
              </a:ext>
            </a:extLst>
          </p:cNvPr>
          <p:cNvSpPr txBox="1"/>
          <p:nvPr/>
        </p:nvSpPr>
        <p:spPr>
          <a:xfrm>
            <a:off x="0" y="2419978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WWW.NILSON.PRO.BR</a:t>
            </a:r>
            <a:endParaRPr lang="pt-BR" sz="7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0" title="Design sem nome (29).png"/>
          <p:cNvPicPr preferRelativeResize="0"/>
          <p:nvPr/>
        </p:nvPicPr>
        <p:blipFill rotWithShape="1">
          <a:blip r:embed="rId3">
            <a:alphaModFix/>
          </a:blip>
          <a:srcRect t="8402" b="10017"/>
          <a:stretch/>
        </p:blipFill>
        <p:spPr>
          <a:xfrm>
            <a:off x="543275" y="678550"/>
            <a:ext cx="4838700" cy="394734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0"/>
          <p:cNvSpPr txBox="1"/>
          <p:nvPr/>
        </p:nvSpPr>
        <p:spPr>
          <a:xfrm>
            <a:off x="1536500" y="1166850"/>
            <a:ext cx="3250200" cy="11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3400" b="1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Nossos planos não precisam ser perfeitos.</a:t>
            </a:r>
            <a:endParaRPr sz="3400" b="1">
              <a:solidFill>
                <a:srgbClr val="FFFFFF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60" name="Google Shape;60;p10"/>
          <p:cNvSpPr txBox="1"/>
          <p:nvPr/>
        </p:nvSpPr>
        <p:spPr>
          <a:xfrm>
            <a:off x="5211975" y="3590275"/>
            <a:ext cx="35874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1C2B55"/>
                </a:solidFill>
                <a:latin typeface="Bitter"/>
                <a:ea typeface="Bitter"/>
                <a:cs typeface="Bitter"/>
                <a:sym typeface="Bitter"/>
              </a:rPr>
              <a:t>Podemos recomeçar várias vezes!</a:t>
            </a:r>
            <a:endParaRPr sz="1600" b="1">
              <a:solidFill>
                <a:srgbClr val="1C2B55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b="1">
                <a:solidFill>
                  <a:srgbClr val="1C2B55"/>
                </a:solidFill>
                <a:latin typeface="Bitter"/>
                <a:ea typeface="Bitter"/>
                <a:cs typeface="Bitter"/>
                <a:sym typeface="Bitter"/>
              </a:rPr>
              <a:t>E bora pra aula!</a:t>
            </a:r>
            <a:endParaRPr sz="2300" b="1">
              <a:solidFill>
                <a:srgbClr val="1C2B55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61" name="Google Shape;61;p10"/>
          <p:cNvSpPr txBox="1"/>
          <p:nvPr/>
        </p:nvSpPr>
        <p:spPr>
          <a:xfrm>
            <a:off x="5211975" y="1450300"/>
            <a:ext cx="2308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1C2B55"/>
                </a:solidFill>
                <a:latin typeface="Bitter"/>
                <a:ea typeface="Bitter"/>
                <a:cs typeface="Bitter"/>
                <a:sym typeface="Bitter"/>
              </a:rPr>
              <a:t>Mas começar, dar o primeiro passo, é essencial!</a:t>
            </a:r>
            <a:endParaRPr sz="2000" b="1">
              <a:solidFill>
                <a:srgbClr val="1C2B55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62" name="Google Shape;62;p10" title="Inserir um título (12)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3950" y="562775"/>
            <a:ext cx="2343349" cy="234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0" title="Inserir um título (15).gif"/>
          <p:cNvPicPr preferRelativeResize="0"/>
          <p:nvPr/>
        </p:nvPicPr>
        <p:blipFill rotWithShape="1">
          <a:blip r:embed="rId5">
            <a:alphaModFix/>
          </a:blip>
          <a:srcRect t="53197" b="23109"/>
          <a:stretch/>
        </p:blipFill>
        <p:spPr>
          <a:xfrm>
            <a:off x="5015625" y="4314514"/>
            <a:ext cx="3587401" cy="849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0" title="momentos branc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08150" y="3523400"/>
            <a:ext cx="678550" cy="678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83FAD80-E214-60F7-5C0C-92D0B70D93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</a:t>
            </a:fld>
            <a:endParaRPr lang="pt-B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>
            <a:off x="3651600" y="636425"/>
            <a:ext cx="1840800" cy="426000"/>
          </a:xfrm>
          <a:prstGeom prst="flowChartAlternateProcess">
            <a:avLst/>
          </a:prstGeom>
          <a:solidFill>
            <a:srgbClr val="A2BFDA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0586"/>
              </a:buClr>
              <a:buSzPts val="3200"/>
              <a:buFont typeface="Calibri"/>
              <a:buNone/>
            </a:pPr>
            <a:r>
              <a:rPr lang="pt-BR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OBJETIVO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1"/>
          <p:cNvSpPr/>
          <p:nvPr/>
        </p:nvSpPr>
        <p:spPr>
          <a:xfrm>
            <a:off x="1523400" y="1138625"/>
            <a:ext cx="7174800" cy="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Compreender o que é a História e o que ela investiga.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1"/>
          <p:cNvSpPr txBox="1"/>
          <p:nvPr/>
        </p:nvSpPr>
        <p:spPr>
          <a:xfrm>
            <a:off x="1648375" y="4644175"/>
            <a:ext cx="5132700" cy="3504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latin typeface="Calibri"/>
                <a:ea typeface="Calibri"/>
                <a:cs typeface="Calibri"/>
                <a:sym typeface="Calibri"/>
              </a:rPr>
              <a:t>Hd01 - Reconhecer o campo de estudo da História.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" name="Google Shape;74;p11" descr="a hourglass filled with yellow sand is on a table (Fornecido por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8841" y="2019575"/>
            <a:ext cx="1386309" cy="246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/>
        </p:nvSpPr>
        <p:spPr>
          <a:xfrm>
            <a:off x="4370600" y="681425"/>
            <a:ext cx="4356900" cy="13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b="1">
                <a:latin typeface="Calibri"/>
                <a:ea typeface="Calibri"/>
                <a:cs typeface="Calibri"/>
                <a:sym typeface="Calibri"/>
              </a:rPr>
              <a:t>Olá, futuros historiadores!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latin typeface="Calibri"/>
                <a:ea typeface="Calibri"/>
                <a:cs typeface="Calibri"/>
                <a:sym typeface="Calibri"/>
              </a:rPr>
              <a:t>Preparem-se para uma jornada incrível pelo tempo!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2"/>
          <p:cNvSpPr/>
          <p:nvPr/>
        </p:nvSpPr>
        <p:spPr>
          <a:xfrm>
            <a:off x="6778138" y="4595175"/>
            <a:ext cx="740700" cy="230400"/>
          </a:xfrm>
          <a:prstGeom prst="roundRect">
            <a:avLst>
              <a:gd name="adj" fmla="val 16667"/>
            </a:avLst>
          </a:prstGeom>
          <a:solidFill>
            <a:srgbClr val="E7E6E6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9725" tIns="119725" rIns="82800" bIns="1197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600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min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" name="Google Shape;8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45642" y="4519368"/>
            <a:ext cx="502680" cy="38202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2"/>
          <p:cNvSpPr/>
          <p:nvPr/>
        </p:nvSpPr>
        <p:spPr>
          <a:xfrm>
            <a:off x="2421275" y="255425"/>
            <a:ext cx="4288500" cy="426000"/>
          </a:xfrm>
          <a:prstGeom prst="flowChartAlternateProcess">
            <a:avLst/>
          </a:prstGeom>
          <a:solidFill>
            <a:srgbClr val="A2BFDA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0586"/>
              </a:buClr>
              <a:buSzPts val="3200"/>
              <a:buFont typeface="Calibri"/>
              <a:buNone/>
            </a:pPr>
            <a:r>
              <a:rPr lang="pt-BR" sz="2800" b="1">
                <a:latin typeface="Calibri"/>
                <a:ea typeface="Calibri"/>
                <a:cs typeface="Calibri"/>
                <a:sym typeface="Calibri"/>
              </a:rPr>
              <a:t>PARA INÍCIO DE CONVERSA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84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833825"/>
            <a:ext cx="4157275" cy="4157275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5" name="Google Shape;85;p12"/>
          <p:cNvSpPr txBox="1"/>
          <p:nvPr/>
        </p:nvSpPr>
        <p:spPr>
          <a:xfrm>
            <a:off x="4348100" y="3521825"/>
            <a:ext cx="4709400" cy="8307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highlight>
                  <a:srgbClr val="D9D2E9"/>
                </a:highlight>
                <a:latin typeface="Calibri"/>
                <a:ea typeface="Calibri"/>
                <a:cs typeface="Calibri"/>
                <a:sym typeface="Calibri"/>
              </a:rPr>
              <a:t>Se você pudesse viajar no tempo, para onde iria e por quê?</a:t>
            </a:r>
            <a:endParaRPr sz="2400" b="1">
              <a:highlight>
                <a:srgbClr val="D9D2E9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" name="Google Shape;86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4700" y="4409976"/>
            <a:ext cx="941025" cy="659474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2"/>
          <p:cNvSpPr txBox="1"/>
          <p:nvPr/>
        </p:nvSpPr>
        <p:spPr>
          <a:xfrm>
            <a:off x="4342288" y="1957475"/>
            <a:ext cx="4709400" cy="15069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Nesta aventura, vamos desvendar os mistérios do passado e entender como ele construiu o mundo em que vivemos.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/>
          <p:nvPr/>
        </p:nvSpPr>
        <p:spPr>
          <a:xfrm>
            <a:off x="196575" y="778075"/>
            <a:ext cx="8788200" cy="8601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História nos ajuda a entender </a:t>
            </a: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quem somos, como vivemos, porque as coisas são como são</a:t>
            </a: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3"/>
          <p:cNvSpPr/>
          <p:nvPr/>
        </p:nvSpPr>
        <p:spPr>
          <a:xfrm>
            <a:off x="2681175" y="255425"/>
            <a:ext cx="3791100" cy="426000"/>
          </a:xfrm>
          <a:prstGeom prst="flowChartAlternateProcess">
            <a:avLst/>
          </a:prstGeom>
          <a:solidFill>
            <a:srgbClr val="A2BFDA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0586"/>
              </a:buClr>
              <a:buSzPts val="3200"/>
              <a:buFont typeface="Calibri"/>
              <a:buNone/>
            </a:pPr>
            <a:r>
              <a:rPr lang="pt-BR" sz="2800" b="1">
                <a:latin typeface="Calibri"/>
                <a:ea typeface="Calibri"/>
                <a:cs typeface="Calibri"/>
                <a:sym typeface="Calibri"/>
              </a:rPr>
              <a:t>VIAGEM PELA HISTÓRIA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13"/>
          <p:cNvPicPr preferRelativeResize="0"/>
          <p:nvPr/>
        </p:nvPicPr>
        <p:blipFill rotWithShape="1">
          <a:blip r:embed="rId3">
            <a:alphaModFix/>
          </a:blip>
          <a:srcRect t="23728"/>
          <a:stretch/>
        </p:blipFill>
        <p:spPr>
          <a:xfrm>
            <a:off x="960925" y="1734825"/>
            <a:ext cx="7222152" cy="2556876"/>
          </a:xfrm>
          <a:prstGeom prst="rect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5" name="Google Shape;95;p13"/>
          <p:cNvSpPr txBox="1"/>
          <p:nvPr/>
        </p:nvSpPr>
        <p:spPr>
          <a:xfrm>
            <a:off x="196575" y="4455525"/>
            <a:ext cx="8788200" cy="5541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Quem conhece o passado, compreende melhor o presente!</a:t>
            </a:r>
            <a:endParaRPr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/>
          <p:nvPr/>
        </p:nvSpPr>
        <p:spPr>
          <a:xfrm>
            <a:off x="253900" y="778075"/>
            <a:ext cx="86325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História é a ciência que estuda as ações da humanidade no tempo.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/>
          <p:nvPr/>
        </p:nvSpPr>
        <p:spPr>
          <a:xfrm>
            <a:off x="824089" y="255425"/>
            <a:ext cx="5967836" cy="426000"/>
          </a:xfrm>
          <a:prstGeom prst="flowChartAlternateProcess">
            <a:avLst/>
          </a:prstGeom>
          <a:solidFill>
            <a:srgbClr val="A2BFDA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0586"/>
              </a:buClr>
              <a:buSzPts val="3200"/>
              <a:buFont typeface="Calibri"/>
              <a:buNone/>
            </a:pPr>
            <a:r>
              <a:rPr lang="pt-BR" sz="2800" b="1" dirty="0">
                <a:latin typeface="Calibri"/>
                <a:ea typeface="Calibri"/>
                <a:cs typeface="Calibri"/>
                <a:sym typeface="Calibri"/>
              </a:rPr>
              <a:t>O QUE A HISTÓRIA ESTUDA?</a:t>
            </a: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14"/>
          <p:cNvPicPr preferRelativeResize="0"/>
          <p:nvPr/>
        </p:nvPicPr>
        <p:blipFill rotWithShape="1">
          <a:blip r:embed="rId3">
            <a:alphaModFix/>
          </a:blip>
          <a:srcRect l="27541"/>
          <a:stretch/>
        </p:blipFill>
        <p:spPr>
          <a:xfrm>
            <a:off x="6154825" y="1751025"/>
            <a:ext cx="2851024" cy="330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 txBox="1"/>
          <p:nvPr/>
        </p:nvSpPr>
        <p:spPr>
          <a:xfrm>
            <a:off x="253900" y="1703575"/>
            <a:ext cx="5741400" cy="15480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 meio dela, podemos conhecer as diferentes civilizações, culturas e acontecimentos que marcaram a trajetória da humanidade.</a:t>
            </a:r>
            <a:endParaRPr/>
          </a:p>
        </p:txBody>
      </p:sp>
      <p:sp>
        <p:nvSpPr>
          <p:cNvPr id="104" name="Google Shape;104;p14"/>
          <p:cNvSpPr txBox="1"/>
          <p:nvPr/>
        </p:nvSpPr>
        <p:spPr>
          <a:xfrm>
            <a:off x="245700" y="3368350"/>
            <a:ext cx="4717500" cy="4260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Ela busca entender questões como:</a:t>
            </a:r>
            <a:endParaRPr/>
          </a:p>
        </p:txBody>
      </p:sp>
      <p:sp>
        <p:nvSpPr>
          <p:cNvPr id="105" name="Google Shape;105;p14"/>
          <p:cNvSpPr txBox="1"/>
          <p:nvPr/>
        </p:nvSpPr>
        <p:spPr>
          <a:xfrm>
            <a:off x="245700" y="3852000"/>
            <a:ext cx="4717500" cy="3522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Fatos: eventos importantes.</a:t>
            </a:r>
            <a:endParaRPr/>
          </a:p>
        </p:txBody>
      </p:sp>
      <p:sp>
        <p:nvSpPr>
          <p:cNvPr id="106" name="Google Shape;106;p14"/>
          <p:cNvSpPr txBox="1"/>
          <p:nvPr/>
        </p:nvSpPr>
        <p:spPr>
          <a:xfrm>
            <a:off x="229300" y="4261850"/>
            <a:ext cx="5790600" cy="3522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Contextos: por que e como eles ocorreram.</a:t>
            </a:r>
            <a:endParaRPr/>
          </a:p>
        </p:txBody>
      </p:sp>
      <p:sp>
        <p:nvSpPr>
          <p:cNvPr id="107" name="Google Shape;107;p14"/>
          <p:cNvSpPr txBox="1"/>
          <p:nvPr/>
        </p:nvSpPr>
        <p:spPr>
          <a:xfrm>
            <a:off x="253900" y="4706175"/>
            <a:ext cx="5741400" cy="3522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Pessoas: quem fez parte desses eventos.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/>
          <p:nvPr/>
        </p:nvSpPr>
        <p:spPr>
          <a:xfrm>
            <a:off x="4349125" y="3515625"/>
            <a:ext cx="4652100" cy="13002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História não é sobre datas e nomes. </a:t>
            </a: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Ela é sobre pessoas, suas histórias e suas lutas.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5"/>
          <p:cNvSpPr/>
          <p:nvPr/>
        </p:nvSpPr>
        <p:spPr>
          <a:xfrm>
            <a:off x="2448625" y="255425"/>
            <a:ext cx="4233900" cy="426000"/>
          </a:xfrm>
          <a:prstGeom prst="flowChartAlternateProcess">
            <a:avLst/>
          </a:prstGeom>
          <a:solidFill>
            <a:srgbClr val="A2BFDA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0586"/>
              </a:buClr>
              <a:buSzPts val="3200"/>
              <a:buFont typeface="Calibri"/>
              <a:buNone/>
            </a:pPr>
            <a:r>
              <a:rPr lang="pt-BR" sz="2800" b="1">
                <a:latin typeface="Calibri"/>
                <a:ea typeface="Calibri"/>
                <a:cs typeface="Calibri"/>
                <a:sym typeface="Calibri"/>
              </a:rPr>
              <a:t>AS PESSOAS NA HISTÓRIA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75" y="752375"/>
            <a:ext cx="4233800" cy="4233800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5" name="Google Shape;115;p15"/>
          <p:cNvSpPr txBox="1"/>
          <p:nvPr/>
        </p:nvSpPr>
        <p:spPr>
          <a:xfrm>
            <a:off x="4349125" y="752375"/>
            <a:ext cx="4652100" cy="25257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História também permite valorizar a </a:t>
            </a: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diversidade cultural</a:t>
            </a: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desenvolver o </a:t>
            </a: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pensamento crítico </a:t>
            </a: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a ideia de </a:t>
            </a: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cidadania</a:t>
            </a: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incentivando a reflexão sobre o papel dos indivíduos na sociedade.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/>
          <p:nvPr/>
        </p:nvSpPr>
        <p:spPr>
          <a:xfrm>
            <a:off x="2079275" y="255425"/>
            <a:ext cx="4972500" cy="426000"/>
          </a:xfrm>
          <a:prstGeom prst="flowChartAlternateProcess">
            <a:avLst/>
          </a:prstGeom>
          <a:solidFill>
            <a:srgbClr val="A2BFDA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0586"/>
              </a:buClr>
              <a:buSzPts val="3200"/>
              <a:buFont typeface="Calibri"/>
              <a:buNone/>
            </a:pPr>
            <a:r>
              <a:rPr lang="pt-BR" sz="2800" b="1">
                <a:latin typeface="Calibri"/>
                <a:ea typeface="Calibri"/>
                <a:cs typeface="Calibri"/>
                <a:sym typeface="Calibri"/>
              </a:rPr>
              <a:t>COMO CONHECER A HISTÓRIA?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16"/>
          <p:cNvPicPr preferRelativeResize="0"/>
          <p:nvPr/>
        </p:nvPicPr>
        <p:blipFill rotWithShape="1">
          <a:blip r:embed="rId3">
            <a:alphaModFix/>
          </a:blip>
          <a:srcRect l="55317" t="23838" r="6892"/>
          <a:stretch/>
        </p:blipFill>
        <p:spPr>
          <a:xfrm>
            <a:off x="6830700" y="2139875"/>
            <a:ext cx="2313302" cy="286394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6"/>
          <p:cNvSpPr/>
          <p:nvPr/>
        </p:nvSpPr>
        <p:spPr>
          <a:xfrm>
            <a:off x="81900" y="773000"/>
            <a:ext cx="8845500" cy="12873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Podemos conhecer a História por meio das </a:t>
            </a: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fontes históricas,</a:t>
            </a: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servem como </a:t>
            </a: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“pistas”</a:t>
            </a: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os historiadores utilizam para desvendar os mistérios do passado.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81900" y="2151875"/>
            <a:ext cx="6634200" cy="10014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Elas são os </a:t>
            </a: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documentos,</a:t>
            </a: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objetos </a:t>
            </a: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vestígios </a:t>
            </a: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 nos ajudam nas pesquisas históricas. Podem ser:</a:t>
            </a:r>
            <a:endParaRPr/>
          </a:p>
        </p:txBody>
      </p:sp>
      <p:sp>
        <p:nvSpPr>
          <p:cNvPr id="124" name="Google Shape;124;p16"/>
          <p:cNvSpPr txBox="1"/>
          <p:nvPr/>
        </p:nvSpPr>
        <p:spPr>
          <a:xfrm>
            <a:off x="81900" y="3244850"/>
            <a:ext cx="6634200" cy="1841400"/>
          </a:xfrm>
          <a:prstGeom prst="rect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b="1">
                <a:latin typeface="Calibri"/>
                <a:ea typeface="Calibri"/>
                <a:cs typeface="Calibri"/>
                <a:sym typeface="Calibri"/>
              </a:rPr>
              <a:t>- Escritas (textos, cartas, leis);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b="1">
                <a:latin typeface="Calibri"/>
                <a:ea typeface="Calibri"/>
                <a:cs typeface="Calibri"/>
                <a:sym typeface="Calibri"/>
              </a:rPr>
              <a:t>- Visuais (pinturas, fotos);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latin typeface="Calibri"/>
                <a:ea typeface="Calibri"/>
                <a:cs typeface="Calibri"/>
                <a:sym typeface="Calibri"/>
              </a:rPr>
              <a:t>- Orais (histórias, lendas);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b="1">
                <a:latin typeface="Calibri"/>
                <a:ea typeface="Calibri"/>
                <a:cs typeface="Calibri"/>
                <a:sym typeface="Calibri"/>
              </a:rPr>
              <a:t>- Da cultura material </a:t>
            </a: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(ferramentas, brinquedos, moedas, roupas).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1334</Words>
  <Application>Microsoft Office PowerPoint</Application>
  <PresentationFormat>Apresentação na tela (16:9)</PresentationFormat>
  <Paragraphs>124</Paragraphs>
  <Slides>23</Slides>
  <Notes>23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8" baseType="lpstr">
      <vt:lpstr>Calibri</vt:lpstr>
      <vt:lpstr>Arial</vt:lpstr>
      <vt:lpstr>Bitter</vt:lpstr>
      <vt:lpstr>Comic Sans MS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Nilson Rosa de Faria</dc:creator>
  <cp:lastModifiedBy>nilso</cp:lastModifiedBy>
  <cp:revision>2</cp:revision>
  <dcterms:modified xsi:type="dcterms:W3CDTF">2026-02-02T10:17:42Z</dcterms:modified>
</cp:coreProperties>
</file>