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6" r:id="rId11"/>
    <p:sldId id="267" r:id="rId12"/>
    <p:sldId id="269" r:id="rId13"/>
    <p:sldId id="270" r:id="rId14"/>
    <p:sldId id="272" r:id="rId15"/>
    <p:sldId id="268" r:id="rId16"/>
    <p:sldId id="271" r:id="rId17"/>
    <p:sldId id="273" r:id="rId18"/>
    <p:sldId id="274" r:id="rId19"/>
    <p:sldId id="275" r:id="rId20"/>
    <p:sldId id="276" r:id="rId21"/>
    <p:sldId id="277" r:id="rId22"/>
    <p:sldId id="279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B1D1B-B733-43DD-B966-D3064AFD6B80}" type="datetimeFigureOut">
              <a:rPr lang="pt-BR" smtClean="0"/>
              <a:t>01/02/2021</a:t>
            </a:fld>
            <a:endParaRPr lang="pt-BR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5F226-840D-4868-AC5A-D5DFD766FA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17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EB1A2-FB41-4591-9C08-35F6E9B0A1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3321B7-240D-44F8-A1C4-B3426C30A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95379E6-4F18-49FC-AA6A-74F4B5332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97DC-A77D-41FE-8063-BC1CA33F65AC}" type="datetime1">
              <a:rPr lang="pt-BR" smtClean="0"/>
              <a:t>01/02/2021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4B94CE6-5D38-44E3-81B3-7CDC80B3D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www.nilson.pro.br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D868288-FE89-4593-BDBC-251C182D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2734-AB0B-474B-9D5C-CCDD38B7F5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6283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A58107-8D03-4034-81DD-D0F35209C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7487D1D-96EA-4C99-AB5E-4511F2026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54FCE36-EE6D-492C-8FB7-73973CB2A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28C7-4AB7-4654-BDFB-23F55B0EBB96}" type="datetime1">
              <a:rPr lang="pt-BR" smtClean="0"/>
              <a:t>01/02/2021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382A7A5-C363-4AAB-BFF3-5106BC99D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www.nilson.pro.br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16BD824-0248-4641-9834-9987EB70D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2734-AB0B-474B-9D5C-CCDD38B7F5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181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292E711-2715-4A81-A4F4-5E25F7241A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14A8CCE9-686A-447F-8891-E6A8C4D21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1AE5663-9730-40D3-B4F1-D919B901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E1B9-1113-44E6-B31E-09A0C4DEB73F}" type="datetime1">
              <a:rPr lang="pt-BR" smtClean="0"/>
              <a:t>01/02/2021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C717B73-EFDA-4A05-9662-9F4171330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www.nilson.pro.br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7EA6E0F-A3DE-4B5E-91CF-8AF94BA61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2734-AB0B-474B-9D5C-CCDD38B7F5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969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4BB30-E3B6-47E6-B8C6-2F72611AD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B12E74E-9A37-41FF-8D0A-4A30455AB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C14956-0728-4727-B1EA-B9BE928D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46E-7EA4-4847-92FD-E14683B6DBDE}" type="datetime1">
              <a:rPr lang="pt-BR" smtClean="0"/>
              <a:t>01/02/2021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735FD1E-AAC2-4B81-A1CE-26D7F299C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www.nilson.pro.br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2E9863E-CB16-4C5D-918C-0F1BF7C82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2734-AB0B-474B-9D5C-CCDD38B7F5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23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793020-DE35-416A-A955-B75D25A5D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9A6ACE3-D42C-476D-A6D4-7D137DE2A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3C30852-C0F5-42C7-9739-4550E8B74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3427-C1C8-4AAA-8BAC-596B0EDCD4E2}" type="datetime1">
              <a:rPr lang="pt-BR" smtClean="0"/>
              <a:t>01/02/2021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AB97D7C-4A68-4207-8587-0F896AA8D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www.nilson.pro.br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DD58ACC-DFBC-4A0B-ACBF-AE3EA633A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2734-AB0B-474B-9D5C-CCDD38B7F5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381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868DB-88EB-42BA-9F02-27BAE5EF4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C6D09AB-19F0-4650-BF99-616D5ECFC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73637A9-06BA-4BA4-AA01-0B9DE07F3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2B991CE-9B83-4217-B378-53C9C630C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B411-DC8A-4FED-8916-C598B10620BC}" type="datetime1">
              <a:rPr lang="pt-BR" smtClean="0"/>
              <a:t>01/02/2021</a:t>
            </a:fld>
            <a:endParaRPr lang="pt-BR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58D62B4-9D0F-4D2E-BC4E-FD41D48D4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www.nilson.pro.br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3114C7D-6D76-406A-9521-8C07D6A39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2734-AB0B-474B-9D5C-CCDD38B7F5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5360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823805-1873-49F6-8C2F-E1C6C26C6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56FECF2-572E-422C-A836-DECD8CF4D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C0C799B-3472-4108-930C-35B2C4894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3525164E-A5C8-4EF6-A6F8-A0C0914D4D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103F075D-F773-4CA0-BEDC-8409222B56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C41BCE0A-B1AC-4EE5-B533-277B5A5C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34F2-0530-4AE2-82CC-9DA8AAF20C06}" type="datetime1">
              <a:rPr lang="pt-BR" smtClean="0"/>
              <a:t>01/02/2021</a:t>
            </a:fld>
            <a:endParaRPr lang="pt-BR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1A0A3BB-E234-4C6D-B498-F1881C939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www.nilson.pro.br</a:t>
            </a:r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DCB26077-6043-4A61-A8F1-6D8D4221E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2734-AB0B-474B-9D5C-CCDD38B7F5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152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8855D4-8A0C-49F9-AA82-A55182E79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689D5133-21A9-4DC7-8751-C0217628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5F1C-47AF-429D-8DF1-04B54A894A51}" type="datetime1">
              <a:rPr lang="pt-BR" smtClean="0"/>
              <a:t>01/02/2021</a:t>
            </a:fld>
            <a:endParaRPr lang="pt-BR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08C6624E-DE6F-4758-A442-F0DD2ABB0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www.nilson.pro.br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F634518-3F61-4857-8DC4-5DA13EBE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2734-AB0B-474B-9D5C-CCDD38B7F5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105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4CC787F4-5590-4922-9E30-FE48FCBA1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B53-D507-4358-9047-66C64CF022F4}" type="datetime1">
              <a:rPr lang="pt-BR" smtClean="0"/>
              <a:t>01/02/2021</a:t>
            </a:fld>
            <a:endParaRPr lang="pt-BR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C3EAD7D4-B208-49F3-8D89-74CD0D3C5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www.nilson.pro.br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9452DEE1-0D3C-4508-9724-407A88026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2734-AB0B-474B-9D5C-CCDD38B7F5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35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521D9-A4EF-45C1-A058-A36468F57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2E3DC5F-9E59-44F1-866A-F8CDAFBFE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2825D2FA-CC3F-48B5-98A0-45C04451D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89888D-A4B3-43E7-A69A-799FF204C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A95D-4F6C-4694-992E-207D5F06A525}" type="datetime1">
              <a:rPr lang="pt-BR" smtClean="0"/>
              <a:t>01/02/2021</a:t>
            </a:fld>
            <a:endParaRPr lang="pt-BR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97C5589-973A-49FC-BA13-E4C519796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www.nilson.pro.br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8240045-DD64-4B77-9622-DFEE03D14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2734-AB0B-474B-9D5C-CCDD38B7F5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355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677A4-C83E-4412-86FF-1B555D026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F560FDBA-50B7-4B21-87AF-075A8A8697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FE79B97D-0C11-4D75-855D-138A1DE0B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D28592C-F895-4BA7-ABFB-445197967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7890-BC45-4EDD-AF35-B4F250477720}" type="datetime1">
              <a:rPr lang="pt-BR" smtClean="0"/>
              <a:t>01/02/2021</a:t>
            </a:fld>
            <a:endParaRPr lang="pt-BR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27548637-0C0A-455A-B4F7-B76E7598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www.nilson.pro.br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111A48F8-8072-4E2C-A1DB-3FF21CC49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2734-AB0B-474B-9D5C-CCDD38B7F5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7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995B15E7-0A4C-4AF0-BA14-31FDFB907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44EA2E6-40C7-460B-8870-67239868B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2C9C641-A287-42CD-8BFA-975CB7B60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23F91-DDD7-4BB4-B887-1AF243FACC1F}" type="datetime1">
              <a:rPr lang="pt-BR" smtClean="0"/>
              <a:t>01/02/2021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7FCB7A1-5D28-4CBC-B9D7-6534A1A370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www.nilson.pro.br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F19EEEF-6A8B-40C7-874E-177E90FC03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92734-AB0B-474B-9D5C-CCDD38B7F5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615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BED1072-D143-4152-BDA1-4E9330449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1767754"/>
            <a:ext cx="6105194" cy="2031055"/>
          </a:xfrm>
        </p:spPr>
        <p:txBody>
          <a:bodyPr>
            <a:normAutofit/>
          </a:bodyPr>
          <a:lstStyle/>
          <a:p>
            <a:r>
              <a:rPr lang="pt-BR" sz="6600" b="1" dirty="0">
                <a:solidFill>
                  <a:srgbClr val="FFFFFF"/>
                </a:solidFill>
              </a:rPr>
              <a:t>REVOLUÇÕES </a:t>
            </a:r>
            <a:br>
              <a:rPr lang="pt-BR" sz="6600" b="1" dirty="0">
                <a:solidFill>
                  <a:srgbClr val="FFFFFF"/>
                </a:solidFill>
              </a:rPr>
            </a:br>
            <a:r>
              <a:rPr lang="pt-BR" sz="6600" b="1" dirty="0">
                <a:solidFill>
                  <a:srgbClr val="FFFFFF"/>
                </a:solidFill>
              </a:rPr>
              <a:t>INGLESAS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18B44E-AAD8-4B5C-9F26-584B39055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WWW.NILSON.PRO.BR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11A8395-7A47-4B98-8588-0BDC0DDB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6A6A-0471-4220-B02D-7F0A0300CD90}" type="datetime1">
              <a:rPr lang="pt-BR" smtClean="0"/>
              <a:t>01/02/2021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BBCF87A-F790-4325-A158-9F939B133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www.nilson.pro.br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AECFB0F-EE82-487A-982D-D69D0760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2734-AB0B-474B-9D5C-CCDD38B7F5A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24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 Revolução Inglesa | Mundo Vestibular e Enem">
            <a:extLst>
              <a:ext uri="{FF2B5EF4-FFF2-40B4-BE49-F238E27FC236}">
                <a16:creationId xmlns:a16="http://schemas.microsoft.com/office/drawing/2014/main" id="{B02BF79C-77AE-4787-95D4-7991754EC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29" y="2054499"/>
            <a:ext cx="5678971" cy="400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 Parlamentarismo">
            <a:extLst>
              <a:ext uri="{FF2B5EF4-FFF2-40B4-BE49-F238E27FC236}">
                <a16:creationId xmlns:a16="http://schemas.microsoft.com/office/drawing/2014/main" id="{CAE0DF73-F879-4C37-9F0E-3AD4130CD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686" y="2054499"/>
            <a:ext cx="5320166" cy="421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915AF86-CB3D-45DC-A3A3-2688C9A29C96}"/>
              </a:ext>
            </a:extLst>
          </p:cNvPr>
          <p:cNvSpPr txBox="1"/>
          <p:nvPr/>
        </p:nvSpPr>
        <p:spPr>
          <a:xfrm>
            <a:off x="417029" y="125295"/>
            <a:ext cx="112548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400" dirty="0"/>
              <a:t>MONARQUIA INGLESA E O PARLAMENTARISMO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52D4E32-23B8-4565-9046-07D89384C5C4}"/>
              </a:ext>
            </a:extLst>
          </p:cNvPr>
          <p:cNvSpPr txBox="1"/>
          <p:nvPr/>
        </p:nvSpPr>
        <p:spPr>
          <a:xfrm>
            <a:off x="1338470" y="1220064"/>
            <a:ext cx="98198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/>
              <a:t>LORDES                                              COMUNS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A3C6826-E5DC-4801-9DC1-AFF000723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06450-A7E5-4FB0-8D99-0DBA61A8A9C0}" type="datetime1">
              <a:rPr lang="pt-BR" smtClean="0"/>
              <a:t>01/02/2021</a:t>
            </a:fld>
            <a:endParaRPr lang="pt-BR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9F70D05-1EA8-4981-82DD-F89C952F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www.nilson.pro.br</a:t>
            </a:r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B62DCC46-FCEB-4242-ADA8-53CC0BA1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2734-AB0B-474B-9D5C-CCDD38B7F5A9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474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F9F7A7D-CD2E-4251-91D3-B5E8FBA998BC}"/>
              </a:ext>
            </a:extLst>
          </p:cNvPr>
          <p:cNvSpPr txBox="1"/>
          <p:nvPr/>
        </p:nvSpPr>
        <p:spPr>
          <a:xfrm>
            <a:off x="0" y="0"/>
            <a:ext cx="121920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pt-BR" sz="4400" b="1" i="0" dirty="0">
                <a:solidFill>
                  <a:srgbClr val="462907"/>
                </a:solidFill>
                <a:effectLst/>
                <a:latin typeface="inherit"/>
              </a:rPr>
              <a:t>Revolução Puritana</a:t>
            </a:r>
            <a:endParaRPr lang="pt-BR" sz="4400" b="0" i="0" dirty="0">
              <a:solidFill>
                <a:srgbClr val="462907"/>
              </a:solidFill>
              <a:effectLst/>
              <a:latin typeface="Roboto"/>
            </a:endParaRPr>
          </a:p>
          <a:p>
            <a:pPr algn="just" fontAlgn="base"/>
            <a:r>
              <a:rPr lang="pt-BR" sz="4400" b="0" i="0" dirty="0">
                <a:solidFill>
                  <a:srgbClr val="462907"/>
                </a:solidFill>
                <a:effectLst/>
                <a:latin typeface="Roboto"/>
              </a:rPr>
              <a:t>A revolução puritana aconteceu na Inglaterra no século XVII durante a Guerra Civil (1640-1648) onde o rei e o parlamento se enfrentaram. O conflito se iniciou quando o parlamento impôs ao rei Carlos I a petição dos direitos onde dizia que problemas com impostos, prisões, julgamentos e convocações do exército só seriam possíveis com autorização do parlamento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F44D2CA-F8CF-4F87-AC43-C66146B4D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44F9-2352-44F4-8450-630B089EC24A}" type="datetime1">
              <a:rPr lang="pt-BR" smtClean="0"/>
              <a:t>01/02/2021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09A44E-F33C-4D72-9F19-E34E61552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www.nilson.pro.br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CCC35D0-397E-4B1D-8331-662CFDD93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2734-AB0B-474B-9D5C-CCDD38B7F5A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927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C2EFDA8-3847-401D-BC00-9E104D2F1F29}"/>
              </a:ext>
            </a:extLst>
          </p:cNvPr>
          <p:cNvSpPr txBox="1"/>
          <p:nvPr/>
        </p:nvSpPr>
        <p:spPr>
          <a:xfrm>
            <a:off x="0" y="0"/>
            <a:ext cx="121920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t-BR" sz="2800" b="0" i="0" dirty="0">
                <a:solidFill>
                  <a:srgbClr val="404040"/>
                </a:solidFill>
                <a:effectLst/>
                <a:latin typeface="Open Sans"/>
              </a:rPr>
              <a:t>O descontentamento iniciou após a morte da rainha Elizabeth I (1533-1603), da Casa Tudor. A rainha recusou-se a casar e não deixou sucessores. </a:t>
            </a:r>
          </a:p>
          <a:p>
            <a:pPr algn="l" fontAlgn="base"/>
            <a:endParaRPr lang="pt-BR" sz="2800" b="0" i="0" dirty="0">
              <a:solidFill>
                <a:srgbClr val="404040"/>
              </a:solidFill>
              <a:effectLst/>
              <a:latin typeface="Open Sans"/>
            </a:endParaRPr>
          </a:p>
          <a:p>
            <a:pPr algn="l" fontAlgn="base"/>
            <a:r>
              <a:rPr lang="pt-BR" sz="2800" b="0" i="0" dirty="0">
                <a:solidFill>
                  <a:srgbClr val="404040"/>
                </a:solidFill>
                <a:effectLst/>
                <a:latin typeface="Open Sans"/>
              </a:rPr>
              <a:t>Assim, subiu ao trono o rei James Stuart, da Escócia, filho da rainha Maria Stuart. (LADO DA BURGUESIA)</a:t>
            </a:r>
          </a:p>
          <a:p>
            <a:pPr algn="l" fontAlgn="base"/>
            <a:endParaRPr lang="pt-BR" sz="2800" b="0" i="0" dirty="0">
              <a:solidFill>
                <a:srgbClr val="404040"/>
              </a:solidFill>
              <a:effectLst/>
              <a:latin typeface="Open Sans"/>
            </a:endParaRPr>
          </a:p>
          <a:p>
            <a:pPr algn="l" fontAlgn="base"/>
            <a:r>
              <a:rPr lang="pt-BR" sz="2800" b="0" i="0" dirty="0">
                <a:solidFill>
                  <a:srgbClr val="404040"/>
                </a:solidFill>
                <a:effectLst/>
                <a:latin typeface="Open Sans"/>
              </a:rPr>
              <a:t>Antes da morte de Elizabeth I, a expectativa de alguns súditos, contudo, era de que ascendesse ao trono Maria, Rainha dos Escoceses (1542-1587), que era católica.</a:t>
            </a:r>
          </a:p>
          <a:p>
            <a:pPr algn="l" fontAlgn="base"/>
            <a:endParaRPr lang="pt-BR" sz="2800" b="0" i="0" dirty="0">
              <a:solidFill>
                <a:srgbClr val="404040"/>
              </a:solidFill>
              <a:effectLst/>
              <a:latin typeface="Open Sans"/>
            </a:endParaRPr>
          </a:p>
          <a:p>
            <a:pPr algn="l" fontAlgn="base"/>
            <a:r>
              <a:rPr lang="pt-BR" sz="2800" b="0" i="0" dirty="0">
                <a:solidFill>
                  <a:srgbClr val="404040"/>
                </a:solidFill>
                <a:effectLst/>
                <a:latin typeface="Open Sans"/>
              </a:rPr>
              <a:t>Ela estava como prisioneira na Inglaterra acusada de planejar o assassinato de Elizabeth. A rainha Elizabeth I terminou por concordar com a execução de Maria Stuart, em 8 de fevereiro de 1587.</a:t>
            </a:r>
          </a:p>
        </p:txBody>
      </p:sp>
      <p:sp>
        <p:nvSpPr>
          <p:cNvPr id="6" name="Marcador de Posição da Data 5">
            <a:extLst>
              <a:ext uri="{FF2B5EF4-FFF2-40B4-BE49-F238E27FC236}">
                <a16:creationId xmlns:a16="http://schemas.microsoft.com/office/drawing/2014/main" id="{431BFA91-B6B1-4390-9E5E-3476278D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EC23-F825-4F7D-B4E2-F1C125039B18}" type="datetime1">
              <a:rPr lang="pt-BR" smtClean="0"/>
              <a:t>01/02/2021</a:t>
            </a:fld>
            <a:endParaRPr lang="pt-BR"/>
          </a:p>
        </p:txBody>
      </p:sp>
      <p:sp>
        <p:nvSpPr>
          <p:cNvPr id="7" name="Marcador de Posição do Rodapé 6">
            <a:extLst>
              <a:ext uri="{FF2B5EF4-FFF2-40B4-BE49-F238E27FC236}">
                <a16:creationId xmlns:a16="http://schemas.microsoft.com/office/drawing/2014/main" id="{BFD048A0-A6EB-4814-B0BB-EC984FFA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www.nilson.pro.br</a:t>
            </a:r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FA056715-3F6B-43D0-BA10-50AC6DCB5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2734-AB0B-474B-9D5C-CCDD38B7F5A9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4013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888877B-3B16-43A5-BD2B-E0276DD40E80}"/>
              </a:ext>
            </a:extLst>
          </p:cNvPr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5400" b="0" i="0" dirty="0">
                <a:solidFill>
                  <a:srgbClr val="000000"/>
                </a:solidFill>
                <a:effectLst/>
                <a:latin typeface="Raleway"/>
              </a:rPr>
              <a:t>Ship Money</a:t>
            </a:r>
          </a:p>
          <a:p>
            <a:endParaRPr lang="pt-BR" sz="5400" b="0" i="0" dirty="0">
              <a:solidFill>
                <a:srgbClr val="000000"/>
              </a:solidFill>
              <a:effectLst/>
              <a:latin typeface="Raleway"/>
            </a:endParaRPr>
          </a:p>
          <a:p>
            <a:pPr algn="just"/>
            <a:r>
              <a:rPr lang="pt-BR" sz="5400" b="0" i="0" dirty="0">
                <a:solidFill>
                  <a:srgbClr val="000000"/>
                </a:solidFill>
                <a:effectLst/>
                <a:latin typeface="Raleway"/>
              </a:rPr>
              <a:t>lei de cobrança de impostos chamada “Ship Money”. Essa lei valia apenas nas zonas litorâneas, mas Carlos a estendeu para toda a Inglaterra. Os ingleses, insatisfeitos, protestaram e uma crise política se instaurou.</a:t>
            </a:r>
            <a:endParaRPr lang="pt-BR" sz="5400" dirty="0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5CB34C7-0021-4C73-A841-2C24C041E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4882-AB00-489F-84D3-C91C2875793E}" type="datetime1">
              <a:rPr lang="pt-BR" smtClean="0"/>
              <a:t>01/02/2021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C672C0D-DBCC-4E3B-A556-581257926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www.nilson.pro.br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4607AB3-79C9-4056-B064-386C64D17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2734-AB0B-474B-9D5C-CCDD38B7F5A9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0254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036C138-CA22-498D-B57E-C2B43E5363DD}"/>
              </a:ext>
            </a:extLst>
          </p:cNvPr>
          <p:cNvSpPr txBox="1"/>
          <p:nvPr/>
        </p:nvSpPr>
        <p:spPr>
          <a:xfrm>
            <a:off x="0" y="0"/>
            <a:ext cx="1219200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i="0" dirty="0">
                <a:solidFill>
                  <a:srgbClr val="000000"/>
                </a:solidFill>
                <a:effectLst/>
                <a:latin typeface="Roboto"/>
              </a:rPr>
              <a:t>Revolução Puritana</a:t>
            </a:r>
            <a:r>
              <a:rPr lang="pt-BR" sz="4000" b="0" i="0" dirty="0">
                <a:solidFill>
                  <a:srgbClr val="000000"/>
                </a:solidFill>
                <a:effectLst/>
                <a:latin typeface="Roboto"/>
              </a:rPr>
              <a:t> </a:t>
            </a:r>
            <a:r>
              <a:rPr lang="pt-BR" sz="4000" b="1" i="0" dirty="0">
                <a:solidFill>
                  <a:srgbClr val="000000"/>
                </a:solidFill>
                <a:effectLst/>
                <a:latin typeface="Roboto"/>
              </a:rPr>
              <a:t>e Guerra Civil (1640-1649)</a:t>
            </a:r>
          </a:p>
          <a:p>
            <a:pPr algn="just" fontAlgn="base"/>
            <a:endParaRPr lang="pt-BR" sz="4800" b="0" i="0" dirty="0">
              <a:solidFill>
                <a:srgbClr val="000000"/>
              </a:solidFill>
              <a:effectLst/>
              <a:latin typeface="Roboto"/>
            </a:endParaRPr>
          </a:p>
          <a:p>
            <a:pPr algn="just" fontAlgn="base"/>
            <a:r>
              <a:rPr lang="pt-BR" sz="4800" b="0" i="0" dirty="0">
                <a:solidFill>
                  <a:srgbClr val="462907"/>
                </a:solidFill>
                <a:effectLst/>
                <a:latin typeface="Roboto"/>
              </a:rPr>
              <a:t>A guerra civil entre a burguesia puritana e a Coroa ficou mais intensa quando, em 1642, Oliver Cromwell convocou a base da pequena burguesia e de camponeses para formar o </a:t>
            </a:r>
            <a:r>
              <a:rPr lang="pt-BR" sz="4800" b="1" i="0" dirty="0">
                <a:solidFill>
                  <a:srgbClr val="462907"/>
                </a:solidFill>
                <a:effectLst/>
                <a:latin typeface="Roboto"/>
              </a:rPr>
              <a:t>Novo Exército Modelo</a:t>
            </a:r>
            <a:r>
              <a:rPr lang="pt-BR" sz="4800" b="0" i="0" dirty="0">
                <a:solidFill>
                  <a:srgbClr val="462907"/>
                </a:solidFill>
                <a:effectLst/>
                <a:latin typeface="Roboto"/>
              </a:rPr>
              <a:t> 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1238364-FD55-4EBA-900E-33CD6303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CC40-2FD7-4C39-853D-F4E2C5A958B4}" type="datetime1">
              <a:rPr lang="pt-BR" smtClean="0"/>
              <a:t>01/02/2021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0BF645-9EF3-4005-A758-9E90161E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www.nilson.pro.br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D6C1B5-13C4-4073-95F7-8F6E06B5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2734-AB0B-474B-9D5C-CCDD38B7F5A9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7393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BF59580-1709-4125-8E21-654014C0E593}"/>
              </a:ext>
            </a:extLst>
          </p:cNvPr>
          <p:cNvSpPr txBox="1"/>
          <p:nvPr/>
        </p:nvSpPr>
        <p:spPr>
          <a:xfrm>
            <a:off x="0" y="0"/>
            <a:ext cx="121920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0" i="0" dirty="0">
                <a:solidFill>
                  <a:srgbClr val="462907"/>
                </a:solidFill>
                <a:effectLst/>
                <a:latin typeface="Roboto"/>
              </a:rPr>
              <a:t>Cromwell </a:t>
            </a:r>
          </a:p>
          <a:p>
            <a:pPr algn="just"/>
            <a:r>
              <a:rPr lang="pt-BR" sz="4400" dirty="0">
                <a:solidFill>
                  <a:srgbClr val="462907"/>
                </a:solidFill>
                <a:latin typeface="Roboto"/>
              </a:rPr>
              <a:t>r</a:t>
            </a:r>
            <a:r>
              <a:rPr lang="pt-BR" sz="4400" b="0" i="0" dirty="0">
                <a:solidFill>
                  <a:srgbClr val="462907"/>
                </a:solidFill>
                <a:effectLst/>
                <a:latin typeface="Roboto"/>
              </a:rPr>
              <a:t>ecebeu o comando do exército e o tornou mais eficiente. Os postos oficiais então passaram a ser por merecimento e o povo assim participou da revolução. A burguesia passou a temer o rei ao ver que o povo influenciava nos fatos acontecidos. O exército de Cromwell foi influenciado pelas idéias democráticas que favoreceu proletários urbanos e rurais que não tinham terras.</a:t>
            </a:r>
            <a:endParaRPr lang="pt-BR" sz="4400" dirty="0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BB7FBF3-7C4C-42D8-9B10-AC54FB1D2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DB08-5352-4C81-BCBB-10C49C6D8B17}" type="datetime1">
              <a:rPr lang="pt-BR" smtClean="0"/>
              <a:t>01/02/2021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4226F66-73D2-4D38-93B5-E8FF43835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www.nilson.pro.br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046B6EC-C55E-4644-A850-8BE14F260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2734-AB0B-474B-9D5C-CCDD38B7F5A9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2045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109EC75-57A6-4871-9528-86640920D14A}"/>
              </a:ext>
            </a:extLst>
          </p:cNvPr>
          <p:cNvSpPr txBox="1"/>
          <p:nvPr/>
        </p:nvSpPr>
        <p:spPr>
          <a:xfrm>
            <a:off x="0" y="0"/>
            <a:ext cx="801756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i="0" dirty="0">
                <a:solidFill>
                  <a:srgbClr val="462907"/>
                </a:solidFill>
                <a:effectLst/>
                <a:latin typeface="Roboto"/>
              </a:rPr>
              <a:t>Oliver Cromwell</a:t>
            </a:r>
          </a:p>
          <a:p>
            <a:pPr algn="ctr"/>
            <a:endParaRPr lang="pt-BR" sz="3200" b="0" i="0" dirty="0">
              <a:solidFill>
                <a:srgbClr val="462907"/>
              </a:solidFill>
              <a:effectLst/>
              <a:latin typeface="Roboto"/>
            </a:endParaRPr>
          </a:p>
          <a:p>
            <a:pPr algn="just"/>
            <a:r>
              <a:rPr lang="pt-BR" sz="3200" b="0" i="0" dirty="0">
                <a:solidFill>
                  <a:srgbClr val="462907"/>
                </a:solidFill>
                <a:effectLst/>
                <a:latin typeface="Roboto"/>
              </a:rPr>
              <a:t>Um líder radical puritano chamado</a:t>
            </a:r>
            <a:r>
              <a:rPr lang="pt-BR" sz="3200" b="1" i="0" dirty="0">
                <a:solidFill>
                  <a:srgbClr val="462907"/>
                </a:solidFill>
                <a:effectLst/>
                <a:latin typeface="Roboto"/>
              </a:rPr>
              <a:t> Oliver Cromwell</a:t>
            </a:r>
            <a:r>
              <a:rPr lang="pt-BR" sz="3200" b="0" i="0" dirty="0">
                <a:solidFill>
                  <a:srgbClr val="462907"/>
                </a:solidFill>
                <a:effectLst/>
                <a:latin typeface="Roboto"/>
              </a:rPr>
              <a:t> organizou um exército burguês conhecido como exército dos “</a:t>
            </a:r>
            <a:r>
              <a:rPr lang="pt-BR" sz="3200" b="1" i="0" dirty="0">
                <a:solidFill>
                  <a:srgbClr val="462907"/>
                </a:solidFill>
                <a:effectLst/>
                <a:latin typeface="Roboto"/>
              </a:rPr>
              <a:t>Cabeças redondas</a:t>
            </a:r>
            <a:r>
              <a:rPr lang="pt-BR" sz="3200" b="0" i="0" dirty="0">
                <a:solidFill>
                  <a:srgbClr val="462907"/>
                </a:solidFill>
                <a:effectLst/>
                <a:latin typeface="Roboto"/>
              </a:rPr>
              <a:t>” por se recusarem a usar as perucas dos nobres. Esse exército deflagrou guerra contra a Coroa, que foi defendida pelos “</a:t>
            </a:r>
            <a:r>
              <a:rPr lang="pt-BR" sz="3200" b="1" i="0" dirty="0">
                <a:solidFill>
                  <a:srgbClr val="462907"/>
                </a:solidFill>
                <a:effectLst/>
                <a:latin typeface="Roboto"/>
              </a:rPr>
              <a:t>Cavaleiros</a:t>
            </a:r>
            <a:r>
              <a:rPr lang="pt-BR" sz="3200" b="0" i="0" dirty="0">
                <a:solidFill>
                  <a:srgbClr val="462907"/>
                </a:solidFill>
                <a:effectLst/>
                <a:latin typeface="Roboto"/>
              </a:rPr>
              <a:t>”, isto é, o exército tradicional da nobreza. Teve assim início a </a:t>
            </a:r>
            <a:r>
              <a:rPr lang="pt-BR" sz="3200" b="1" i="0" dirty="0">
                <a:solidFill>
                  <a:srgbClr val="462907"/>
                </a:solidFill>
                <a:effectLst/>
                <a:latin typeface="Roboto"/>
              </a:rPr>
              <a:t>Revolução Puritana</a:t>
            </a:r>
            <a:r>
              <a:rPr lang="pt-BR" sz="3200" b="0" i="0" dirty="0">
                <a:solidFill>
                  <a:srgbClr val="462907"/>
                </a:solidFill>
                <a:effectLst/>
                <a:latin typeface="Roboto"/>
              </a:rPr>
              <a:t>, ou </a:t>
            </a:r>
            <a:r>
              <a:rPr lang="pt-BR" sz="3200" b="1" i="0" dirty="0">
                <a:solidFill>
                  <a:srgbClr val="462907"/>
                </a:solidFill>
                <a:effectLst/>
                <a:latin typeface="Roboto"/>
              </a:rPr>
              <a:t>Guerra Civil Inglesa.</a:t>
            </a:r>
            <a:endParaRPr lang="pt-BR" sz="3200" dirty="0"/>
          </a:p>
        </p:txBody>
      </p:sp>
      <p:pic>
        <p:nvPicPr>
          <p:cNvPr id="6146" name="Picture 2" descr="Oliver Cromwell instaurou um regime ditatorial na Inglaterra apÃ³s a Guerra Civil">
            <a:extLst>
              <a:ext uri="{FF2B5EF4-FFF2-40B4-BE49-F238E27FC236}">
                <a16:creationId xmlns:a16="http://schemas.microsoft.com/office/drawing/2014/main" id="{7D3F2094-888C-4628-81B8-E7F2F7BB5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566" y="0"/>
            <a:ext cx="4174435" cy="654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306AEE6-6433-4E98-8020-61CD97AEB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F15F-4428-4E86-A9DD-5E950093A289}" type="datetime1">
              <a:rPr lang="pt-BR" smtClean="0"/>
              <a:t>01/02/2021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59D5337-71E2-4DAF-90B3-E11642833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www.nilson.pro.br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5598328-6CB8-4DC4-A770-8403CDCB5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2734-AB0B-474B-9D5C-CCDD38B7F5A9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7633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volução Inglesa: o fim e a volta da monarquia | Politize!">
            <a:extLst>
              <a:ext uri="{FF2B5EF4-FFF2-40B4-BE49-F238E27FC236}">
                <a16:creationId xmlns:a16="http://schemas.microsoft.com/office/drawing/2014/main" id="{4B2E7B16-357D-4EDE-9277-289E3925D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3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76CD4D05-D798-4550-B27D-8566CC967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8CA3-2B1B-4E58-BF5C-BD06F26BA609}" type="datetime1">
              <a:rPr lang="pt-BR" smtClean="0"/>
              <a:t>01/02/2021</a:t>
            </a:fld>
            <a:endParaRPr lang="pt-BR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E723D26A-774E-491F-AE04-48E830CA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www.nilson.pro.br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9F52FD0A-9727-41CC-BB5F-B799AA547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2734-AB0B-474B-9D5C-CCDD38B7F5A9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6494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s atos de Navegação e seus impactos no mundo">
            <a:extLst>
              <a:ext uri="{FF2B5EF4-FFF2-40B4-BE49-F238E27FC236}">
                <a16:creationId xmlns:a16="http://schemas.microsoft.com/office/drawing/2014/main" id="{8F93E747-23AC-4DA4-B61E-F37152EA8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9048">
            <a:off x="542235" y="2978426"/>
            <a:ext cx="4851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nstrumentos Velhos Do Compasso E Da Navegação Do Vintage No Mapa Antigo  Imagem de Stock - Imagem de grunge, metal: 71975079">
            <a:extLst>
              <a:ext uri="{FF2B5EF4-FFF2-40B4-BE49-F238E27FC236}">
                <a16:creationId xmlns:a16="http://schemas.microsoft.com/office/drawing/2014/main" id="{E66E1900-E673-451A-BB49-F8752A875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211">
            <a:off x="6824115" y="3205264"/>
            <a:ext cx="4819454" cy="321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Navigation Compass stock image. Image of compass, explore - 7471155">
            <a:extLst>
              <a:ext uri="{FF2B5EF4-FFF2-40B4-BE49-F238E27FC236}">
                <a16:creationId xmlns:a16="http://schemas.microsoft.com/office/drawing/2014/main" id="{4FED65D7-B002-40B6-8926-91A6DA0AF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833" y="1453409"/>
            <a:ext cx="2450333" cy="262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7E7FCD2-ABF3-40D2-8699-0E85717A1384}"/>
              </a:ext>
            </a:extLst>
          </p:cNvPr>
          <p:cNvSpPr txBox="1"/>
          <p:nvPr/>
        </p:nvSpPr>
        <p:spPr>
          <a:xfrm>
            <a:off x="0" y="536760"/>
            <a:ext cx="119137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i="0" dirty="0">
                <a:solidFill>
                  <a:srgbClr val="462907"/>
                </a:solidFill>
                <a:effectLst/>
                <a:latin typeface="Roboto"/>
              </a:rPr>
              <a:t>Oliver Cromwell  =  ATO DE NAVEGAÇÃO 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68D0F58E-C54C-4E23-8A9A-0FD4EEA13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CA93-5892-49CA-AC70-3B566A03E056}" type="datetime1">
              <a:rPr lang="pt-BR" smtClean="0"/>
              <a:t>01/02/2021</a:t>
            </a:fld>
            <a:endParaRPr lang="pt-BR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44EAE09-5947-4C74-8D29-F81E1693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www.nilson.pro.br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CB925CA3-08C1-470D-AA55-F403972E8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2734-AB0B-474B-9D5C-CCDD38B7F5A9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5677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1285C08-E98D-43C9-944A-CB74CD0E8794}"/>
              </a:ext>
            </a:extLst>
          </p:cNvPr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800" b="0" i="0" dirty="0">
                <a:solidFill>
                  <a:srgbClr val="1C1E20"/>
                </a:solidFill>
                <a:effectLst/>
                <a:latin typeface="Galano Grotesque"/>
              </a:rPr>
              <a:t>MORTE DE CROMWELL</a:t>
            </a:r>
          </a:p>
          <a:p>
            <a:pPr algn="just"/>
            <a:r>
              <a:rPr lang="pt-BR" sz="4800" b="0" i="0" dirty="0">
                <a:solidFill>
                  <a:srgbClr val="1C1E20"/>
                </a:solidFill>
                <a:effectLst/>
                <a:latin typeface="Galano Grotesque"/>
              </a:rPr>
              <a:t>Assume é seu filho, Richard Cromwell, porém o mesmo não tinha o prestígio do pai, e em seis meses de governo não resiste a pressão dos parlamentares e acaba abdicando do governo. Com isso, no ano de 1659 o parlamento volta ao poder e reestabelece a monarquia, colocando no poder o filho do rei Carlos I, Carlos II em 1660.</a:t>
            </a:r>
            <a:endParaRPr lang="pt-BR" sz="4800" dirty="0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8AF5889-2D9E-4364-9ABA-9A9972694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F6D9-2C22-4E8E-AF3D-F48E482CE932}" type="datetime1">
              <a:rPr lang="pt-BR" smtClean="0"/>
              <a:t>01/02/2021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E2C109A-D2B9-4ED3-8187-353055F03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www.nilson.pro.br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F5CA613-6FC9-438C-A4DA-82D9046CB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2734-AB0B-474B-9D5C-CCDD38B7F5A9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390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rcantilismo | OVERDOSE DE TEORIAS">
            <a:extLst>
              <a:ext uri="{FF2B5EF4-FFF2-40B4-BE49-F238E27FC236}">
                <a16:creationId xmlns:a16="http://schemas.microsoft.com/office/drawing/2014/main" id="{4E1F8A0B-32CD-43BA-ACB0-AA352C2C4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8296">
            <a:off x="419292" y="1179430"/>
            <a:ext cx="4279046" cy="237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882A732-C950-4FBF-A513-24BAB7E3EDCF}"/>
              </a:ext>
            </a:extLst>
          </p:cNvPr>
          <p:cNvSpPr txBox="1"/>
          <p:nvPr/>
        </p:nvSpPr>
        <p:spPr>
          <a:xfrm>
            <a:off x="7584573" y="5168348"/>
            <a:ext cx="414360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6600" dirty="0"/>
              <a:t>INGLESA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E2FF246-8547-44A0-A647-D788C5E8D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5756">
            <a:off x="7851254" y="700684"/>
            <a:ext cx="3954163" cy="232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anhope Forbes: father of the Newlyn School | Art UK">
            <a:extLst>
              <a:ext uri="{FF2B5EF4-FFF2-40B4-BE49-F238E27FC236}">
                <a16:creationId xmlns:a16="http://schemas.microsoft.com/office/drawing/2014/main" id="{449DC41F-BD4E-4D1E-B5D7-4A819CD4D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312" y="2634871"/>
            <a:ext cx="3140952" cy="422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BECC737-96AE-4680-A93E-974E312A5B2A}"/>
              </a:ext>
            </a:extLst>
          </p:cNvPr>
          <p:cNvSpPr txBox="1"/>
          <p:nvPr/>
        </p:nvSpPr>
        <p:spPr>
          <a:xfrm>
            <a:off x="2733026" y="131464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0" dirty="0"/>
              <a:t>SOCIEDADE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0215A63E-EE38-4347-9BF7-6BBC855B4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597F-635C-4FAD-8FC3-46F385DEEB2C}" type="datetime1">
              <a:rPr lang="pt-BR" smtClean="0"/>
              <a:t>01/02/2021</a:t>
            </a:fld>
            <a:endParaRPr lang="pt-BR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23BD158-AC03-4F00-A45E-347BD3885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www.nilson.pro.br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D8F2913-CFAE-4EF4-AF60-43AE083EC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2734-AB0B-474B-9D5C-CCDD38B7F5A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8564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F7A4D94-7A3B-430A-AB57-4D49E3F7F79D}"/>
              </a:ext>
            </a:extLst>
          </p:cNvPr>
          <p:cNvSpPr txBox="1"/>
          <p:nvPr/>
        </p:nvSpPr>
        <p:spPr>
          <a:xfrm>
            <a:off x="2835965" y="226152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4000" b="1" i="0" dirty="0">
                <a:solidFill>
                  <a:srgbClr val="333333"/>
                </a:solidFill>
                <a:effectLst/>
                <a:latin typeface="Galano Grotesque"/>
              </a:rPr>
              <a:t>A REVOLUÇÃO GLORIOSA</a:t>
            </a:r>
            <a:endParaRPr lang="pt-BR" sz="4000" b="0" i="0" dirty="0">
              <a:solidFill>
                <a:srgbClr val="333333"/>
              </a:solidFill>
              <a:effectLst/>
              <a:latin typeface="Galano Grotesque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B2A66C2-56C0-4DFF-A227-850DF98601D7}"/>
              </a:ext>
            </a:extLst>
          </p:cNvPr>
          <p:cNvSpPr txBox="1"/>
          <p:nvPr/>
        </p:nvSpPr>
        <p:spPr>
          <a:xfrm>
            <a:off x="0" y="1481724"/>
            <a:ext cx="12192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b="0" i="0" dirty="0">
                <a:solidFill>
                  <a:srgbClr val="1C1E20"/>
                </a:solidFill>
                <a:effectLst/>
                <a:latin typeface="Galano Grotesque"/>
              </a:rPr>
              <a:t>O governo do novo rei Carlos II não teve aprovação maciça do parlamento pois o rei também era católico. Porém, o rei Carlos II consegue governar sem grandes problemas até a sua morte no dia dois de fevereiro de 1685, vitima de uma uremia (síndrome clínica devido a uma disfunção renal). Com sua morte, o novo monarca inglês passa a ser seu genro, Jaime II.</a:t>
            </a:r>
            <a:endParaRPr lang="pt-BR" sz="4000" dirty="0"/>
          </a:p>
        </p:txBody>
      </p:sp>
      <p:sp>
        <p:nvSpPr>
          <p:cNvPr id="6" name="Marcador de Posição da Data 5">
            <a:extLst>
              <a:ext uri="{FF2B5EF4-FFF2-40B4-BE49-F238E27FC236}">
                <a16:creationId xmlns:a16="http://schemas.microsoft.com/office/drawing/2014/main" id="{0296E136-3E8F-4BD7-8E20-614D0816E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BF6B1-4CD5-4B42-B6A9-B647E6CCE4E5}" type="datetime1">
              <a:rPr lang="pt-BR" smtClean="0"/>
              <a:t>01/02/2021</a:t>
            </a:fld>
            <a:endParaRPr lang="pt-BR"/>
          </a:p>
        </p:txBody>
      </p:sp>
      <p:sp>
        <p:nvSpPr>
          <p:cNvPr id="7" name="Marcador de Posição do Rodapé 6">
            <a:extLst>
              <a:ext uri="{FF2B5EF4-FFF2-40B4-BE49-F238E27FC236}">
                <a16:creationId xmlns:a16="http://schemas.microsoft.com/office/drawing/2014/main" id="{F647EC49-7789-4A6F-8F47-783B7C94B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www.nilson.pro.br</a:t>
            </a:r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D540BEB4-6F81-4DC9-8C02-EF37274C5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2734-AB0B-474B-9D5C-CCDD38B7F5A9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2695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F045F0B-CC22-40E4-806E-3B2D1E7ACBE5}"/>
              </a:ext>
            </a:extLst>
          </p:cNvPr>
          <p:cNvSpPr txBox="1"/>
          <p:nvPr/>
        </p:nvSpPr>
        <p:spPr>
          <a:xfrm>
            <a:off x="-1" y="769441"/>
            <a:ext cx="1209923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800" b="0" i="0" dirty="0">
                <a:solidFill>
                  <a:srgbClr val="000000"/>
                </a:solidFill>
                <a:effectLst/>
                <a:latin typeface="roboto_condensedregular"/>
              </a:rPr>
              <a:t>A Declaração de Direitos e o Ato de Tolerância</a:t>
            </a:r>
          </a:p>
          <a:p>
            <a:pPr algn="just"/>
            <a:endParaRPr lang="pt-BR" sz="4800" b="0" i="0" dirty="0">
              <a:solidFill>
                <a:srgbClr val="000000"/>
              </a:solidFill>
              <a:effectLst/>
              <a:latin typeface="roboto_condensedregular"/>
            </a:endParaRPr>
          </a:p>
          <a:p>
            <a:pPr algn="just"/>
            <a:r>
              <a:rPr lang="pt-BR" sz="4800" b="0" i="0" dirty="0">
                <a:solidFill>
                  <a:srgbClr val="000000"/>
                </a:solidFill>
                <a:effectLst/>
                <a:latin typeface="robotoregular"/>
              </a:rPr>
              <a:t>O rei Guilherme III aceitou a “Declaração de Direitos” (Bill of Rights) e, em 1689, assumiu a Coroa, colocando fim no atrito entre o rei e o Parlamento.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B309212-D525-4890-A85E-41A6DD38E85E}"/>
              </a:ext>
            </a:extLst>
          </p:cNvPr>
          <p:cNvSpPr txBox="1"/>
          <p:nvPr/>
        </p:nvSpPr>
        <p:spPr>
          <a:xfrm>
            <a:off x="2597427" y="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4400" b="1" i="0" dirty="0">
                <a:solidFill>
                  <a:srgbClr val="333333"/>
                </a:solidFill>
                <a:effectLst/>
                <a:latin typeface="Galano Grotesque"/>
              </a:rPr>
              <a:t>A REVOLUÇÃO GLORIOSA</a:t>
            </a:r>
            <a:endParaRPr lang="pt-BR" sz="4400" b="0" i="0" dirty="0">
              <a:solidFill>
                <a:srgbClr val="333333"/>
              </a:solidFill>
              <a:effectLst/>
              <a:latin typeface="Galano Grotesque"/>
            </a:endParaRPr>
          </a:p>
        </p:txBody>
      </p:sp>
      <p:sp>
        <p:nvSpPr>
          <p:cNvPr id="6" name="Marcador de Posição da Data 5">
            <a:extLst>
              <a:ext uri="{FF2B5EF4-FFF2-40B4-BE49-F238E27FC236}">
                <a16:creationId xmlns:a16="http://schemas.microsoft.com/office/drawing/2014/main" id="{B6032DC3-C42D-45A9-9711-CE5556EC5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5BA7-40D0-4F41-9B0E-24C833298C02}" type="datetime1">
              <a:rPr lang="pt-BR" smtClean="0"/>
              <a:t>01/02/2021</a:t>
            </a:fld>
            <a:endParaRPr lang="pt-BR"/>
          </a:p>
        </p:txBody>
      </p:sp>
      <p:sp>
        <p:nvSpPr>
          <p:cNvPr id="7" name="Marcador de Posição do Rodapé 6">
            <a:extLst>
              <a:ext uri="{FF2B5EF4-FFF2-40B4-BE49-F238E27FC236}">
                <a16:creationId xmlns:a16="http://schemas.microsoft.com/office/drawing/2014/main" id="{3ADF559F-CE79-4520-8BC6-9230E2BF6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www.nilson.pro.br</a:t>
            </a:r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D3B5C63F-4564-405D-9234-03598A844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2734-AB0B-474B-9D5C-CCDD38B7F5A9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1146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6AF008A-DBE9-4952-AC65-CE0B93C34D8D}"/>
              </a:ext>
            </a:extLst>
          </p:cNvPr>
          <p:cNvSpPr txBox="1"/>
          <p:nvPr/>
        </p:nvSpPr>
        <p:spPr>
          <a:xfrm rot="21041456">
            <a:off x="3048000" y="412475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3200" b="1" i="0" dirty="0">
                <a:solidFill>
                  <a:srgbClr val="333333"/>
                </a:solidFill>
                <a:effectLst/>
                <a:latin typeface="Galano Grotesque"/>
              </a:rPr>
              <a:t>WWW.NILSON.PRO.BR</a:t>
            </a:r>
            <a:endParaRPr lang="pt-BR" sz="3200" b="0" i="0" dirty="0">
              <a:solidFill>
                <a:srgbClr val="333333"/>
              </a:solidFill>
              <a:effectLst/>
              <a:latin typeface="Galano Grotesque"/>
            </a:endParaRP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EA8C63A-1B1B-4B51-9BA0-04D4DAA48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A5A9-EF68-4880-A814-29174E56361A}" type="datetime1">
              <a:rPr lang="pt-BR" smtClean="0"/>
              <a:t>01/02/2021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37493AD-0209-4D98-A84A-D0BC980D1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www.nilson.pro.br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478CF47-19B9-4E17-9C25-1361AC372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2734-AB0B-474B-9D5C-CCDD38B7F5A9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543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A2F4589-5A65-4465-A89D-E9D7919A1673}"/>
              </a:ext>
            </a:extLst>
          </p:cNvPr>
          <p:cNvSpPr txBox="1"/>
          <p:nvPr/>
        </p:nvSpPr>
        <p:spPr>
          <a:xfrm>
            <a:off x="0" y="0"/>
            <a:ext cx="12192000" cy="7448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3900" b="1" i="0" dirty="0">
                <a:solidFill>
                  <a:srgbClr val="000000"/>
                </a:solidFill>
                <a:effectLst/>
                <a:latin typeface="ProximaNova"/>
              </a:rPr>
              <a:t>Gentry </a:t>
            </a:r>
          </a:p>
          <a:p>
            <a:pPr algn="ctr"/>
            <a:r>
              <a:rPr lang="pt-BR" sz="23900" b="1" i="0" dirty="0">
                <a:solidFill>
                  <a:srgbClr val="000000"/>
                </a:solidFill>
                <a:effectLst/>
                <a:latin typeface="ProximaNova"/>
              </a:rPr>
              <a:t>Yeomen</a:t>
            </a:r>
            <a:r>
              <a:rPr lang="pt-BR" sz="23900" b="0" i="0" dirty="0">
                <a:solidFill>
                  <a:srgbClr val="000000"/>
                </a:solidFill>
                <a:effectLst/>
                <a:latin typeface="ProximaNova"/>
              </a:rPr>
              <a:t> 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0D9966C-F9D5-4E14-913D-5397064D3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22CA-13A6-4E3A-89A9-A284C382DED8}" type="datetime1">
              <a:rPr lang="pt-BR" smtClean="0"/>
              <a:t>01/02/2021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5B55003-0428-4897-B578-535D1B5EE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www.nilson.pro.br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F5F1B67-4A7B-4AFA-8033-F4A7A1FBC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2734-AB0B-474B-9D5C-CCDD38B7F5A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0252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9B570F8-7CF1-4AF2-8701-0E54FE7C795E}"/>
              </a:ext>
            </a:extLst>
          </p:cNvPr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5400" b="1" i="0" dirty="0">
                <a:solidFill>
                  <a:srgbClr val="000000"/>
                </a:solidFill>
                <a:effectLst/>
                <a:latin typeface="ProximaNova"/>
              </a:rPr>
              <a:t>Já os Yeomen</a:t>
            </a:r>
            <a:r>
              <a:rPr lang="pt-BR" sz="5400" b="0" i="0" dirty="0">
                <a:solidFill>
                  <a:srgbClr val="000000"/>
                </a:solidFill>
                <a:effectLst/>
                <a:latin typeface="ProximaNova"/>
              </a:rPr>
              <a:t> </a:t>
            </a:r>
          </a:p>
          <a:p>
            <a:pPr algn="just"/>
            <a:r>
              <a:rPr lang="pt-BR" sz="5400" b="0" i="0" dirty="0">
                <a:solidFill>
                  <a:srgbClr val="000000"/>
                </a:solidFill>
                <a:effectLst/>
                <a:latin typeface="ProximaNova"/>
              </a:rPr>
              <a:t>era o grupo dos pequenos proprietários rurais ingleses, que não tinham o título dos nobres e nem o prestígio econômico da Gentry, ocupando uma espécie de "classe média" da posse de terras naquele país.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E874BD5-5E6E-4D3F-A31F-57F94A8B6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6911-5D4A-42F3-9128-0B107B6A6B69}" type="datetime1">
              <a:rPr lang="pt-BR" smtClean="0"/>
              <a:t>01/02/2021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8DCD25C-7264-4107-A7DC-015B56D3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www.nilson.pro.br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2E9D70F-232B-435A-B475-6EF3945D1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2734-AB0B-474B-9D5C-CCDD38B7F5A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252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6E76EEE-BD50-4E4A-AC74-296F99CF3491}"/>
              </a:ext>
            </a:extLst>
          </p:cNvPr>
          <p:cNvSpPr txBox="1"/>
          <p:nvPr/>
        </p:nvSpPr>
        <p:spPr>
          <a:xfrm>
            <a:off x="-1" y="0"/>
            <a:ext cx="12085983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800" b="1" i="0" dirty="0">
                <a:solidFill>
                  <a:srgbClr val="000000"/>
                </a:solidFill>
                <a:effectLst/>
                <a:latin typeface="ProximaNova"/>
              </a:rPr>
              <a:t>A Gentry </a:t>
            </a:r>
          </a:p>
          <a:p>
            <a:pPr algn="just"/>
            <a:r>
              <a:rPr lang="pt-BR" sz="4800" b="0" i="0" dirty="0">
                <a:solidFill>
                  <a:srgbClr val="000000"/>
                </a:solidFill>
                <a:effectLst/>
                <a:latin typeface="ProximaNova"/>
              </a:rPr>
              <a:t>era o grupo dos  "nobres com terras, mas sem títulos" na sociedade Inglesa pré-revolucionária. Apesar de não serem parte de grupos dinásticos antigos, com relações com a Monarquia que datavam de séculos, possuíam e controlavam terras e tinham todos os direitos jurídicos dos nobres, embora lhes faltasse o mesmo prestígio.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8FD5D8-9CDB-451E-A0D2-206E1BC1B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48BD-E9A1-496B-AED7-675B8F9B3E61}" type="datetime1">
              <a:rPr lang="pt-BR" smtClean="0"/>
              <a:t>01/02/2021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378514B-C9A8-43C3-873C-E3A38C77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www.nilson.pro.br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E4D7D28-9471-4E09-8771-01D11209C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2734-AB0B-474B-9D5C-CCDD38B7F5A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646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CA0668D-B61E-4BF6-8A6F-97134E1F7AD1}"/>
              </a:ext>
            </a:extLst>
          </p:cNvPr>
          <p:cNvSpPr txBox="1"/>
          <p:nvPr/>
        </p:nvSpPr>
        <p:spPr>
          <a:xfrm>
            <a:off x="0" y="0"/>
            <a:ext cx="1219200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i="0" dirty="0">
                <a:solidFill>
                  <a:srgbClr val="000000"/>
                </a:solidFill>
                <a:effectLst/>
                <a:latin typeface="Raleway"/>
              </a:rPr>
              <a:t>LEIS DE CERCAMENTOS</a:t>
            </a:r>
            <a:r>
              <a:rPr lang="pt-BR" sz="4800" b="0" i="0" dirty="0">
                <a:solidFill>
                  <a:srgbClr val="000000"/>
                </a:solidFill>
                <a:effectLst/>
                <a:latin typeface="Raleway"/>
              </a:rPr>
              <a:t> </a:t>
            </a:r>
          </a:p>
          <a:p>
            <a:endParaRPr lang="pt-BR" sz="4800" dirty="0">
              <a:solidFill>
                <a:srgbClr val="000000"/>
              </a:solidFill>
              <a:latin typeface="Raleway"/>
            </a:endParaRPr>
          </a:p>
          <a:p>
            <a:pPr algn="just"/>
            <a:endParaRPr lang="pt-BR" sz="4800" b="0" i="0" dirty="0">
              <a:solidFill>
                <a:srgbClr val="000000"/>
              </a:solidFill>
              <a:effectLst/>
              <a:latin typeface="Raleway"/>
            </a:endParaRPr>
          </a:p>
          <a:p>
            <a:pPr algn="just"/>
            <a:r>
              <a:rPr lang="pt-BR" sz="4400" b="0" i="0" dirty="0">
                <a:solidFill>
                  <a:srgbClr val="000000"/>
                </a:solidFill>
                <a:effectLst/>
                <a:latin typeface="Raleway"/>
              </a:rPr>
              <a:t>No caso da Inglaterra, essa alteração iniciou-se ainda no século XVI, quando as </a:t>
            </a:r>
            <a:r>
              <a:rPr lang="pt-BR" sz="4400" b="1" i="0" dirty="0">
                <a:solidFill>
                  <a:srgbClr val="000000"/>
                </a:solidFill>
                <a:effectLst/>
                <a:latin typeface="Raleway"/>
              </a:rPr>
              <a:t>Leis de Cercamentos</a:t>
            </a:r>
            <a:r>
              <a:rPr lang="pt-BR" sz="4400" b="0" i="0" dirty="0">
                <a:solidFill>
                  <a:srgbClr val="000000"/>
                </a:solidFill>
                <a:effectLst/>
                <a:latin typeface="Raleway"/>
              </a:rPr>
              <a:t> (Enclosure Acts) foram sendo editadas por sucessivos monarcas ingleses, mas que ganharam maior fôlego a partir de meados do século XVIII.</a:t>
            </a:r>
            <a:endParaRPr lang="pt-BR" sz="4400" dirty="0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7A4F03D-3067-434B-AD3D-54A52C608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CC71-B80E-498F-8E63-E20323D97716}" type="datetime1">
              <a:rPr lang="pt-BR" smtClean="0"/>
              <a:t>01/02/2021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1744697-8C13-41DB-B569-FEFD10D91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www.nilson.pro.br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9A1342E-5A2F-4314-BFD6-2ECE8ACED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2734-AB0B-474B-9D5C-CCDD38B7F5A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104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tor ainda aguarda definição dos investimentos estrangeiros sobre terra  agrícola - Celulose Online">
            <a:extLst>
              <a:ext uri="{FF2B5EF4-FFF2-40B4-BE49-F238E27FC236}">
                <a16:creationId xmlns:a16="http://schemas.microsoft.com/office/drawing/2014/main" id="{D1F9CD05-2AA2-4036-B44A-EBA4F58C8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3303"/>
            <a:ext cx="6480313" cy="432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0F99A10-D0B4-4F02-B669-6AF89698F3EF}"/>
              </a:ext>
            </a:extLst>
          </p:cNvPr>
          <p:cNvSpPr txBox="1"/>
          <p:nvPr/>
        </p:nvSpPr>
        <p:spPr>
          <a:xfrm>
            <a:off x="861391" y="0"/>
            <a:ext cx="109462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5400" b="1" i="0" dirty="0">
                <a:solidFill>
                  <a:srgbClr val="000000"/>
                </a:solidFill>
                <a:effectLst/>
                <a:latin typeface="Raleway"/>
              </a:rPr>
              <a:t>LEIS DE CERCAMENTOS</a:t>
            </a:r>
            <a:r>
              <a:rPr lang="pt-BR" sz="5400" b="0" i="0" dirty="0">
                <a:solidFill>
                  <a:srgbClr val="000000"/>
                </a:solidFill>
                <a:effectLst/>
                <a:latin typeface="Raleway"/>
              </a:rPr>
              <a:t> </a:t>
            </a:r>
          </a:p>
        </p:txBody>
      </p:sp>
      <p:pic>
        <p:nvPicPr>
          <p:cNvPr id="3074" name="Picture 2" descr="Stock Photo zona rural da Inglaterra grátis - FreeImages.com">
            <a:extLst>
              <a:ext uri="{FF2B5EF4-FFF2-40B4-BE49-F238E27FC236}">
                <a16:creationId xmlns:a16="http://schemas.microsoft.com/office/drawing/2014/main" id="{A9E1D97F-45F7-4DB4-9219-FE3B17793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780" y="4322"/>
            <a:ext cx="3952220" cy="296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6. Revolução industrial PÁGINAS 20 À PDF Download grátis">
            <a:extLst>
              <a:ext uri="{FF2B5EF4-FFF2-40B4-BE49-F238E27FC236}">
                <a16:creationId xmlns:a16="http://schemas.microsoft.com/office/drawing/2014/main" id="{9E134B42-B9B1-4C39-8292-FF790FF52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3931">
            <a:off x="7076661" y="3253407"/>
            <a:ext cx="3991311" cy="343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092D5AA-12A4-40A8-95F3-3A35386C6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7A6C-B83E-4DA5-B7C5-E95C7E371565}" type="datetime1">
              <a:rPr lang="pt-BR" smtClean="0"/>
              <a:t>01/02/2021</a:t>
            </a:fld>
            <a:endParaRPr lang="pt-BR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93F98168-E960-4B56-AA9A-F5382841D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www.nilson.pro.br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72385B2-3C81-4106-9BF2-D0A56F281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2734-AB0B-474B-9D5C-CCDD38B7F5A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193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659BAA3-366B-4A3C-9F99-8ABF7A4CB679}"/>
              </a:ext>
            </a:extLst>
          </p:cNvPr>
          <p:cNvSpPr txBox="1"/>
          <p:nvPr/>
        </p:nvSpPr>
        <p:spPr>
          <a:xfrm>
            <a:off x="0" y="0"/>
            <a:ext cx="12152243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b="1" i="0" dirty="0">
                <a:solidFill>
                  <a:srgbClr val="000000"/>
                </a:solidFill>
                <a:effectLst/>
                <a:latin typeface="Raleway"/>
              </a:rPr>
              <a:t>PROPRIETÁRIO</a:t>
            </a:r>
            <a:r>
              <a:rPr lang="pt-BR" sz="4000" b="0" i="0" dirty="0">
                <a:solidFill>
                  <a:srgbClr val="000000"/>
                </a:solidFill>
                <a:effectLst/>
                <a:latin typeface="Raleway"/>
              </a:rPr>
              <a:t>. / </a:t>
            </a:r>
            <a:r>
              <a:rPr lang="pt-BR" sz="4000" b="1" i="0" dirty="0">
                <a:solidFill>
                  <a:srgbClr val="000000"/>
                </a:solidFill>
                <a:effectLst/>
                <a:latin typeface="Raleway"/>
              </a:rPr>
              <a:t>FORMAÇÃO DA CLASSE OPERÁRIA</a:t>
            </a:r>
          </a:p>
          <a:p>
            <a:pPr algn="just"/>
            <a:endParaRPr lang="pt-BR" sz="4000" b="0" i="0" dirty="0">
              <a:solidFill>
                <a:srgbClr val="000000"/>
              </a:solidFill>
              <a:effectLst/>
              <a:latin typeface="Raleway"/>
            </a:endParaRPr>
          </a:p>
          <a:p>
            <a:pPr algn="just"/>
            <a:r>
              <a:rPr lang="pt-BR" sz="4000" b="0" i="0" dirty="0">
                <a:solidFill>
                  <a:srgbClr val="000000"/>
                </a:solidFill>
                <a:effectLst/>
                <a:latin typeface="Raleway"/>
              </a:rPr>
              <a:t>As terras comunais inseriam-se em uma tradição econômica de utilização comunitária que remontava à Idade Média, e sua privatização representava a ruptura das relações capitalistas com o antigo mundo feudal. O senhor feudal deixava, assim, de ser o detentor da posse de terras para se tornar o seu </a:t>
            </a:r>
            <a:r>
              <a:rPr lang="pt-BR" sz="4000" b="1" i="0" dirty="0">
                <a:solidFill>
                  <a:srgbClr val="000000"/>
                </a:solidFill>
                <a:effectLst/>
                <a:latin typeface="Raleway"/>
              </a:rPr>
              <a:t>proprietário</a:t>
            </a:r>
            <a:r>
              <a:rPr lang="pt-BR" sz="4000" b="0" i="0" dirty="0">
                <a:solidFill>
                  <a:srgbClr val="000000"/>
                </a:solidFill>
                <a:effectLst/>
                <a:latin typeface="Raleway"/>
              </a:rPr>
              <a:t>.</a:t>
            </a:r>
            <a:endParaRPr lang="pt-BR" sz="4000" dirty="0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7D66788-8419-49A3-B236-320FBE62B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8020-8389-45AC-A3B6-81C3C673A581}" type="datetime1">
              <a:rPr lang="pt-BR" smtClean="0"/>
              <a:t>01/02/2021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231FE6C-13D5-4B28-95D2-338A922DD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www.nilson.pro.br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4A7A252-C6B0-4244-9467-BCB0D583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2734-AB0B-474B-9D5C-CCDD38B7F5A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244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urguesia: quem é e qual a origem dessa classe social? - Politize!">
            <a:extLst>
              <a:ext uri="{FF2B5EF4-FFF2-40B4-BE49-F238E27FC236}">
                <a16:creationId xmlns:a16="http://schemas.microsoft.com/office/drawing/2014/main" id="{CF4EF667-9203-4A43-803A-8B8DCF6F1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9173">
            <a:off x="8132394" y="285155"/>
            <a:ext cx="3723616" cy="613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A0747B0-99BE-48DA-9825-3556196CBBA1}"/>
              </a:ext>
            </a:extLst>
          </p:cNvPr>
          <p:cNvSpPr txBox="1"/>
          <p:nvPr/>
        </p:nvSpPr>
        <p:spPr>
          <a:xfrm>
            <a:off x="-2" y="0"/>
            <a:ext cx="779640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b="0" i="0" dirty="0">
                <a:solidFill>
                  <a:srgbClr val="000000"/>
                </a:solidFill>
                <a:effectLst/>
                <a:latin typeface="Raleway"/>
              </a:rPr>
              <a:t>BURGUESIA</a:t>
            </a:r>
          </a:p>
          <a:p>
            <a:pPr algn="just"/>
            <a:endParaRPr lang="pt-BR" sz="3200" b="0" i="0" dirty="0">
              <a:solidFill>
                <a:srgbClr val="000000"/>
              </a:solidFill>
              <a:effectLst/>
              <a:latin typeface="Raleway"/>
            </a:endParaRPr>
          </a:p>
          <a:p>
            <a:pPr algn="just"/>
            <a:r>
              <a:rPr lang="pt-BR" sz="3200" b="0" i="0" dirty="0">
                <a:solidFill>
                  <a:srgbClr val="000000"/>
                </a:solidFill>
                <a:effectLst/>
                <a:latin typeface="Raleway"/>
              </a:rPr>
              <a:t>O burgo era um modelo de pequena cidade, cidadela, que começou a aparecer na Europa na transição da </a:t>
            </a:r>
            <a:r>
              <a:rPr lang="pt-BR" sz="3200" b="1" i="0" dirty="0">
                <a:solidFill>
                  <a:srgbClr val="000000"/>
                </a:solidFill>
                <a:effectLst/>
                <a:latin typeface="Raleway"/>
              </a:rPr>
              <a:t>Idade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Raleway"/>
              </a:rPr>
              <a:t> </a:t>
            </a:r>
            <a:r>
              <a:rPr lang="pt-BR" sz="3200" b="1" i="0" dirty="0">
                <a:solidFill>
                  <a:srgbClr val="000000"/>
                </a:solidFill>
                <a:effectLst/>
                <a:latin typeface="Raleway"/>
              </a:rPr>
              <a:t>Média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Raleway"/>
              </a:rPr>
              <a:t> para a </a:t>
            </a:r>
            <a:r>
              <a:rPr lang="pt-BR" sz="3200" b="1" i="0" dirty="0">
                <a:solidFill>
                  <a:srgbClr val="000000"/>
                </a:solidFill>
                <a:effectLst/>
                <a:latin typeface="Raleway"/>
              </a:rPr>
              <a:t>Idade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Raleway"/>
              </a:rPr>
              <a:t> </a:t>
            </a:r>
            <a:r>
              <a:rPr lang="pt-BR" sz="3200" b="1" i="0" dirty="0">
                <a:solidFill>
                  <a:srgbClr val="000000"/>
                </a:solidFill>
                <a:effectLst/>
                <a:latin typeface="Raleway"/>
              </a:rPr>
              <a:t>Moderna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Raleway"/>
              </a:rPr>
              <a:t>, isto é, entre os séculos XIV e XV. O burgo caracterizava-se pela vida em trânsito, entre o urbano e o rual, em um ambiente em que havia mais liberdade do que dentro do círculo da </a:t>
            </a:r>
            <a:r>
              <a:rPr lang="pt-BR" sz="3200" b="0" i="0" dirty="0">
                <a:effectLst/>
                <a:latin typeface="Raleway"/>
              </a:rPr>
              <a:t>feudalidade</a:t>
            </a:r>
            <a:endParaRPr lang="pt-BR" sz="3200" dirty="0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6287CA63-3524-4D2C-91B5-4DA82FE3F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6E69-F745-4373-BCDC-716B58CFD4D1}" type="datetime1">
              <a:rPr lang="pt-BR" smtClean="0"/>
              <a:t>01/02/2021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7281104-4580-4D92-8FB1-AC099E147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www.nilson.pro.br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8B55420-A3AF-443D-B7B0-21CAB94C6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2734-AB0B-474B-9D5C-CCDD38B7F5A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65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1108</Words>
  <Application>Microsoft Office PowerPoint</Application>
  <PresentationFormat>Ecrã Panorâmico</PresentationFormat>
  <Paragraphs>119</Paragraphs>
  <Slides>22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22</vt:i4>
      </vt:variant>
    </vt:vector>
  </HeadingPairs>
  <TitlesOfParts>
    <vt:vector size="34" baseType="lpstr">
      <vt:lpstr>Arial</vt:lpstr>
      <vt:lpstr>Calibri</vt:lpstr>
      <vt:lpstr>Calibri Light</vt:lpstr>
      <vt:lpstr>Galano Grotesque</vt:lpstr>
      <vt:lpstr>inherit</vt:lpstr>
      <vt:lpstr>Open Sans</vt:lpstr>
      <vt:lpstr>ProximaNova</vt:lpstr>
      <vt:lpstr>Raleway</vt:lpstr>
      <vt:lpstr>Roboto</vt:lpstr>
      <vt:lpstr>roboto_condensedregular</vt:lpstr>
      <vt:lpstr>robotoregular</vt:lpstr>
      <vt:lpstr>Tema do Office</vt:lpstr>
      <vt:lpstr>REVOLUÇÕES  INGLESAS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SOCIEDADE INGLESA</dc:title>
  <dc:creator>Nilson Rosa de  Faria</dc:creator>
  <cp:lastModifiedBy>Nilson Rosa de  Faria</cp:lastModifiedBy>
  <cp:revision>9</cp:revision>
  <dcterms:created xsi:type="dcterms:W3CDTF">2021-02-01T23:47:42Z</dcterms:created>
  <dcterms:modified xsi:type="dcterms:W3CDTF">2021-02-02T02:03:51Z</dcterms:modified>
</cp:coreProperties>
</file>