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66" r:id="rId4"/>
    <p:sldId id="257" r:id="rId5"/>
    <p:sldId id="258" r:id="rId6"/>
    <p:sldId id="268" r:id="rId7"/>
    <p:sldId id="259" r:id="rId8"/>
    <p:sldId id="260" r:id="rId9"/>
    <p:sldId id="267" r:id="rId10"/>
    <p:sldId id="261" r:id="rId11"/>
    <p:sldId id="272" r:id="rId12"/>
    <p:sldId id="271" r:id="rId13"/>
    <p:sldId id="270" r:id="rId14"/>
    <p:sldId id="273" r:id="rId15"/>
    <p:sldId id="274" r:id="rId16"/>
  </p:sldIdLst>
  <p:sldSz cx="9144000" cy="6858000" type="screen4x3"/>
  <p:notesSz cx="6858000" cy="90281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CC00"/>
    <a:srgbClr val="0033CC"/>
    <a:srgbClr val="3333FF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408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7408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8B2BB6-D4F6-4C22-8CE0-2293CC24C5D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1675" cy="33829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89425"/>
            <a:ext cx="54864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408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7408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1F1B7-D173-4019-A4C4-370DDFF643B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F413-A4BB-446F-B459-6CCDFDA4BD12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71AFF-B479-428A-802A-0E75F07DE90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03EC4-EF06-4E09-BDD9-C8D535BF691A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A63A-621C-4E4B-A7DF-093BA340B3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A65D8-2C40-463F-B5F8-842E8E832658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10098-30C6-49AD-B213-AECACB6A30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76F5A6-B9BB-4F17-B266-DED7A83844A4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883471-A2DF-4618-BA3E-808ABD01DF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4523-6D41-4833-B39E-8D2F74EDA11C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66C4-D70F-42EF-99E4-F32A476A1F2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94312-D4C8-4AA0-9B65-3BFAE6A81E45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63CD0-6027-4487-8042-3E2C8171E5B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DD23B-38BD-4AE0-9F7D-B3096DE84E6C}" type="datetime1">
              <a:rPr lang="pt-BR" smtClean="0"/>
              <a:t>16/06/2013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E1914-4825-40E9-A942-332B3A8FF20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328BE-ACC9-4390-B4F1-9E65B30C3574}" type="datetime1">
              <a:rPr lang="pt-BR" smtClean="0"/>
              <a:t>16/06/2013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6C8A0-75E8-4EAD-872A-3D32D7F14EF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06648D-A54C-4F04-8542-4B9DB46EE529}" type="datetime1">
              <a:rPr lang="pt-BR" smtClean="0"/>
              <a:t>16/06/2013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B9D06-4B3D-4948-BD0D-2FFE1A3E0A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610F48-CA32-4401-BE58-1EC3B31BBBFF}" type="datetime1">
              <a:rPr lang="pt-BR" smtClean="0"/>
              <a:t>16/06/2013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9A227-3256-4661-ACF9-9E03BE3979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CE599-18AE-434C-BEDA-A7E7FEACBE50}" type="datetime1">
              <a:rPr lang="pt-BR" smtClean="0"/>
              <a:t>16/06/2013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247DA-ACC8-45D8-9648-EE32AC8831A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8C396-1AEC-4EAE-864B-C21ED516A17D}" type="datetime1">
              <a:rPr lang="pt-BR" smtClean="0"/>
              <a:t>16/06/2013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F615-4238-41E5-97DE-CD5C61CB72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8DA3ED9-A79A-4413-B0E8-2F7F7D434285}" type="datetime1">
              <a:rPr lang="pt-BR" smtClean="0"/>
              <a:t>16/06/2013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8AFBF-F354-411A-B3F3-8537BF7702D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81000" y="457200"/>
            <a:ext cx="8382000" cy="5949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4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 Cidadão na Linha</a:t>
            </a:r>
          </a:p>
          <a:p>
            <a:pPr algn="ctr">
              <a:spcBef>
                <a:spcPct val="50000"/>
              </a:spcBef>
            </a:pPr>
            <a:endParaRPr lang="pt-BR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História do Brasil</a:t>
            </a:r>
          </a:p>
          <a:p>
            <a:pPr algn="ctr">
              <a:spcBef>
                <a:spcPct val="50000"/>
              </a:spcBef>
            </a:pPr>
            <a:endParaRPr lang="pt-BR" sz="800" b="1" u="sng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pt-BR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Funcionamento do Estado Brasileiro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3105-ACAB-4CEC-9962-7A68049D5627}" type="datetime1">
              <a:rPr lang="pt-BR" smtClean="0"/>
              <a:t>16/06/2013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1AFF-B479-428A-802A-0E75F07DE90B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1258888" y="476250"/>
            <a:ext cx="662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>
                <a:solidFill>
                  <a:srgbClr val="00CC00"/>
                </a:solidFill>
              </a:rPr>
              <a:t>Poder</a:t>
            </a:r>
            <a:r>
              <a:rPr lang="pt-BR" sz="4400" b="1"/>
              <a:t> </a:t>
            </a:r>
            <a:r>
              <a:rPr 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Judiciário</a:t>
            </a:r>
            <a:endParaRPr lang="pt-BR" sz="4400" b="1"/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2197100" y="406400"/>
            <a:ext cx="4678363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2628900" y="1703388"/>
            <a:ext cx="36703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2627313" y="1701800"/>
            <a:ext cx="38893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/>
              <a:t>Supremo Tribunal Federal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2484438" y="2495550"/>
            <a:ext cx="4029075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2482850" y="2493963"/>
            <a:ext cx="45354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/>
              <a:t>Supremo Tribunal de Justiça</a:t>
            </a: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4427538" y="13414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4427538" y="2133600"/>
            <a:ext cx="1587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6515100" y="2743200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 flipV="1">
            <a:off x="1833563" y="2743200"/>
            <a:ext cx="64928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1335088" y="3986213"/>
            <a:ext cx="1074737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1333500" y="4017963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/>
              <a:t>Federal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53200" y="3913188"/>
            <a:ext cx="858838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6553200" y="39465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/>
              <a:t>Local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5149850" y="4633913"/>
            <a:ext cx="1509713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5148263" y="47053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Dos Estados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7450138" y="4600575"/>
            <a:ext cx="1292225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7304088" y="457200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Do Distrito Federal</a:t>
            </a:r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H="1">
            <a:off x="5867400" y="4127500"/>
            <a:ext cx="64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5868988" y="4127500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5437188" y="51355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6373813" y="51355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8" name="Rectangle 62"/>
          <p:cNvSpPr>
            <a:spLocks noChangeArrowheads="1"/>
          </p:cNvSpPr>
          <p:nvPr/>
        </p:nvSpPr>
        <p:spPr bwMode="auto">
          <a:xfrm>
            <a:off x="7162800" y="5578475"/>
            <a:ext cx="1752600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7162800" y="5578475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/>
              <a:t>Tribunal de Justiça do Distrito Federal</a:t>
            </a:r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4933950" y="5487988"/>
            <a:ext cx="933450" cy="357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4932363" y="548640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pt-BR" sz="1600" b="1"/>
              <a:t>Comum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5942013" y="5487988"/>
            <a:ext cx="1004887" cy="57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5940425" y="5486400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1600" b="1"/>
              <a:t>Especial Militar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180975" y="4633913"/>
            <a:ext cx="1004888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180975" y="470535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Comum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2700338" y="4633913"/>
            <a:ext cx="1076325" cy="500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2625725" y="47037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Especial</a:t>
            </a:r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 flipH="1">
            <a:off x="682625" y="4194175"/>
            <a:ext cx="1588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3276600" y="42005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411413" y="4200525"/>
            <a:ext cx="865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2265363" y="4848225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3201988" y="51355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4138613" y="4848225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09538" y="5335588"/>
            <a:ext cx="1147762" cy="86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107950" y="5334000"/>
            <a:ext cx="1155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1600" b="1"/>
              <a:t>Tribunais Regionais Federais</a:t>
            </a: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1447800" y="5480050"/>
            <a:ext cx="1220788" cy="86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7" name="Rectangle 81"/>
          <p:cNvSpPr>
            <a:spLocks noChangeArrowheads="1"/>
          </p:cNvSpPr>
          <p:nvPr/>
        </p:nvSpPr>
        <p:spPr bwMode="auto">
          <a:xfrm>
            <a:off x="1371600" y="5478463"/>
            <a:ext cx="1368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1600" b="1"/>
              <a:t>Tribunal Superior do Trabalho</a:t>
            </a:r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2265363" y="4848225"/>
            <a:ext cx="433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>
            <a:off x="3776663" y="48482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2724150" y="5480050"/>
            <a:ext cx="933450" cy="86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2517775" y="5478463"/>
            <a:ext cx="1368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1600" b="1"/>
              <a:t>Tribunal Superior Eleitoral</a:t>
            </a:r>
          </a:p>
        </p:txBody>
      </p:sp>
      <p:sp>
        <p:nvSpPr>
          <p:cNvPr id="14422" name="Rectangle 86"/>
          <p:cNvSpPr>
            <a:spLocks noChangeArrowheads="1"/>
          </p:cNvSpPr>
          <p:nvPr/>
        </p:nvSpPr>
        <p:spPr bwMode="auto">
          <a:xfrm>
            <a:off x="3714750" y="5480050"/>
            <a:ext cx="933450" cy="86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3" name="Rectangle 87"/>
          <p:cNvSpPr>
            <a:spLocks noChangeArrowheads="1"/>
          </p:cNvSpPr>
          <p:nvPr/>
        </p:nvSpPr>
        <p:spPr bwMode="auto">
          <a:xfrm>
            <a:off x="3505200" y="5478463"/>
            <a:ext cx="1368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1600" b="1"/>
              <a:t>Tribunal Superior Militar</a:t>
            </a:r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684213" y="51355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5" name="Text Box 89"/>
          <p:cNvSpPr txBox="1">
            <a:spLocks noChangeArrowheads="1"/>
          </p:cNvSpPr>
          <p:nvPr/>
        </p:nvSpPr>
        <p:spPr bwMode="auto">
          <a:xfrm>
            <a:off x="3124200" y="3352800"/>
            <a:ext cx="27432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/>
              <a:t>Ministério Público</a:t>
            </a:r>
          </a:p>
        </p:txBody>
      </p:sp>
      <p:sp>
        <p:nvSpPr>
          <p:cNvPr id="14426" name="Rectangle 90"/>
          <p:cNvSpPr>
            <a:spLocks noChangeArrowheads="1"/>
          </p:cNvSpPr>
          <p:nvPr/>
        </p:nvSpPr>
        <p:spPr bwMode="auto">
          <a:xfrm>
            <a:off x="3048000" y="3276600"/>
            <a:ext cx="27432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4419600" y="2936875"/>
            <a:ext cx="1588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 flipV="1">
            <a:off x="1828800" y="3578225"/>
            <a:ext cx="12192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>
            <a:off x="685800" y="4191000"/>
            <a:ext cx="636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 flipV="1">
            <a:off x="1828800" y="1905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 flipV="1">
            <a:off x="7010400" y="19050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6324600" y="1905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>
            <a:off x="1828800" y="1905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8077200" y="51974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>
            <a:off x="5791200" y="3581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6" name="Line 100"/>
          <p:cNvSpPr>
            <a:spLocks noChangeShapeType="1"/>
          </p:cNvSpPr>
          <p:nvPr/>
        </p:nvSpPr>
        <p:spPr bwMode="auto">
          <a:xfrm>
            <a:off x="8077200" y="4114800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 flipH="1">
            <a:off x="7427913" y="4114800"/>
            <a:ext cx="649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4" name="Espaço Reservado para Data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E850-360D-41C5-941F-B8A96F6D19D7}" type="datetime1">
              <a:rPr lang="pt-BR" smtClean="0"/>
              <a:t>16/06/2013</a:t>
            </a:fld>
            <a:endParaRPr lang="pt-BR"/>
          </a:p>
        </p:txBody>
      </p:sp>
      <p:sp>
        <p:nvSpPr>
          <p:cNvPr id="65" name="Espaço Reservado para Número de Slide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6" name="Espaço Reservado para Rodapé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050"/>
          <p:cNvSpPr txBox="1">
            <a:spLocks noChangeArrowheads="1"/>
          </p:cNvSpPr>
          <p:nvPr/>
        </p:nvSpPr>
        <p:spPr bwMode="auto">
          <a:xfrm>
            <a:off x="381000" y="228600"/>
            <a:ext cx="8382000" cy="77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500" b="1">
                <a:solidFill>
                  <a:srgbClr val="0033CC"/>
                </a:solidFill>
              </a:rPr>
              <a:t>Alguns </a:t>
            </a:r>
            <a:r>
              <a:rPr lang="pt-BR" sz="4500" b="1">
                <a:solidFill>
                  <a:srgbClr val="00CC00"/>
                </a:solidFill>
              </a:rPr>
              <a:t>Tipos</a:t>
            </a:r>
            <a:r>
              <a:rPr lang="pt-BR" sz="4500" b="1">
                <a:solidFill>
                  <a:srgbClr val="0033CC"/>
                </a:solidFill>
              </a:rPr>
              <a:t> </a:t>
            </a:r>
            <a:r>
              <a:rPr lang="pt-BR" sz="4500" b="1"/>
              <a:t>de</a:t>
            </a:r>
            <a:r>
              <a:rPr lang="pt-BR" sz="4500" b="1">
                <a:solidFill>
                  <a:srgbClr val="0033CC"/>
                </a:solidFill>
              </a:rPr>
              <a:t> </a:t>
            </a:r>
            <a:r>
              <a:rPr lang="pt-BR" sz="45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Leis:</a:t>
            </a:r>
            <a:endParaRPr lang="pt-BR"/>
          </a:p>
        </p:txBody>
      </p:sp>
      <p:sp>
        <p:nvSpPr>
          <p:cNvPr id="25603" name="Text Box 2051"/>
          <p:cNvSpPr txBox="1">
            <a:spLocks noChangeArrowheads="1"/>
          </p:cNvSpPr>
          <p:nvPr/>
        </p:nvSpPr>
        <p:spPr bwMode="auto">
          <a:xfrm>
            <a:off x="838200" y="1143000"/>
            <a:ext cx="7467600" cy="5357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300" b="1">
                <a:solidFill>
                  <a:srgbClr val="00CC00"/>
                </a:solidFill>
              </a:rPr>
              <a:t>Emendas Constitucionais:</a:t>
            </a:r>
            <a:r>
              <a:rPr lang="pt-BR" sz="2300"/>
              <a:t> são normas que, após aprovadas, alteram alguma parte da Constituição.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300" b="1">
                <a:solidFill>
                  <a:srgbClr val="0033CC"/>
                </a:solidFill>
              </a:rPr>
              <a:t>Leis Complementares:</a:t>
            </a:r>
            <a:r>
              <a:rPr lang="pt-BR" sz="2300"/>
              <a:t> são normas que regulamentam alguma regra presente no texto constitucional.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3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Leis Ordinárias:</a:t>
            </a:r>
            <a:r>
              <a:rPr lang="pt-BR" sz="2300"/>
              <a:t> são normas elaboradas pelo Poder Legislativo em seu trabalho comum.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300" b="1">
                <a:solidFill>
                  <a:srgbClr val="00CC00"/>
                </a:solidFill>
              </a:rPr>
              <a:t>Leis Delegadas:</a:t>
            </a:r>
            <a:r>
              <a:rPr lang="pt-BR" sz="2300"/>
              <a:t> são normas elaboradas pelo Presidente da República, mediante delegação do Congresso Nacional.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300" b="1">
                <a:solidFill>
                  <a:srgbClr val="0033CC"/>
                </a:solidFill>
              </a:rPr>
              <a:t>Medidas Provisórias:</a:t>
            </a:r>
            <a:r>
              <a:rPr lang="pt-BR" sz="2300"/>
              <a:t> são normas que podem ser editadas pelo Presidente e são submetidas à apreciação do Congresso.</a:t>
            </a:r>
            <a:endParaRPr lang="pt-BR" sz="220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1450-A83C-4675-8388-5E0C5CE8FEF7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81000" y="152400"/>
            <a:ext cx="8382000" cy="2149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500" b="1">
                <a:solidFill>
                  <a:srgbClr val="0033CC"/>
                </a:solidFill>
              </a:rPr>
              <a:t>Quem pode apresentar um</a:t>
            </a:r>
            <a:r>
              <a:rPr lang="pt-BR" sz="4500" b="1"/>
              <a:t> </a:t>
            </a:r>
            <a:r>
              <a:rPr lang="pt-BR" sz="4500" b="1">
                <a:solidFill>
                  <a:srgbClr val="00CC00"/>
                </a:solidFill>
              </a:rPr>
              <a:t>Projeto de Lei Complementar</a:t>
            </a:r>
            <a:r>
              <a:rPr lang="pt-BR" sz="4500" b="1"/>
              <a:t> </a:t>
            </a:r>
            <a:r>
              <a:rPr lang="pt-BR" sz="45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Ordinária (Comum)?</a:t>
            </a:r>
            <a:endParaRPr lang="pt-BR"/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0" y="2574925"/>
            <a:ext cx="4343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/>
              <a:t>Membro ou Comissão da Câmara dos Deputados</a:t>
            </a:r>
            <a:endParaRPr lang="pt-BR"/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0" y="3641725"/>
            <a:ext cx="4343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/>
              <a:t>Membro ou Comissão do Senado Federal</a:t>
            </a:r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0" y="4708525"/>
            <a:ext cx="4343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/>
              <a:t>Membro ou Comissão do Congresso Nacional</a:t>
            </a:r>
          </a:p>
        </p:txBody>
      </p:sp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4724400" y="2743200"/>
            <a:ext cx="43434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600"/>
              <a:t>Presidente da República</a:t>
            </a:r>
          </a:p>
        </p:txBody>
      </p:sp>
      <p:sp>
        <p:nvSpPr>
          <p:cNvPr id="24583" name="Text Box 1031"/>
          <p:cNvSpPr txBox="1">
            <a:spLocks noChangeArrowheads="1"/>
          </p:cNvSpPr>
          <p:nvPr/>
        </p:nvSpPr>
        <p:spPr bwMode="auto">
          <a:xfrm>
            <a:off x="4724400" y="4724400"/>
            <a:ext cx="4343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/>
              <a:t>Membro ou Comissão dos Tribunais Superiores</a:t>
            </a:r>
          </a:p>
        </p:txBody>
      </p:sp>
      <p:sp>
        <p:nvSpPr>
          <p:cNvPr id="24584" name="Text Box 1032"/>
          <p:cNvSpPr txBox="1">
            <a:spLocks noChangeArrowheads="1"/>
          </p:cNvSpPr>
          <p:nvPr/>
        </p:nvSpPr>
        <p:spPr bwMode="auto">
          <a:xfrm>
            <a:off x="3200400" y="5743575"/>
            <a:ext cx="2971800" cy="885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600"/>
              <a:t>Cidadãos (Iniciativa Popular)</a:t>
            </a:r>
            <a:endParaRPr lang="pt-BR"/>
          </a:p>
        </p:txBody>
      </p:sp>
      <p:sp>
       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="2514600"/>
            <a:ext cx="3886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6" name="Rectangle 1034"/>
          <p:cNvSpPr>
            <a:spLocks noChangeArrowheads="1"/>
          </p:cNvSpPr>
          <p:nvPr/>
        </p:nvSpPr>
        <p:spPr bwMode="auto">
          <a:xfrm>
            <a:off x="228600" y="3581400"/>
            <a:ext cx="3886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228600" y="4648200"/>
            <a:ext cx="3886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Rectangle 1036"/>
          <p:cNvSpPr>
            <a:spLocks noChangeArrowheads="1"/>
          </p:cNvSpPr>
          <p:nvPr/>
        </p:nvSpPr>
        <p:spPr bwMode="auto">
          <a:xfrm>
            <a:off x="4876800" y="2514600"/>
            <a:ext cx="39624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9" name="Rectangle 1037"/>
          <p:cNvSpPr>
            <a:spLocks noChangeArrowheads="1"/>
          </p:cNvSpPr>
          <p:nvPr/>
        </p:nvSpPr>
        <p:spPr bwMode="auto">
          <a:xfrm>
            <a:off x="4876800" y="4648200"/>
            <a:ext cx="39624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0" name="Rectangle 1038"/>
          <p:cNvSpPr>
            <a:spLocks noChangeArrowheads="1"/>
          </p:cNvSpPr>
          <p:nvPr/>
        </p:nvSpPr>
        <p:spPr bwMode="auto">
          <a:xfrm>
            <a:off x="4876800" y="3581400"/>
            <a:ext cx="39624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Rectangle 1039"/>
          <p:cNvSpPr>
            <a:spLocks noChangeArrowheads="1"/>
          </p:cNvSpPr>
          <p:nvPr/>
        </p:nvSpPr>
        <p:spPr bwMode="auto">
          <a:xfrm>
            <a:off x="2971800" y="5715000"/>
            <a:ext cx="34290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2" name="Text Box 1040"/>
          <p:cNvSpPr txBox="1">
            <a:spLocks noChangeArrowheads="1"/>
          </p:cNvSpPr>
          <p:nvPr/>
        </p:nvSpPr>
        <p:spPr bwMode="auto">
          <a:xfrm>
            <a:off x="4724400" y="3657600"/>
            <a:ext cx="4343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/>
              <a:t>Membro ou Comissão do Supremo Tribunal Federal</a:t>
            </a: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1D0D-2D0E-4DE5-8315-242A371CB71D}" type="datetime1">
              <a:rPr lang="pt-BR" smtClean="0"/>
              <a:t>16/06/2013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8"/>
          <p:cNvSpPr>
            <a:spLocks noChangeArrowheads="1"/>
          </p:cNvSpPr>
          <p:nvPr/>
        </p:nvSpPr>
        <p:spPr bwMode="auto">
          <a:xfrm>
            <a:off x="381000" y="381000"/>
            <a:ext cx="83058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33CC"/>
                </a:solidFill>
              </a:rPr>
              <a:t>Formas </a:t>
            </a:r>
            <a:r>
              <a:rPr lang="pt-BR" sz="4800" b="1">
                <a:solidFill>
                  <a:srgbClr val="00CC00"/>
                </a:solidFill>
              </a:rPr>
              <a:t>de</a:t>
            </a:r>
            <a:r>
              <a:rPr lang="pt-BR" sz="4800" b="1">
                <a:solidFill>
                  <a:srgbClr val="0033CC"/>
                </a:solidFill>
              </a:rPr>
              <a:t> </a:t>
            </a:r>
            <a:r>
              <a:rPr 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Participação</a:t>
            </a:r>
            <a:r>
              <a:rPr lang="pt-BR" sz="4800" b="1">
                <a:solidFill>
                  <a:srgbClr val="0033CC"/>
                </a:solidFill>
              </a:rPr>
              <a:t> </a:t>
            </a:r>
            <a:r>
              <a:rPr 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Popular</a:t>
            </a:r>
            <a:r>
              <a:rPr lang="pt-BR" sz="4800" b="1">
                <a:solidFill>
                  <a:srgbClr val="0033CC"/>
                </a:solidFill>
              </a:rPr>
              <a:t> no </a:t>
            </a:r>
            <a:r>
              <a:rPr lang="pt-BR" sz="4800" b="1">
                <a:solidFill>
                  <a:srgbClr val="00CC00"/>
                </a:solidFill>
              </a:rPr>
              <a:t>Governo</a:t>
            </a:r>
            <a:endParaRPr lang="pt-BR" sz="45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8" name="Text Box 1030"/>
          <p:cNvSpPr txBox="1">
            <a:spLocks noChangeArrowheads="1"/>
          </p:cNvSpPr>
          <p:nvPr/>
        </p:nvSpPr>
        <p:spPr bwMode="auto">
          <a:xfrm>
            <a:off x="381000" y="2209800"/>
            <a:ext cx="8382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33CC"/>
                </a:solidFill>
              </a:rPr>
              <a:t>Elaboração de Projetos de Lei: </a:t>
            </a:r>
            <a:r>
              <a:rPr lang="pt-BR" sz="2400"/>
              <a:t>através de representantes do povo, ou da iniciativa popular.</a:t>
            </a:r>
            <a:endParaRPr lang="pt-BR" sz="2400" b="1">
              <a:solidFill>
                <a:srgbClr val="0033CC"/>
              </a:solidFill>
            </a:endParaRPr>
          </a:p>
        </p:txBody>
      </p:sp>
      <p:sp>
        <p:nvSpPr>
          <p:cNvPr id="23559" name="Text Box 1031"/>
          <p:cNvSpPr txBox="1">
            <a:spLocks noChangeArrowheads="1"/>
          </p:cNvSpPr>
          <p:nvPr/>
        </p:nvSpPr>
        <p:spPr bwMode="auto">
          <a:xfrm>
            <a:off x="381000" y="3140075"/>
            <a:ext cx="853281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CC00"/>
                </a:solidFill>
              </a:rPr>
              <a:t>Plebiscito:</a:t>
            </a:r>
            <a:r>
              <a:rPr lang="pt-BR" sz="2400" b="1"/>
              <a:t> </a:t>
            </a:r>
            <a:r>
              <a:rPr lang="pt-BR" sz="2400"/>
              <a:t>resolução submetida ao julgamento de um povo, ou de uma classe, que a aprova ou rejeita, em votação geral (decisão popular).</a:t>
            </a:r>
          </a:p>
        </p:txBody>
      </p:sp>
      <p:sp>
        <p:nvSpPr>
          <p:cNvPr id="23560" name="Text Box 1032"/>
          <p:cNvSpPr txBox="1">
            <a:spLocks noChangeArrowheads="1"/>
          </p:cNvSpPr>
          <p:nvPr/>
        </p:nvSpPr>
        <p:spPr bwMode="auto">
          <a:xfrm>
            <a:off x="381000" y="4467225"/>
            <a:ext cx="8458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Referendo:</a:t>
            </a:r>
            <a:r>
              <a:rPr lang="pt-BR" sz="2400" b="1"/>
              <a:t> </a:t>
            </a:r>
            <a:r>
              <a:rPr lang="pt-BR" sz="2400"/>
              <a:t>aprovação ou rejeição, pelo povo, de ato ou lei aprovado provisoriamente pelo poder competente.</a:t>
            </a:r>
          </a:p>
        </p:txBody>
      </p:sp>
      <p:sp>
        <p:nvSpPr>
          <p:cNvPr id="23561" name="Text Box 1033"/>
          <p:cNvSpPr txBox="1">
            <a:spLocks noChangeArrowheads="1"/>
          </p:cNvSpPr>
          <p:nvPr/>
        </p:nvSpPr>
        <p:spPr bwMode="auto">
          <a:xfrm>
            <a:off x="381000" y="5426075"/>
            <a:ext cx="8305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33CC"/>
                </a:solidFill>
              </a:rPr>
              <a:t>Eleições: </a:t>
            </a:r>
            <a:r>
              <a:rPr lang="pt-BR" sz="2400"/>
              <a:t>direito que têm os cidadãos de escolher seu representante no governo (federal, estadual e municipal).</a:t>
            </a:r>
            <a:endParaRPr lang="pt-BR" sz="2400" b="1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F325-A461-4AFB-8A8F-EF343CCA8FC2}" type="datetime1">
              <a:rPr lang="pt-BR" smtClean="0"/>
              <a:t>16/06/2013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228600"/>
            <a:ext cx="83058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400" b="1">
                <a:solidFill>
                  <a:srgbClr val="0033CC"/>
                </a:solidFill>
              </a:rPr>
              <a:t>Alianças </a:t>
            </a:r>
            <a:r>
              <a:rPr lang="pt-BR" sz="5400" b="1">
                <a:solidFill>
                  <a:srgbClr val="00CC00"/>
                </a:solidFill>
              </a:rPr>
              <a:t>Políticas</a:t>
            </a:r>
            <a:endParaRPr lang="pt-BR" sz="5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248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800"/>
              <a:t>Garantem a governabilidade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800"/>
              <a:t>Ajudam na Eleição do Candidato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2800"/>
              <a:t>Podem ser motivadas por interesses pessoais</a:t>
            </a:r>
            <a:endParaRPr lang="pt-BR" sz="2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1000" y="3200400"/>
            <a:ext cx="8305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Verticalização</a:t>
            </a:r>
            <a:endParaRPr lang="pt-BR" sz="45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051300"/>
            <a:ext cx="8382000" cy="2654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Lei adotada pelo </a:t>
            </a:r>
            <a:r>
              <a:rPr lang="pt-BR" sz="2800">
                <a:solidFill>
                  <a:srgbClr val="0033CC"/>
                </a:solidFill>
              </a:rPr>
              <a:t>Tribunal Superior Eleitoral</a:t>
            </a:r>
            <a:r>
              <a:rPr lang="pt-BR" sz="2800"/>
              <a:t> que estabelece a </a:t>
            </a:r>
            <a:r>
              <a:rPr lang="pt-BR" sz="2800">
                <a:solidFill>
                  <a:srgbClr val="00CC00"/>
                </a:solidFill>
              </a:rPr>
              <a:t>proibição</a:t>
            </a:r>
            <a:r>
              <a:rPr lang="pt-BR" sz="2800"/>
              <a:t> das coligações estaduais entre partidos adversários no nível Federal (obriga os partidos a se aliarem nos Estados seguindo a </a:t>
            </a:r>
            <a:r>
              <a:rPr 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coligação</a:t>
            </a:r>
            <a:r>
              <a:rPr lang="pt-BR" sz="2800"/>
              <a:t> feita </a:t>
            </a:r>
            <a:r>
              <a:rPr lang="pt-BR" sz="2800">
                <a:solidFill>
                  <a:srgbClr val="0033CC"/>
                </a:solidFill>
              </a:rPr>
              <a:t>para</a:t>
            </a:r>
            <a:r>
              <a:rPr lang="pt-BR" sz="2800"/>
              <a:t> a eleição do </a:t>
            </a:r>
            <a:r>
              <a:rPr lang="pt-BR" sz="2800">
                <a:solidFill>
                  <a:srgbClr val="00CC00"/>
                </a:solidFill>
              </a:rPr>
              <a:t>Presidente da República</a:t>
            </a:r>
            <a:r>
              <a:rPr lang="pt-BR" sz="2800"/>
              <a:t>).</a:t>
            </a:r>
            <a:r>
              <a:rPr lang="pt-BR" sz="3200"/>
              <a:t> 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985A-C490-4C98-9A57-D7931AC2DCE6}" type="datetime1">
              <a:rPr lang="pt-BR" smtClean="0"/>
              <a:t>16/06/2013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5715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40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895600" y="381000"/>
            <a:ext cx="3352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99"/>
                </a:solidFill>
              </a:rPr>
              <a:t>Bibliografia</a:t>
            </a:r>
            <a:endParaRPr lang="pt-BR" sz="40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219200"/>
            <a:ext cx="9144000" cy="561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pt-BR" sz="2400">
                <a:solidFill>
                  <a:srgbClr val="00CC00"/>
                </a:solidFill>
              </a:rPr>
              <a:t>Livros:</a:t>
            </a:r>
            <a:endParaRPr lang="pt-BR" sz="2400" b="1"/>
          </a:p>
          <a:p>
            <a:pPr lvl="2" algn="just" eaLnBrk="0" hangingPunct="0">
              <a:buFontTx/>
              <a:buChar char="•"/>
            </a:pPr>
            <a:r>
              <a:rPr lang="pt-BR" sz="2400"/>
              <a:t>Acorda Brasil, Gilberto Cotrim, Editora Saraiva;</a:t>
            </a:r>
          </a:p>
          <a:p>
            <a:pPr lvl="2" algn="just" eaLnBrk="0" hangingPunct="0">
              <a:buFontTx/>
              <a:buChar char="•"/>
            </a:pPr>
            <a:r>
              <a:rPr lang="pt-BR" sz="2400"/>
              <a:t>Conjuntura Atual em OSPB, Gleuso Duarte, Editora Lê;</a:t>
            </a:r>
          </a:p>
          <a:p>
            <a:pPr lvl="2" algn="just" eaLnBrk="0" hangingPunct="0">
              <a:buFontTx/>
              <a:buChar char="•"/>
            </a:pPr>
            <a:r>
              <a:rPr lang="pt-BR" sz="2400"/>
              <a:t>Constituição da República Federativa do Brasil (atualizado até 31/12/2001), Editora Rideel.</a:t>
            </a:r>
          </a:p>
          <a:p>
            <a:pPr algn="just" eaLnBrk="0" hangingPunct="0">
              <a:buFontTx/>
              <a:buChar char="•"/>
            </a:pPr>
            <a:endParaRPr lang="pt-BR" sz="2400"/>
          </a:p>
          <a:p>
            <a:pPr algn="just" eaLnBrk="0" hangingPunct="0">
              <a:buFontTx/>
              <a:buChar char="•"/>
            </a:pPr>
            <a:r>
              <a:rPr lang="pt-BR" sz="2400">
                <a:solidFill>
                  <a:srgbClr val="0033CC"/>
                </a:solidFill>
              </a:rPr>
              <a:t>Sites:</a:t>
            </a:r>
            <a:endParaRPr lang="pt-BR" sz="2400"/>
          </a:p>
          <a:p>
            <a:pPr lvl="2" algn="just" eaLnBrk="0" hangingPunct="0">
              <a:buFontTx/>
              <a:buChar char="•"/>
            </a:pPr>
            <a:r>
              <a:rPr lang="pt-BR" sz="2400"/>
              <a:t>Senado Federal (www.senado.org.br);</a:t>
            </a:r>
          </a:p>
          <a:p>
            <a:pPr lvl="2" algn="just" eaLnBrk="0" hangingPunct="0">
              <a:buFontTx/>
              <a:buChar char="•"/>
            </a:pPr>
            <a:r>
              <a:rPr lang="pt-BR" sz="2400"/>
              <a:t>Câmara dos Deputados </a:t>
            </a:r>
          </a:p>
          <a:p>
            <a:pPr lvl="2" algn="just" eaLnBrk="0" hangingPunct="0"/>
            <a:r>
              <a:rPr lang="pt-BR" sz="2400"/>
              <a:t>(www.camaradosdeputados.org.br);</a:t>
            </a:r>
          </a:p>
          <a:p>
            <a:pPr lvl="2" algn="just" eaLnBrk="0" hangingPunct="0">
              <a:buFontTx/>
              <a:buChar char="•"/>
            </a:pPr>
            <a:r>
              <a:rPr lang="pt-BR" sz="2400"/>
              <a:t>Cidadania Urgente (www.cidadaniaurgente.com.br).</a:t>
            </a:r>
          </a:p>
          <a:p>
            <a:pPr lvl="2" algn="just" eaLnBrk="0" hangingPunct="0"/>
            <a:endParaRPr lang="pt-BR" sz="2400"/>
          </a:p>
          <a:p>
            <a:pPr algn="just" eaLnBrk="0" hangingPunct="0">
              <a:buFontTx/>
              <a:buChar char="•"/>
            </a:pPr>
            <a:r>
              <a:rPr lang="pt-BR" sz="24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Revistas:</a:t>
            </a:r>
            <a:endParaRPr lang="pt-BR" sz="2400"/>
          </a:p>
          <a:p>
            <a:pPr lvl="2" algn="just" eaLnBrk="0" hangingPunct="0">
              <a:buFontTx/>
              <a:buChar char="•"/>
            </a:pPr>
            <a:r>
              <a:rPr lang="pt-BR" sz="2400"/>
              <a:t>Revista Exame, edição do dia 21/08/2002.</a:t>
            </a:r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0F1F-0CD4-4BF9-98B2-8FAD8490FF84}" type="datetime1">
              <a:rPr lang="pt-BR" smtClean="0"/>
              <a:t>16/06/2013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311150" y="381000"/>
            <a:ext cx="8528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4800" b="1">
                <a:solidFill>
                  <a:srgbClr val="00CC00"/>
                </a:solidFill>
              </a:rPr>
              <a:t>República Federativa </a:t>
            </a:r>
            <a:r>
              <a:rPr 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Democrática</a:t>
            </a:r>
            <a:r>
              <a:rPr lang="pt-BR" sz="4800" b="1">
                <a:solidFill>
                  <a:srgbClr val="0033CC"/>
                </a:solidFill>
              </a:rPr>
              <a:t> Presidencialista do Brasil</a:t>
            </a:r>
            <a:endParaRPr lang="pt-BR" sz="3600" b="1">
              <a:solidFill>
                <a:schemeClr val="tx2"/>
              </a:solidFill>
            </a:endParaRPr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684213" y="31861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b="1"/>
              <a:t>República</a:t>
            </a:r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auto">
          <a:xfrm>
            <a:off x="3400425" y="3084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pt-BR" sz="2400">
              <a:latin typeface="Times New Roman"/>
            </a:endParaRPr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auto">
          <a:xfrm>
            <a:off x="469900" y="2994025"/>
            <a:ext cx="1652588" cy="71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2701925" y="2994025"/>
            <a:ext cx="1652588" cy="71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2843213" y="31861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b="1"/>
              <a:t>Federativa</a:t>
            </a:r>
          </a:p>
        </p:txBody>
      </p:sp>
      <p:sp>
        <p:nvSpPr>
          <p:cNvPr id="22537" name="Rectangle 1033"/>
          <p:cNvSpPr>
            <a:spLocks noChangeArrowheads="1"/>
          </p:cNvSpPr>
          <p:nvPr/>
        </p:nvSpPr>
        <p:spPr bwMode="auto">
          <a:xfrm>
            <a:off x="6805613" y="2994025"/>
            <a:ext cx="1941512" cy="71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8" name="Rectangle 1034"/>
          <p:cNvSpPr>
            <a:spLocks noChangeArrowheads="1"/>
          </p:cNvSpPr>
          <p:nvPr/>
        </p:nvSpPr>
        <p:spPr bwMode="auto">
          <a:xfrm>
            <a:off x="4718050" y="2994025"/>
            <a:ext cx="1652588" cy="71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9" name="Rectangle 1035"/>
          <p:cNvSpPr>
            <a:spLocks noChangeArrowheads="1"/>
          </p:cNvSpPr>
          <p:nvPr/>
        </p:nvSpPr>
        <p:spPr bwMode="auto">
          <a:xfrm>
            <a:off x="4787900" y="31861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b="1"/>
              <a:t>Democrática</a:t>
            </a:r>
          </a:p>
        </p:txBody>
      </p:sp>
      <p:sp>
        <p:nvSpPr>
          <p:cNvPr id="22540" name="Rectangle 1036"/>
          <p:cNvSpPr>
            <a:spLocks noChangeArrowheads="1"/>
          </p:cNvSpPr>
          <p:nvPr/>
        </p:nvSpPr>
        <p:spPr bwMode="auto">
          <a:xfrm>
            <a:off x="6804025" y="3186113"/>
            <a:ext cx="192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b="1"/>
              <a:t>Presidencialista</a:t>
            </a:r>
          </a:p>
        </p:txBody>
      </p:sp>
      <p:sp>
        <p:nvSpPr>
          <p:cNvPr id="22541" name="Line 1037"/>
          <p:cNvSpPr>
            <a:spLocks noChangeShapeType="1"/>
          </p:cNvSpPr>
          <p:nvPr/>
        </p:nvSpPr>
        <p:spPr bwMode="auto">
          <a:xfrm>
            <a:off x="1258888" y="37131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2" name="Line 1038"/>
          <p:cNvSpPr>
            <a:spLocks noChangeShapeType="1"/>
          </p:cNvSpPr>
          <p:nvPr/>
        </p:nvSpPr>
        <p:spPr bwMode="auto">
          <a:xfrm>
            <a:off x="7740650" y="37131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3" name="Line 1039"/>
          <p:cNvSpPr>
            <a:spLocks noChangeShapeType="1"/>
          </p:cNvSpPr>
          <p:nvPr/>
        </p:nvSpPr>
        <p:spPr bwMode="auto">
          <a:xfrm>
            <a:off x="5580063" y="37131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4" name="Line 1040"/>
          <p:cNvSpPr>
            <a:spLocks noChangeShapeType="1"/>
          </p:cNvSpPr>
          <p:nvPr/>
        </p:nvSpPr>
        <p:spPr bwMode="auto">
          <a:xfrm>
            <a:off x="3492500" y="37131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5" name="Rectangle 1041"/>
          <p:cNvSpPr>
            <a:spLocks noChangeArrowheads="1"/>
          </p:cNvSpPr>
          <p:nvPr/>
        </p:nvSpPr>
        <p:spPr bwMode="auto">
          <a:xfrm>
            <a:off x="179388" y="4073525"/>
            <a:ext cx="216058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Forma de governo onde o chefe do Estado é eleito pelos cidadãos ou seus representantes, tendo seu mandato duração limitada. </a:t>
            </a:r>
          </a:p>
        </p:txBody>
      </p:sp>
      <p:sp>
        <p:nvSpPr>
          <p:cNvPr id="22546" name="Rectangle 1042"/>
          <p:cNvSpPr>
            <a:spLocks noChangeArrowheads="1"/>
          </p:cNvSpPr>
          <p:nvPr/>
        </p:nvSpPr>
        <p:spPr bwMode="auto">
          <a:xfrm>
            <a:off x="109538" y="4002088"/>
            <a:ext cx="2230437" cy="1941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7" name="Rectangle 1043"/>
          <p:cNvSpPr>
            <a:spLocks noChangeArrowheads="1"/>
          </p:cNvSpPr>
          <p:nvPr/>
        </p:nvSpPr>
        <p:spPr bwMode="auto">
          <a:xfrm>
            <a:off x="2357438" y="4111625"/>
            <a:ext cx="22145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Sistema de governo que consiste na reunião  de vários estados numa só Nação, conservando a autonomia de cada um.</a:t>
            </a:r>
          </a:p>
        </p:txBody>
      </p:sp>
      <p:sp>
        <p:nvSpPr>
          <p:cNvPr id="22548" name="Rectangle 1044"/>
          <p:cNvSpPr>
            <a:spLocks noChangeArrowheads="1"/>
          </p:cNvSpPr>
          <p:nvPr/>
        </p:nvSpPr>
        <p:spPr bwMode="auto">
          <a:xfrm>
            <a:off x="2341563" y="4002088"/>
            <a:ext cx="2230437" cy="1941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Rectangle 1045"/>
          <p:cNvSpPr>
            <a:spLocks noChangeArrowheads="1"/>
          </p:cNvSpPr>
          <p:nvPr/>
        </p:nvSpPr>
        <p:spPr bwMode="auto">
          <a:xfrm>
            <a:off x="4573588" y="4002088"/>
            <a:ext cx="2230437" cy="1941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50" name="Rectangle 1046"/>
          <p:cNvSpPr>
            <a:spLocks noChangeArrowheads="1"/>
          </p:cNvSpPr>
          <p:nvPr/>
        </p:nvSpPr>
        <p:spPr bwMode="auto">
          <a:xfrm>
            <a:off x="6805613" y="4002088"/>
            <a:ext cx="2230437" cy="1941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51" name="Rectangle 1047"/>
          <p:cNvSpPr>
            <a:spLocks noChangeArrowheads="1"/>
          </p:cNvSpPr>
          <p:nvPr/>
        </p:nvSpPr>
        <p:spPr bwMode="auto">
          <a:xfrm>
            <a:off x="4643438" y="4371975"/>
            <a:ext cx="2089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Sistema político em que a autoridade emana do conjunto dos cidadãos.</a:t>
            </a:r>
          </a:p>
        </p:txBody>
      </p:sp>
      <p:sp>
        <p:nvSpPr>
          <p:cNvPr id="22552" name="Rectangle 1048"/>
          <p:cNvSpPr>
            <a:spLocks noChangeArrowheads="1"/>
          </p:cNvSpPr>
          <p:nvPr/>
        </p:nvSpPr>
        <p:spPr bwMode="auto">
          <a:xfrm>
            <a:off x="6877050" y="4170363"/>
            <a:ext cx="20161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Sistema político em que ao Presidente da República é reservada a ação predominante no governo.</a:t>
            </a:r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5698-DD36-4EB5-84CE-B7A1944F7157}" type="datetime1">
              <a:rPr lang="pt-BR" smtClean="0"/>
              <a:t>16/06/2013</a:t>
            </a:fld>
            <a:endParaRPr lang="pt-BR"/>
          </a:p>
        </p:txBody>
      </p:sp>
      <p:sp>
        <p:nvSpPr>
          <p:cNvPr id="25" name="Espaço Reservado para Número de Slid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6" name="Espaço Reservado para Rodapé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WINDOWS\TEMP\auto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63675"/>
            <a:ext cx="7315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00200" y="381000"/>
            <a:ext cx="6143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4000" b="1">
                <a:solidFill>
                  <a:srgbClr val="00CC00"/>
                </a:solidFill>
              </a:rPr>
              <a:t>Sistema</a:t>
            </a:r>
            <a:r>
              <a:rPr 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Presidencialista</a:t>
            </a:r>
            <a:endParaRPr lang="pt-BR" sz="4000" b="1">
              <a:solidFill>
                <a:srgbClr val="00CC00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6E4C-2D64-4994-B48F-1CDE7EAB618D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381000"/>
            <a:ext cx="8280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400" b="1">
                <a:solidFill>
                  <a:srgbClr val="00CC00"/>
                </a:solidFill>
              </a:rPr>
              <a:t>Estrutura</a:t>
            </a:r>
            <a:r>
              <a:rPr lang="pt-BR" sz="5400" b="1"/>
              <a:t> </a:t>
            </a:r>
            <a:r>
              <a:rPr 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Política</a:t>
            </a:r>
            <a:r>
              <a:rPr lang="pt-BR" sz="5400" b="1"/>
              <a:t> do </a:t>
            </a:r>
            <a:r>
              <a:rPr lang="pt-BR" sz="5400" b="1">
                <a:solidFill>
                  <a:srgbClr val="0033CC"/>
                </a:solidFill>
              </a:rPr>
              <a:t>Brasil</a:t>
            </a:r>
            <a:endParaRPr lang="pt-BR" sz="5400" b="1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68338" y="1557338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pt-BR" sz="2400">
              <a:latin typeface="Times New Roman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667000" y="2667000"/>
            <a:ext cx="3581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500" b="1"/>
              <a:t>República Federativa do Brasil</a:t>
            </a:r>
            <a:endParaRPr 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2590800"/>
            <a:ext cx="4038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4740275"/>
            <a:ext cx="2362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/>
              <a:t>Poder Executivo</a:t>
            </a:r>
            <a:endParaRPr lang="pt-BR" b="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352800" y="4740275"/>
            <a:ext cx="2362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/>
              <a:t>Poder Legislativo</a:t>
            </a:r>
            <a:endParaRPr lang="pt-BR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324600" y="4740275"/>
            <a:ext cx="2362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/>
              <a:t>Poder Judiciário</a:t>
            </a:r>
            <a:endParaRPr lang="pt-BR" b="1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600200" y="40386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600200" y="4038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467600" y="4038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495800" y="4038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4958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09600" y="4572000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429000" y="4572000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400800" y="4572000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2B67-60AB-42FB-A927-324FC2D3DDEF}" type="datetime1">
              <a:rPr lang="pt-BR" smtClean="0"/>
              <a:t>16/06/2013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77925" y="1052513"/>
            <a:ext cx="662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>
                <a:solidFill>
                  <a:srgbClr val="00CC00"/>
                </a:solidFill>
              </a:rPr>
              <a:t>Poder </a:t>
            </a:r>
            <a:r>
              <a:rPr 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Executivo</a:t>
            </a:r>
            <a:endParaRPr lang="pt-BR" sz="4400" b="1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0038" y="3355975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Presidente e Vice- Presidente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3213100"/>
            <a:ext cx="2085975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16138" y="981075"/>
            <a:ext cx="4678362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46125" y="24923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Da União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4838" y="2420938"/>
            <a:ext cx="1436687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19375" y="24907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Dos Estados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47938" y="2420938"/>
            <a:ext cx="1870075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16163" y="3213100"/>
            <a:ext cx="2374900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243138" y="335597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Governadores e Vice- Governadores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637088" y="2420938"/>
            <a:ext cx="222885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635500" y="2492375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Do Distrito Federal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694238" y="3213100"/>
            <a:ext cx="2243137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706938" y="3211513"/>
            <a:ext cx="2232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Governador e Vice- Governador do Distrito Federal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7011988" y="24923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Dos Municípios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069138" y="33559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Prefeitos e Vice- Prefeitos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940550" y="3213100"/>
            <a:ext cx="1941513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013575" y="2420938"/>
            <a:ext cx="186690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1177925" y="1484313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177925" y="1484313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411538" y="19161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715000" y="19161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6796088" y="1411288"/>
            <a:ext cx="1008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7804150" y="1411288"/>
            <a:ext cx="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177925" y="29241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411538" y="29241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5715000" y="29241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7804150" y="29241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03250" y="4579938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b="1"/>
              <a:t>Ministros </a:t>
            </a:r>
          </a:p>
          <a:p>
            <a:pPr algn="ctr"/>
            <a:r>
              <a:rPr lang="pt-BR" b="1"/>
              <a:t>de Estado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88938" y="4510088"/>
            <a:ext cx="1579562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800350" y="4586288"/>
            <a:ext cx="154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b="1"/>
              <a:t>Secretários </a:t>
            </a:r>
          </a:p>
          <a:p>
            <a:pPr algn="ctr"/>
            <a:r>
              <a:rPr lang="pt-BR" b="1"/>
              <a:t>Estaduais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2693988" y="4510088"/>
            <a:ext cx="1724025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7083425" y="4579938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b="1"/>
              <a:t>Secretários Municipais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7085013" y="4510088"/>
            <a:ext cx="1652587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138738" y="4579938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b="1"/>
              <a:t>Secretários</a:t>
            </a:r>
          </a:p>
          <a:p>
            <a:pPr algn="ctr"/>
            <a:r>
              <a:rPr lang="pt-BR" b="1"/>
              <a:t>Distritais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068888" y="4510088"/>
            <a:ext cx="1579562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1177925" y="41481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3411538" y="41481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7804150" y="41481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5715000" y="41481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Espaço Reservado para Data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47AA-FD75-4F02-BA2A-8E085AB50077}" type="datetime1">
              <a:rPr lang="pt-BR" smtClean="0"/>
              <a:t>16/06/2013</a:t>
            </a:fld>
            <a:endParaRPr lang="pt-BR"/>
          </a:p>
        </p:txBody>
      </p:sp>
      <p:sp>
        <p:nvSpPr>
          <p:cNvPr id="43" name="Espaço Reservado para Número de Slid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4" name="Espaço Reservado para Rodapé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905000"/>
          </a:xfrm>
        </p:spPr>
        <p:txBody>
          <a:bodyPr/>
          <a:lstStyle/>
          <a:p>
            <a:r>
              <a:rPr lang="pt-BR" sz="3200" b="1"/>
              <a:t>Se surgir uma situação de </a:t>
            </a:r>
            <a:r>
              <a:rPr lang="pt-BR" sz="3200" b="1">
                <a:solidFill>
                  <a:srgbClr val="0033CC"/>
                </a:solidFill>
              </a:rPr>
              <a:t>impedimento</a:t>
            </a:r>
            <a:r>
              <a:rPr lang="pt-BR" sz="3200" b="1"/>
              <a:t> para o exercício do poder pelo </a:t>
            </a:r>
            <a:r>
              <a:rPr 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Presidente</a:t>
            </a:r>
            <a:r>
              <a:rPr lang="pt-BR" sz="3200" b="1"/>
              <a:t>, este será </a:t>
            </a:r>
            <a:r>
              <a:rPr lang="pt-BR" sz="3200" b="1">
                <a:solidFill>
                  <a:srgbClr val="00CC00"/>
                </a:solidFill>
              </a:rPr>
              <a:t>substituído</a:t>
            </a:r>
            <a:r>
              <a:rPr lang="pt-BR" sz="3200" b="1"/>
              <a:t> sucessivamente por:</a:t>
            </a:r>
            <a:endParaRPr lang="pt-B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438400"/>
            <a:ext cx="3657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76600" y="2590800"/>
            <a:ext cx="35052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200"/>
              <a:t>O Vice - Presidente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00400" y="3352800"/>
            <a:ext cx="3657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276600" y="3429000"/>
            <a:ext cx="3505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200"/>
              <a:t>O Presidente da Câmara dos Deputados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00400" y="4419600"/>
            <a:ext cx="3657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276600" y="4572000"/>
            <a:ext cx="35052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200"/>
              <a:t>O Presidente do Senado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200400" y="5410200"/>
            <a:ext cx="3657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276600" y="5486400"/>
            <a:ext cx="3505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200"/>
              <a:t>O Presidente do Supremo Tribunal Federal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981200" y="22098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9812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981200" y="4800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19812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981200" y="3810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2F19-3DC4-4E6B-B35D-9CEFF6671F7D}" type="datetime1">
              <a:rPr lang="pt-BR" smtClean="0"/>
              <a:t>16/06/2013</a:t>
            </a:fld>
            <a:endParaRPr lang="pt-BR"/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3471-A2DF-4618-BA3E-808ABD01DF6F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66838" y="620713"/>
            <a:ext cx="662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>
                <a:solidFill>
                  <a:srgbClr val="00CC00"/>
                </a:solidFill>
              </a:rPr>
              <a:t>Poder</a:t>
            </a:r>
            <a:r>
              <a:rPr lang="pt-BR" sz="4400" b="1"/>
              <a:t> </a:t>
            </a:r>
            <a:r>
              <a:rPr 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Legislativo</a:t>
            </a:r>
            <a:endParaRPr lang="pt-BR" sz="4400" b="1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61988" y="2852738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Congresso Nacional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6263" y="2781300"/>
            <a:ext cx="1597025" cy="79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60588" y="550863"/>
            <a:ext cx="4965700" cy="931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8988" y="20605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Da União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47700" y="1989138"/>
            <a:ext cx="1436688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06700" y="20605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Dos Estados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735263" y="1990725"/>
            <a:ext cx="1870075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952750" y="2782888"/>
            <a:ext cx="1452563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879725" y="2860675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Assembléia Legislativa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826000" y="1989138"/>
            <a:ext cx="222885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824413" y="2060575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Do Distrito Federal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170488" y="2852738"/>
            <a:ext cx="1452562" cy="719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111750" y="286067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Câmara Legislativa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200900" y="20605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Dos Municípios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272338" y="2854325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Câmara Municipal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275513" y="2782888"/>
            <a:ext cx="1365250" cy="79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202488" y="1989138"/>
            <a:ext cx="186690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1366838" y="1052513"/>
            <a:ext cx="792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366838" y="1052513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670300" y="14843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903913" y="14843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7126288" y="977900"/>
            <a:ext cx="8651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7993063" y="979488"/>
            <a:ext cx="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366838" y="24923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671888" y="24923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903913" y="249237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993063" y="24923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22250" y="4149725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b="1"/>
              <a:t>Senado </a:t>
            </a:r>
          </a:p>
          <a:p>
            <a:pPr algn="ctr"/>
            <a:r>
              <a:rPr lang="pt-BR" b="1"/>
              <a:t>Federal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217488" y="3935413"/>
            <a:ext cx="1077912" cy="107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2916238" y="4011613"/>
            <a:ext cx="154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b="1"/>
              <a:t>Deputados Estaduais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2917825" y="3935413"/>
            <a:ext cx="1509713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7200900" y="4005263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b="1"/>
              <a:t>Vereadores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7202488" y="3935413"/>
            <a:ext cx="1652587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5214938" y="4005263"/>
            <a:ext cx="136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b="1"/>
              <a:t>Deputados</a:t>
            </a:r>
          </a:p>
          <a:p>
            <a:pPr algn="ctr"/>
            <a:r>
              <a:rPr lang="pt-BR" b="1"/>
              <a:t>Distritais</a:t>
            </a: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5184775" y="3935413"/>
            <a:ext cx="1436688" cy="788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790575" y="3573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671888" y="3573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7993063" y="3573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5903913" y="357505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1296988" y="4005263"/>
            <a:ext cx="1365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b="1"/>
              <a:t>Câmara</a:t>
            </a:r>
          </a:p>
          <a:p>
            <a:pPr algn="ctr"/>
            <a:r>
              <a:rPr lang="pt-BR" b="1"/>
              <a:t> dos </a:t>
            </a:r>
          </a:p>
          <a:p>
            <a:pPr algn="ctr"/>
            <a:r>
              <a:rPr lang="pt-BR" b="1"/>
              <a:t>Deputados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1298575" y="3935413"/>
            <a:ext cx="1365250" cy="107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1943100" y="3573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69850" y="5468938"/>
            <a:ext cx="162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/>
              <a:t>Senadores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71438" y="5461000"/>
            <a:ext cx="122237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368425" y="5395913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/>
              <a:t>Deputados Federais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1368425" y="5373688"/>
            <a:ext cx="1293813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719138" y="50133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1943100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Espaço Reservado para Data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2F99-D0A1-4A4C-AB9E-6C4EA2B6526B}" type="datetime1">
              <a:rPr lang="pt-BR" smtClean="0"/>
              <a:t>16/06/2013</a:t>
            </a:fld>
            <a:endParaRPr lang="pt-BR"/>
          </a:p>
        </p:txBody>
      </p:sp>
      <p:sp>
        <p:nvSpPr>
          <p:cNvPr id="52" name="Espaço Reservado para Número de Slid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3" name="Espaço Reservado para Rodapé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241300" y="28194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/>
              <a:t>1982</a:t>
            </a: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152400" y="27432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152400" y="3276600"/>
            <a:ext cx="19812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2465388" y="2819400"/>
            <a:ext cx="187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/>
              <a:t>1986</a:t>
            </a: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2362200" y="2743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69" name="Rectangle 81"/>
          <p:cNvSpPr>
            <a:spLocks noChangeArrowheads="1"/>
          </p:cNvSpPr>
          <p:nvPr/>
        </p:nvSpPr>
        <p:spPr bwMode="auto">
          <a:xfrm>
            <a:off x="2362200" y="3276600"/>
            <a:ext cx="2057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4724400" y="28194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/>
              <a:t>1990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648200" y="2743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648200" y="3276600"/>
            <a:ext cx="2057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6991350" y="2819400"/>
            <a:ext cx="180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/>
              <a:t>1994</a:t>
            </a:r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6934200" y="27432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6934200" y="3276600"/>
            <a:ext cx="19812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1219200" y="6096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4000"/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914400" y="501650"/>
            <a:ext cx="7239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4800" b="1">
                <a:solidFill>
                  <a:srgbClr val="00CC00"/>
                </a:solidFill>
              </a:rPr>
              <a:t>Eleições Para o</a:t>
            </a:r>
            <a:r>
              <a:rPr lang="pt-BR" sz="4800" b="1"/>
              <a:t> </a:t>
            </a:r>
            <a:r>
              <a:rPr lang="pt-BR" sz="4800" b="1">
                <a:solidFill>
                  <a:srgbClr val="0033CC"/>
                </a:solidFill>
              </a:rPr>
              <a:t>Congresso Nacional</a:t>
            </a:r>
            <a:endParaRPr lang="pt-BR" sz="4800" b="1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228600" y="3505200"/>
            <a:ext cx="1828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600"/>
              <a:t>Eleição de Deputados e de 1/3 dos Senadores</a:t>
            </a:r>
            <a:endParaRPr lang="pt-BR" sz="2400">
              <a:latin typeface="Times New Roman"/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2514600" y="3505200"/>
            <a:ext cx="1828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600"/>
              <a:t>Eleição de Deputados e de 2/3 dos Senadores</a:t>
            </a:r>
            <a:endParaRPr lang="pt-BR" sz="2400">
              <a:latin typeface="Times New Roman"/>
            </a:endParaRP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4800600" y="3505200"/>
            <a:ext cx="1828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600"/>
              <a:t>Eleição de Deputados e de 1/3 dos Senadores</a:t>
            </a:r>
            <a:endParaRPr lang="pt-BR" sz="2400">
              <a:latin typeface="Times New Roman"/>
            </a:endParaRP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7010400" y="3505200"/>
            <a:ext cx="1828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600"/>
              <a:t>Eleição de Deputados e de 2/3 dos Senadores</a:t>
            </a:r>
            <a:endParaRPr lang="pt-BR" sz="2400">
              <a:latin typeface="Times New Roman"/>
            </a:endParaRPr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345A-094E-45E4-B6DD-69EA0899F55B}" type="datetime1">
              <a:rPr lang="pt-BR" smtClean="0"/>
              <a:t>16/06/2013</a:t>
            </a:fld>
            <a:endParaRPr lang="pt-BR"/>
          </a:p>
        </p:txBody>
      </p:sp>
      <p:sp>
        <p:nvSpPr>
          <p:cNvPr id="21" name="Espaço Reservado para Número de Slid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WINDOWS\TEMP\auto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772400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8077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4800" b="1">
                <a:solidFill>
                  <a:srgbClr val="00CC00"/>
                </a:solidFill>
              </a:rPr>
              <a:t>Eleições para a</a:t>
            </a:r>
            <a:r>
              <a:rPr lang="pt-BR" sz="4800" b="1"/>
              <a:t> </a:t>
            </a:r>
            <a:r>
              <a:rPr lang="pt-BR" sz="4800" b="1">
                <a:solidFill>
                  <a:srgbClr val="0033CC"/>
                </a:solidFill>
              </a:rPr>
              <a:t>Assembléia Legislativa</a:t>
            </a:r>
            <a:endParaRPr lang="pt-BR" sz="2400">
              <a:latin typeface="Times New Roman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3916-B712-42B2-815F-F75B3FFCD959}" type="datetime1">
              <a:rPr lang="pt-BR" smtClean="0"/>
              <a:t>16/06/2013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A227-3256-4661-ACF9-9E03BE397968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705</Words>
  <Application>Microsoft PowerPoint</Application>
  <PresentationFormat>Apresentação na tela (4:3)</PresentationFormat>
  <Paragraphs>173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Se surgir uma situação de impedimento para o exercício do poder pelo Presidente, este será substituído sucessivamente por: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Política do Brasil</dc:title>
  <dc:creator>My Name</dc:creator>
  <cp:lastModifiedBy>Du</cp:lastModifiedBy>
  <cp:revision>27</cp:revision>
  <cp:lastPrinted>2002-08-25T21:24:45Z</cp:lastPrinted>
  <dcterms:created xsi:type="dcterms:W3CDTF">2002-08-24T18:43:40Z</dcterms:created>
  <dcterms:modified xsi:type="dcterms:W3CDTF">2013-06-16T20:52:27Z</dcterms:modified>
</cp:coreProperties>
</file>