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9" r:id="rId3"/>
    <p:sldId id="266" r:id="rId4"/>
    <p:sldId id="257" r:id="rId5"/>
    <p:sldId id="258" r:id="rId6"/>
    <p:sldId id="268" r:id="rId7"/>
    <p:sldId id="259" r:id="rId8"/>
    <p:sldId id="260" r:id="rId9"/>
    <p:sldId id="267" r:id="rId10"/>
    <p:sldId id="261" r:id="rId11"/>
    <p:sldId id="272" r:id="rId12"/>
    <p:sldId id="271" r:id="rId13"/>
    <p:sldId id="270" r:id="rId14"/>
    <p:sldId id="273" r:id="rId15"/>
    <p:sldId id="274" r:id="rId16"/>
  </p:sldIdLst>
  <p:sldSz cx="9144000" cy="6858000" type="screen4x3"/>
  <p:notesSz cx="6858000" cy="9028113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FF00"/>
    <a:srgbClr val="00CC00"/>
    <a:srgbClr val="0033CC"/>
    <a:srgbClr val="3333FF"/>
    <a:srgbClr val="0000FF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t-B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74088"/>
            <a:ext cx="29718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574088"/>
            <a:ext cx="29718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28B2BB6-D4F6-4C22-8CE0-2293CC24C5DD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t-BR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3163" y="677863"/>
            <a:ext cx="4511675" cy="3382962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289425"/>
            <a:ext cx="5486400" cy="406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74088"/>
            <a:ext cx="29718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574088"/>
            <a:ext cx="29718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C71F1B7-D173-4019-A4C4-370DDFF643BC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9BF413-A4BB-446F-B459-6CCDFDA4BD12}" type="datetime1">
              <a:rPr lang="pt-BR" smtClean="0"/>
              <a:t>16/06/2013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www.nilson.pro.br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C71AFF-B479-428A-802A-0E75F07DE90B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9D03EC4-EF06-4E09-BDD9-C8D535BF691A}" type="datetime1">
              <a:rPr lang="pt-BR" smtClean="0"/>
              <a:t>16/06/2013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www.nilson.pro.br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36A63A-621C-4E4B-A7DF-093BA340B32B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2A65D8-2C40-463F-B5F8-842E8E832658}" type="datetime1">
              <a:rPr lang="pt-BR" smtClean="0"/>
              <a:t>16/06/2013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www.nilson.pro.br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C10098-30C6-49AD-B213-AECACB6A305E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ítulo e diagrama ou organogr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A76F5A6-B9BB-4F17-B266-DED7A83844A4}" type="datetime1">
              <a:rPr lang="pt-BR" smtClean="0"/>
              <a:t>16/06/2013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www.nilson.pro.br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B883471-A2DF-4618-BA3E-808ABD01DF6F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264523-6D41-4833-B39E-8D2F74EDA11C}" type="datetime1">
              <a:rPr lang="pt-BR" smtClean="0"/>
              <a:t>16/06/2013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www.nilson.pro.br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3E66C4-D70F-42EF-99E4-F32A476A1F2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D94312-D4C8-4AA0-9B65-3BFAE6A81E45}" type="datetime1">
              <a:rPr lang="pt-BR" smtClean="0"/>
              <a:t>16/06/2013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www.nilson.pro.br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C63CD0-6027-4487-8042-3E2C8171E5B0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7DD23B-38BD-4AE0-9F7D-B3096DE84E6C}" type="datetime1">
              <a:rPr lang="pt-BR" smtClean="0"/>
              <a:t>16/06/2013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www.nilson.pro.br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3E1914-4825-40E9-A942-332B3A8FF205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B328BE-ACC9-4390-B4F1-9E65B30C3574}" type="datetime1">
              <a:rPr lang="pt-BR" smtClean="0"/>
              <a:t>16/06/2013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www.nilson.pro.br</a:t>
            </a: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E6C8A0-75E8-4EAD-872A-3D32D7F14EF0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06648D-A54C-4F04-8542-4B9DB46EE529}" type="datetime1">
              <a:rPr lang="pt-BR" smtClean="0"/>
              <a:t>16/06/2013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www.nilson.pro.br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DB9D06-4B3D-4948-BD0D-2FFE1A3E0AF3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4610F48-CA32-4401-BE58-1EC3B31BBBFF}" type="datetime1">
              <a:rPr lang="pt-BR" smtClean="0"/>
              <a:t>16/06/2013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www.nilson.pro.br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F9A227-3256-4661-ACF9-9E03BE397968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2CE599-18AE-434C-BEDA-A7E7FEACBE50}" type="datetime1">
              <a:rPr lang="pt-BR" smtClean="0"/>
              <a:t>16/06/2013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www.nilson.pro.br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9247DA-ACC8-45D8-9648-EE32AC8831A0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78C396-1AEC-4EAE-864B-C21ED516A17D}" type="datetime1">
              <a:rPr lang="pt-BR" smtClean="0"/>
              <a:t>16/06/2013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www.nilson.pro.br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06F615-4238-41E5-97DE-CD5C61CB72FC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B8DA3ED9-A79A-4413-B0E8-2F7F7D434285}" type="datetime1">
              <a:rPr lang="pt-BR" smtClean="0"/>
              <a:t>16/06/2013</a:t>
            </a:fld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pt-BR" smtClean="0"/>
              <a:t>www.nilson.pro.br</a:t>
            </a: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E68AFBF-F354-411A-B3F3-8537BF7702D4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1" name="Text Box 25"/>
          <p:cNvSpPr txBox="1">
            <a:spLocks noChangeArrowheads="1"/>
          </p:cNvSpPr>
          <p:nvPr/>
        </p:nvSpPr>
        <p:spPr bwMode="auto">
          <a:xfrm>
            <a:off x="381000" y="457200"/>
            <a:ext cx="8382000" cy="59499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5400" b="1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Trabalho Cidadão na Linha</a:t>
            </a:r>
          </a:p>
          <a:p>
            <a:pPr algn="ctr">
              <a:spcBef>
                <a:spcPct val="50000"/>
              </a:spcBef>
            </a:pPr>
            <a:endParaRPr lang="pt-BR" sz="800" b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spcBef>
                <a:spcPct val="50000"/>
              </a:spcBef>
            </a:pPr>
            <a:r>
              <a:rPr lang="pt-BR" sz="4800" b="1" u="sng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História do Brasil</a:t>
            </a:r>
          </a:p>
          <a:p>
            <a:pPr algn="ctr">
              <a:spcBef>
                <a:spcPct val="50000"/>
              </a:spcBef>
            </a:pPr>
            <a:endParaRPr lang="pt-BR" sz="800" b="1" u="sng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spcBef>
                <a:spcPct val="50000"/>
              </a:spcBef>
            </a:pPr>
            <a:endParaRPr lang="pt-BR" sz="800" b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spcBef>
                <a:spcPct val="50000"/>
              </a:spcBef>
            </a:pPr>
            <a:r>
              <a:rPr lang="pt-BR" sz="48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Organização e Funcionamento do Estado Brasileiro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B3105-ACAB-4CEC-9962-7A68049D5627}" type="datetime1">
              <a:rPr lang="pt-BR" smtClean="0"/>
              <a:t>16/06/2013</a:t>
            </a:fld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71AFF-B479-428A-802A-0E75F07DE90B}" type="slidenum">
              <a:rPr lang="pt-BR" smtClean="0"/>
              <a:pPr/>
              <a:t>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www.nilson.pro.br</a:t>
            </a:r>
            <a:endParaRPr lang="pt-B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76" name="Rectangle 40"/>
          <p:cNvSpPr>
            <a:spLocks noChangeArrowheads="1"/>
          </p:cNvSpPr>
          <p:nvPr/>
        </p:nvSpPr>
        <p:spPr bwMode="auto">
          <a:xfrm>
            <a:off x="1258888" y="476250"/>
            <a:ext cx="66262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4400" b="1">
                <a:solidFill>
                  <a:srgbClr val="00CC00"/>
                </a:solidFill>
              </a:rPr>
              <a:t>Poder</a:t>
            </a:r>
            <a:r>
              <a:rPr lang="pt-BR" sz="4400" b="1"/>
              <a:t> </a:t>
            </a:r>
            <a:r>
              <a:rPr lang="pt-BR" sz="44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Judiciário</a:t>
            </a:r>
            <a:endParaRPr lang="pt-BR" sz="4400" b="1"/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2197100" y="406400"/>
            <a:ext cx="4678363" cy="911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2628900" y="1703388"/>
            <a:ext cx="3670300" cy="428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4379" name="Rectangle 43"/>
          <p:cNvSpPr>
            <a:spLocks noChangeArrowheads="1"/>
          </p:cNvSpPr>
          <p:nvPr/>
        </p:nvSpPr>
        <p:spPr bwMode="auto">
          <a:xfrm>
            <a:off x="2627313" y="1701800"/>
            <a:ext cx="388937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200" b="1"/>
              <a:t>Supremo Tribunal Federal</a:t>
            </a:r>
          </a:p>
        </p:txBody>
      </p:sp>
      <p:sp>
        <p:nvSpPr>
          <p:cNvPr id="14380" name="Rectangle 44"/>
          <p:cNvSpPr>
            <a:spLocks noChangeArrowheads="1"/>
          </p:cNvSpPr>
          <p:nvPr/>
        </p:nvSpPr>
        <p:spPr bwMode="auto">
          <a:xfrm>
            <a:off x="2484438" y="2495550"/>
            <a:ext cx="4029075" cy="428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4381" name="Rectangle 45"/>
          <p:cNvSpPr>
            <a:spLocks noChangeArrowheads="1"/>
          </p:cNvSpPr>
          <p:nvPr/>
        </p:nvSpPr>
        <p:spPr bwMode="auto">
          <a:xfrm>
            <a:off x="2482850" y="2493963"/>
            <a:ext cx="453548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200" b="1"/>
              <a:t>Supremo Tribunal de Justiça</a:t>
            </a:r>
          </a:p>
        </p:txBody>
      </p:sp>
      <p:sp>
        <p:nvSpPr>
          <p:cNvPr id="14382" name="Line 46"/>
          <p:cNvSpPr>
            <a:spLocks noChangeShapeType="1"/>
          </p:cNvSpPr>
          <p:nvPr/>
        </p:nvSpPr>
        <p:spPr bwMode="auto">
          <a:xfrm>
            <a:off x="4427538" y="1341438"/>
            <a:ext cx="0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4383" name="Line 47"/>
          <p:cNvSpPr>
            <a:spLocks noChangeShapeType="1"/>
          </p:cNvSpPr>
          <p:nvPr/>
        </p:nvSpPr>
        <p:spPr bwMode="auto">
          <a:xfrm>
            <a:off x="4427538" y="2133600"/>
            <a:ext cx="1587" cy="339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4384" name="Line 48"/>
          <p:cNvSpPr>
            <a:spLocks noChangeShapeType="1"/>
          </p:cNvSpPr>
          <p:nvPr/>
        </p:nvSpPr>
        <p:spPr bwMode="auto">
          <a:xfrm>
            <a:off x="6515100" y="2743200"/>
            <a:ext cx="504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4385" name="Line 49"/>
          <p:cNvSpPr>
            <a:spLocks noChangeShapeType="1"/>
          </p:cNvSpPr>
          <p:nvPr/>
        </p:nvSpPr>
        <p:spPr bwMode="auto">
          <a:xfrm flipV="1">
            <a:off x="1833563" y="2743200"/>
            <a:ext cx="649287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1335088" y="3986213"/>
            <a:ext cx="1074737" cy="428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1333500" y="4017963"/>
            <a:ext cx="13668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 b="1"/>
              <a:t>Federal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553200" y="3913188"/>
            <a:ext cx="858838" cy="428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4389" name="Rectangle 53"/>
          <p:cNvSpPr>
            <a:spLocks noChangeArrowheads="1"/>
          </p:cNvSpPr>
          <p:nvPr/>
        </p:nvSpPr>
        <p:spPr bwMode="auto">
          <a:xfrm>
            <a:off x="6553200" y="3946525"/>
            <a:ext cx="936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 b="1"/>
              <a:t>Local</a:t>
            </a:r>
          </a:p>
        </p:txBody>
      </p:sp>
      <p:sp>
        <p:nvSpPr>
          <p:cNvPr id="14390" name="Rectangle 54"/>
          <p:cNvSpPr>
            <a:spLocks noChangeArrowheads="1"/>
          </p:cNvSpPr>
          <p:nvPr/>
        </p:nvSpPr>
        <p:spPr bwMode="auto">
          <a:xfrm>
            <a:off x="5149850" y="4633913"/>
            <a:ext cx="1509713" cy="5000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4391" name="Rectangle 55"/>
          <p:cNvSpPr>
            <a:spLocks noChangeArrowheads="1"/>
          </p:cNvSpPr>
          <p:nvPr/>
        </p:nvSpPr>
        <p:spPr bwMode="auto">
          <a:xfrm>
            <a:off x="5148263" y="4705350"/>
            <a:ext cx="1584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/>
              <a:t>Dos Estados</a:t>
            </a:r>
          </a:p>
        </p:txBody>
      </p:sp>
      <p:sp>
        <p:nvSpPr>
          <p:cNvPr id="14392" name="Rectangle 56"/>
          <p:cNvSpPr>
            <a:spLocks noChangeArrowheads="1"/>
          </p:cNvSpPr>
          <p:nvPr/>
        </p:nvSpPr>
        <p:spPr bwMode="auto">
          <a:xfrm>
            <a:off x="7450138" y="4600575"/>
            <a:ext cx="1292225" cy="596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7304088" y="4572000"/>
            <a:ext cx="15843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/>
              <a:t>Do Distrito Federal</a:t>
            </a:r>
          </a:p>
        </p:txBody>
      </p:sp>
      <p:sp>
        <p:nvSpPr>
          <p:cNvPr id="14394" name="Line 58"/>
          <p:cNvSpPr>
            <a:spLocks noChangeShapeType="1"/>
          </p:cNvSpPr>
          <p:nvPr/>
        </p:nvSpPr>
        <p:spPr bwMode="auto">
          <a:xfrm flipH="1">
            <a:off x="5867400" y="4127500"/>
            <a:ext cx="6492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4395" name="Line 59"/>
          <p:cNvSpPr>
            <a:spLocks noChangeShapeType="1"/>
          </p:cNvSpPr>
          <p:nvPr/>
        </p:nvSpPr>
        <p:spPr bwMode="auto">
          <a:xfrm>
            <a:off x="5868988" y="4127500"/>
            <a:ext cx="0" cy="5048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4396" name="Line 60"/>
          <p:cNvSpPr>
            <a:spLocks noChangeShapeType="1"/>
          </p:cNvSpPr>
          <p:nvPr/>
        </p:nvSpPr>
        <p:spPr bwMode="auto">
          <a:xfrm>
            <a:off x="5437188" y="5135563"/>
            <a:ext cx="0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4397" name="Line 61"/>
          <p:cNvSpPr>
            <a:spLocks noChangeShapeType="1"/>
          </p:cNvSpPr>
          <p:nvPr/>
        </p:nvSpPr>
        <p:spPr bwMode="auto">
          <a:xfrm>
            <a:off x="6373813" y="5135563"/>
            <a:ext cx="0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4398" name="Rectangle 62"/>
          <p:cNvSpPr>
            <a:spLocks noChangeArrowheads="1"/>
          </p:cNvSpPr>
          <p:nvPr/>
        </p:nvSpPr>
        <p:spPr bwMode="auto">
          <a:xfrm>
            <a:off x="7162800" y="5578475"/>
            <a:ext cx="1752600" cy="7921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4399" name="Rectangle 63"/>
          <p:cNvSpPr>
            <a:spLocks noChangeArrowheads="1"/>
          </p:cNvSpPr>
          <p:nvPr/>
        </p:nvSpPr>
        <p:spPr bwMode="auto">
          <a:xfrm>
            <a:off x="7162800" y="5578475"/>
            <a:ext cx="17526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600" b="1"/>
              <a:t>Tribunal de Justiça do Distrito Federal</a:t>
            </a:r>
          </a:p>
        </p:txBody>
      </p:sp>
      <p:sp>
        <p:nvSpPr>
          <p:cNvPr id="14400" name="Rectangle 64"/>
          <p:cNvSpPr>
            <a:spLocks noChangeArrowheads="1"/>
          </p:cNvSpPr>
          <p:nvPr/>
        </p:nvSpPr>
        <p:spPr bwMode="auto">
          <a:xfrm>
            <a:off x="4933950" y="5487988"/>
            <a:ext cx="933450" cy="3571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4401" name="Rectangle 65"/>
          <p:cNvSpPr>
            <a:spLocks noChangeArrowheads="1"/>
          </p:cNvSpPr>
          <p:nvPr/>
        </p:nvSpPr>
        <p:spPr bwMode="auto">
          <a:xfrm>
            <a:off x="4932363" y="5486400"/>
            <a:ext cx="939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r>
              <a:rPr lang="pt-BR" sz="1600" b="1"/>
              <a:t>Comum</a:t>
            </a:r>
          </a:p>
        </p:txBody>
      </p:sp>
      <p:sp>
        <p:nvSpPr>
          <p:cNvPr id="14402" name="Rectangle 66"/>
          <p:cNvSpPr>
            <a:spLocks noChangeArrowheads="1"/>
          </p:cNvSpPr>
          <p:nvPr/>
        </p:nvSpPr>
        <p:spPr bwMode="auto">
          <a:xfrm>
            <a:off x="5942013" y="5487988"/>
            <a:ext cx="1004887" cy="5730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4403" name="Rectangle 67"/>
          <p:cNvSpPr>
            <a:spLocks noChangeArrowheads="1"/>
          </p:cNvSpPr>
          <p:nvPr/>
        </p:nvSpPr>
        <p:spPr bwMode="auto">
          <a:xfrm>
            <a:off x="5940425" y="5486400"/>
            <a:ext cx="10795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pt-BR" sz="1600" b="1"/>
              <a:t>Especial Militar</a:t>
            </a:r>
          </a:p>
        </p:txBody>
      </p:sp>
      <p:sp>
        <p:nvSpPr>
          <p:cNvPr id="14404" name="Rectangle 68"/>
          <p:cNvSpPr>
            <a:spLocks noChangeArrowheads="1"/>
          </p:cNvSpPr>
          <p:nvPr/>
        </p:nvSpPr>
        <p:spPr bwMode="auto">
          <a:xfrm>
            <a:off x="180975" y="4633913"/>
            <a:ext cx="1004888" cy="5000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4405" name="Rectangle 69"/>
          <p:cNvSpPr>
            <a:spLocks noChangeArrowheads="1"/>
          </p:cNvSpPr>
          <p:nvPr/>
        </p:nvSpPr>
        <p:spPr bwMode="auto">
          <a:xfrm>
            <a:off x="180975" y="4705350"/>
            <a:ext cx="1079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/>
              <a:t>Comum</a:t>
            </a:r>
          </a:p>
        </p:txBody>
      </p:sp>
      <p:sp>
        <p:nvSpPr>
          <p:cNvPr id="14406" name="Rectangle 70"/>
          <p:cNvSpPr>
            <a:spLocks noChangeArrowheads="1"/>
          </p:cNvSpPr>
          <p:nvPr/>
        </p:nvSpPr>
        <p:spPr bwMode="auto">
          <a:xfrm>
            <a:off x="2700338" y="4633913"/>
            <a:ext cx="1076325" cy="5000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4407" name="Rectangle 71"/>
          <p:cNvSpPr>
            <a:spLocks noChangeArrowheads="1"/>
          </p:cNvSpPr>
          <p:nvPr/>
        </p:nvSpPr>
        <p:spPr bwMode="auto">
          <a:xfrm>
            <a:off x="2625725" y="4703763"/>
            <a:ext cx="12239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/>
              <a:t>Especial</a:t>
            </a:r>
          </a:p>
        </p:txBody>
      </p:sp>
      <p:sp>
        <p:nvSpPr>
          <p:cNvPr id="14408" name="Line 72"/>
          <p:cNvSpPr>
            <a:spLocks noChangeShapeType="1"/>
          </p:cNvSpPr>
          <p:nvPr/>
        </p:nvSpPr>
        <p:spPr bwMode="auto">
          <a:xfrm flipH="1">
            <a:off x="682625" y="4194175"/>
            <a:ext cx="1588" cy="438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4409" name="Line 73"/>
          <p:cNvSpPr>
            <a:spLocks noChangeShapeType="1"/>
          </p:cNvSpPr>
          <p:nvPr/>
        </p:nvSpPr>
        <p:spPr bwMode="auto">
          <a:xfrm>
            <a:off x="3276600" y="4200525"/>
            <a:ext cx="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4410" name="Line 74"/>
          <p:cNvSpPr>
            <a:spLocks noChangeShapeType="1"/>
          </p:cNvSpPr>
          <p:nvPr/>
        </p:nvSpPr>
        <p:spPr bwMode="auto">
          <a:xfrm>
            <a:off x="2411413" y="4200525"/>
            <a:ext cx="8651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4411" name="Line 75"/>
          <p:cNvSpPr>
            <a:spLocks noChangeShapeType="1"/>
          </p:cNvSpPr>
          <p:nvPr/>
        </p:nvSpPr>
        <p:spPr bwMode="auto">
          <a:xfrm>
            <a:off x="2265363" y="4848225"/>
            <a:ext cx="0" cy="647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4412" name="Line 76"/>
          <p:cNvSpPr>
            <a:spLocks noChangeShapeType="1"/>
          </p:cNvSpPr>
          <p:nvPr/>
        </p:nvSpPr>
        <p:spPr bwMode="auto">
          <a:xfrm>
            <a:off x="3201988" y="5135563"/>
            <a:ext cx="0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4413" name="Line 77"/>
          <p:cNvSpPr>
            <a:spLocks noChangeShapeType="1"/>
          </p:cNvSpPr>
          <p:nvPr/>
        </p:nvSpPr>
        <p:spPr bwMode="auto">
          <a:xfrm>
            <a:off x="4138613" y="4848225"/>
            <a:ext cx="0" cy="647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4414" name="Rectangle 78"/>
          <p:cNvSpPr>
            <a:spLocks noChangeArrowheads="1"/>
          </p:cNvSpPr>
          <p:nvPr/>
        </p:nvSpPr>
        <p:spPr bwMode="auto">
          <a:xfrm>
            <a:off x="109538" y="5335588"/>
            <a:ext cx="1147762" cy="8604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4415" name="Rectangle 79"/>
          <p:cNvSpPr>
            <a:spLocks noChangeArrowheads="1"/>
          </p:cNvSpPr>
          <p:nvPr/>
        </p:nvSpPr>
        <p:spPr bwMode="auto">
          <a:xfrm>
            <a:off x="107950" y="5334000"/>
            <a:ext cx="11557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pt-BR" sz="1600" b="1"/>
              <a:t>Tribunais Regionais Federais</a:t>
            </a:r>
          </a:p>
        </p:txBody>
      </p:sp>
      <p:sp>
        <p:nvSpPr>
          <p:cNvPr id="14416" name="Rectangle 80"/>
          <p:cNvSpPr>
            <a:spLocks noChangeArrowheads="1"/>
          </p:cNvSpPr>
          <p:nvPr/>
        </p:nvSpPr>
        <p:spPr bwMode="auto">
          <a:xfrm>
            <a:off x="1447800" y="5480050"/>
            <a:ext cx="1220788" cy="8604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4417" name="Rectangle 81"/>
          <p:cNvSpPr>
            <a:spLocks noChangeArrowheads="1"/>
          </p:cNvSpPr>
          <p:nvPr/>
        </p:nvSpPr>
        <p:spPr bwMode="auto">
          <a:xfrm>
            <a:off x="1371600" y="5478463"/>
            <a:ext cx="136842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pt-BR" sz="1600" b="1"/>
              <a:t>Tribunal Superior do Trabalho</a:t>
            </a:r>
          </a:p>
        </p:txBody>
      </p:sp>
      <p:sp>
        <p:nvSpPr>
          <p:cNvPr id="14418" name="Line 82"/>
          <p:cNvSpPr>
            <a:spLocks noChangeShapeType="1"/>
          </p:cNvSpPr>
          <p:nvPr/>
        </p:nvSpPr>
        <p:spPr bwMode="auto">
          <a:xfrm>
            <a:off x="2265363" y="4848225"/>
            <a:ext cx="4333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4419" name="Line 83"/>
          <p:cNvSpPr>
            <a:spLocks noChangeShapeType="1"/>
          </p:cNvSpPr>
          <p:nvPr/>
        </p:nvSpPr>
        <p:spPr bwMode="auto">
          <a:xfrm>
            <a:off x="3776663" y="4848225"/>
            <a:ext cx="3603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4420" name="Rectangle 84"/>
          <p:cNvSpPr>
            <a:spLocks noChangeArrowheads="1"/>
          </p:cNvSpPr>
          <p:nvPr/>
        </p:nvSpPr>
        <p:spPr bwMode="auto">
          <a:xfrm>
            <a:off x="2724150" y="5480050"/>
            <a:ext cx="933450" cy="8604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4421" name="Rectangle 85"/>
          <p:cNvSpPr>
            <a:spLocks noChangeArrowheads="1"/>
          </p:cNvSpPr>
          <p:nvPr/>
        </p:nvSpPr>
        <p:spPr bwMode="auto">
          <a:xfrm>
            <a:off x="2517775" y="5478463"/>
            <a:ext cx="136842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pt-BR" sz="1600" b="1"/>
              <a:t>Tribunal Superior Eleitoral</a:t>
            </a:r>
          </a:p>
        </p:txBody>
      </p:sp>
      <p:sp>
        <p:nvSpPr>
          <p:cNvPr id="14422" name="Rectangle 86"/>
          <p:cNvSpPr>
            <a:spLocks noChangeArrowheads="1"/>
          </p:cNvSpPr>
          <p:nvPr/>
        </p:nvSpPr>
        <p:spPr bwMode="auto">
          <a:xfrm>
            <a:off x="3714750" y="5480050"/>
            <a:ext cx="933450" cy="8604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4423" name="Rectangle 87"/>
          <p:cNvSpPr>
            <a:spLocks noChangeArrowheads="1"/>
          </p:cNvSpPr>
          <p:nvPr/>
        </p:nvSpPr>
        <p:spPr bwMode="auto">
          <a:xfrm>
            <a:off x="3505200" y="5478463"/>
            <a:ext cx="136842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pt-BR" sz="1600" b="1"/>
              <a:t>Tribunal Superior Militar</a:t>
            </a:r>
          </a:p>
        </p:txBody>
      </p:sp>
      <p:sp>
        <p:nvSpPr>
          <p:cNvPr id="14424" name="Line 88"/>
          <p:cNvSpPr>
            <a:spLocks noChangeShapeType="1"/>
          </p:cNvSpPr>
          <p:nvPr/>
        </p:nvSpPr>
        <p:spPr bwMode="auto">
          <a:xfrm>
            <a:off x="684213" y="5135563"/>
            <a:ext cx="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4425" name="Text Box 89"/>
          <p:cNvSpPr txBox="1">
            <a:spLocks noChangeArrowheads="1"/>
          </p:cNvSpPr>
          <p:nvPr/>
        </p:nvSpPr>
        <p:spPr bwMode="auto">
          <a:xfrm>
            <a:off x="3124200" y="3352800"/>
            <a:ext cx="2743200" cy="4270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200" b="1"/>
              <a:t>Ministério Público</a:t>
            </a:r>
          </a:p>
        </p:txBody>
      </p:sp>
      <p:sp>
        <p:nvSpPr>
          <p:cNvPr id="14426" name="Rectangle 90"/>
          <p:cNvSpPr>
            <a:spLocks noChangeArrowheads="1"/>
          </p:cNvSpPr>
          <p:nvPr/>
        </p:nvSpPr>
        <p:spPr bwMode="auto">
          <a:xfrm>
            <a:off x="3048000" y="3276600"/>
            <a:ext cx="27432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4427" name="Line 91"/>
          <p:cNvSpPr>
            <a:spLocks noChangeShapeType="1"/>
          </p:cNvSpPr>
          <p:nvPr/>
        </p:nvSpPr>
        <p:spPr bwMode="auto">
          <a:xfrm>
            <a:off x="4419600" y="2936875"/>
            <a:ext cx="1588" cy="339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4428" name="Line 92"/>
          <p:cNvSpPr>
            <a:spLocks noChangeShapeType="1"/>
          </p:cNvSpPr>
          <p:nvPr/>
        </p:nvSpPr>
        <p:spPr bwMode="auto">
          <a:xfrm flipV="1">
            <a:off x="1828800" y="3578225"/>
            <a:ext cx="121920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4429" name="Line 93"/>
          <p:cNvSpPr>
            <a:spLocks noChangeShapeType="1"/>
          </p:cNvSpPr>
          <p:nvPr/>
        </p:nvSpPr>
        <p:spPr bwMode="auto">
          <a:xfrm>
            <a:off x="685800" y="4191000"/>
            <a:ext cx="6365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4430" name="Line 94"/>
          <p:cNvSpPr>
            <a:spLocks noChangeShapeType="1"/>
          </p:cNvSpPr>
          <p:nvPr/>
        </p:nvSpPr>
        <p:spPr bwMode="auto">
          <a:xfrm flipV="1">
            <a:off x="1828800" y="1905000"/>
            <a:ext cx="0" cy="2057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4431" name="Line 95"/>
          <p:cNvSpPr>
            <a:spLocks noChangeShapeType="1"/>
          </p:cNvSpPr>
          <p:nvPr/>
        </p:nvSpPr>
        <p:spPr bwMode="auto">
          <a:xfrm flipV="1">
            <a:off x="7010400" y="1905000"/>
            <a:ext cx="0" cy="1981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4432" name="Line 96"/>
          <p:cNvSpPr>
            <a:spLocks noChangeShapeType="1"/>
          </p:cNvSpPr>
          <p:nvPr/>
        </p:nvSpPr>
        <p:spPr bwMode="auto">
          <a:xfrm>
            <a:off x="6324600" y="1905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4433" name="Line 97"/>
          <p:cNvSpPr>
            <a:spLocks noChangeShapeType="1"/>
          </p:cNvSpPr>
          <p:nvPr/>
        </p:nvSpPr>
        <p:spPr bwMode="auto">
          <a:xfrm>
            <a:off x="1828800" y="19050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4434" name="Line 98"/>
          <p:cNvSpPr>
            <a:spLocks noChangeShapeType="1"/>
          </p:cNvSpPr>
          <p:nvPr/>
        </p:nvSpPr>
        <p:spPr bwMode="auto">
          <a:xfrm>
            <a:off x="8077200" y="519747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4435" name="Line 99"/>
          <p:cNvSpPr>
            <a:spLocks noChangeShapeType="1"/>
          </p:cNvSpPr>
          <p:nvPr/>
        </p:nvSpPr>
        <p:spPr bwMode="auto">
          <a:xfrm>
            <a:off x="5791200" y="35814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4436" name="Line 100"/>
          <p:cNvSpPr>
            <a:spLocks noChangeShapeType="1"/>
          </p:cNvSpPr>
          <p:nvPr/>
        </p:nvSpPr>
        <p:spPr bwMode="auto">
          <a:xfrm>
            <a:off x="8077200" y="4114800"/>
            <a:ext cx="0" cy="5048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4437" name="Line 101"/>
          <p:cNvSpPr>
            <a:spLocks noChangeShapeType="1"/>
          </p:cNvSpPr>
          <p:nvPr/>
        </p:nvSpPr>
        <p:spPr bwMode="auto">
          <a:xfrm flipH="1">
            <a:off x="7427913" y="4114800"/>
            <a:ext cx="649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64" name="Espaço Reservado para Data 6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CE850-360D-41C5-941F-B8A96F6D19D7}" type="datetime1">
              <a:rPr lang="pt-BR" smtClean="0"/>
              <a:t>16/06/2013</a:t>
            </a:fld>
            <a:endParaRPr lang="pt-BR"/>
          </a:p>
        </p:txBody>
      </p:sp>
      <p:sp>
        <p:nvSpPr>
          <p:cNvPr id="65" name="Espaço Reservado para Número de Slide 6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9A227-3256-4661-ACF9-9E03BE397968}" type="slidenum">
              <a:rPr lang="pt-BR" smtClean="0"/>
              <a:pPr/>
              <a:t>10</a:t>
            </a:fld>
            <a:endParaRPr lang="pt-BR"/>
          </a:p>
        </p:txBody>
      </p:sp>
      <p:sp>
        <p:nvSpPr>
          <p:cNvPr id="66" name="Espaço Reservado para Rodapé 6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www.nilson.pro.br</a:t>
            </a:r>
            <a:endParaRPr lang="pt-B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050"/>
          <p:cNvSpPr txBox="1">
            <a:spLocks noChangeArrowheads="1"/>
          </p:cNvSpPr>
          <p:nvPr/>
        </p:nvSpPr>
        <p:spPr bwMode="auto">
          <a:xfrm>
            <a:off x="381000" y="228600"/>
            <a:ext cx="8382000" cy="777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4500" b="1">
                <a:solidFill>
                  <a:srgbClr val="0033CC"/>
                </a:solidFill>
              </a:rPr>
              <a:t>Alguns </a:t>
            </a:r>
            <a:r>
              <a:rPr lang="pt-BR" sz="4500" b="1">
                <a:solidFill>
                  <a:srgbClr val="00CC00"/>
                </a:solidFill>
              </a:rPr>
              <a:t>Tipos</a:t>
            </a:r>
            <a:r>
              <a:rPr lang="pt-BR" sz="4500" b="1">
                <a:solidFill>
                  <a:srgbClr val="0033CC"/>
                </a:solidFill>
              </a:rPr>
              <a:t> </a:t>
            </a:r>
            <a:r>
              <a:rPr lang="pt-BR" sz="4500" b="1"/>
              <a:t>de</a:t>
            </a:r>
            <a:r>
              <a:rPr lang="pt-BR" sz="4500" b="1">
                <a:solidFill>
                  <a:srgbClr val="0033CC"/>
                </a:solidFill>
              </a:rPr>
              <a:t> </a:t>
            </a:r>
            <a:r>
              <a:rPr lang="pt-BR" sz="45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Leis:</a:t>
            </a:r>
            <a:endParaRPr lang="pt-BR"/>
          </a:p>
        </p:txBody>
      </p:sp>
      <p:sp>
        <p:nvSpPr>
          <p:cNvPr id="25603" name="Text Box 2051"/>
          <p:cNvSpPr txBox="1">
            <a:spLocks noChangeArrowheads="1"/>
          </p:cNvSpPr>
          <p:nvPr/>
        </p:nvSpPr>
        <p:spPr bwMode="auto">
          <a:xfrm>
            <a:off x="838200" y="1143000"/>
            <a:ext cx="7467600" cy="53578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Char char="•"/>
            </a:pPr>
            <a:r>
              <a:rPr lang="pt-BR" sz="2300" b="1">
                <a:solidFill>
                  <a:srgbClr val="00CC00"/>
                </a:solidFill>
              </a:rPr>
              <a:t>Emendas Constitucionais:</a:t>
            </a:r>
            <a:r>
              <a:rPr lang="pt-BR" sz="2300"/>
              <a:t> são normas que, após aprovadas, alteram alguma parte da Constituição.</a:t>
            </a:r>
          </a:p>
          <a:p>
            <a:pPr algn="ctr">
              <a:spcBef>
                <a:spcPct val="50000"/>
              </a:spcBef>
              <a:buFontTx/>
              <a:buChar char="•"/>
            </a:pPr>
            <a:r>
              <a:rPr lang="pt-BR" sz="2300" b="1">
                <a:solidFill>
                  <a:srgbClr val="0033CC"/>
                </a:solidFill>
              </a:rPr>
              <a:t>Leis Complementares:</a:t>
            </a:r>
            <a:r>
              <a:rPr lang="pt-BR" sz="2300"/>
              <a:t> são normas que regulamentam alguma regra presente no texto constitucional.</a:t>
            </a:r>
          </a:p>
          <a:p>
            <a:pPr algn="ctr">
              <a:spcBef>
                <a:spcPct val="50000"/>
              </a:spcBef>
              <a:buFontTx/>
              <a:buChar char="•"/>
            </a:pPr>
            <a:r>
              <a:rPr lang="pt-BR" sz="23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Leis Ordinárias:</a:t>
            </a:r>
            <a:r>
              <a:rPr lang="pt-BR" sz="2300"/>
              <a:t> são normas elaboradas pelo Poder Legislativo em seu trabalho comum.</a:t>
            </a:r>
          </a:p>
          <a:p>
            <a:pPr algn="ctr">
              <a:spcBef>
                <a:spcPct val="50000"/>
              </a:spcBef>
              <a:buFontTx/>
              <a:buChar char="•"/>
            </a:pPr>
            <a:r>
              <a:rPr lang="pt-BR" sz="2300" b="1">
                <a:solidFill>
                  <a:srgbClr val="00CC00"/>
                </a:solidFill>
              </a:rPr>
              <a:t>Leis Delegadas:</a:t>
            </a:r>
            <a:r>
              <a:rPr lang="pt-BR" sz="2300"/>
              <a:t> são normas elaboradas pelo Presidente da República, mediante delegação do Congresso Nacional.</a:t>
            </a:r>
          </a:p>
          <a:p>
            <a:pPr algn="ctr">
              <a:spcBef>
                <a:spcPct val="50000"/>
              </a:spcBef>
              <a:buFontTx/>
              <a:buChar char="•"/>
            </a:pPr>
            <a:r>
              <a:rPr lang="pt-BR" sz="2300" b="1">
                <a:solidFill>
                  <a:srgbClr val="0033CC"/>
                </a:solidFill>
              </a:rPr>
              <a:t>Medidas Provisórias:</a:t>
            </a:r>
            <a:r>
              <a:rPr lang="pt-BR" sz="2300"/>
              <a:t> são normas que podem ser editadas pelo Presidente e são submetidas à apreciação do Congresso.</a:t>
            </a:r>
            <a:endParaRPr lang="pt-BR" sz="220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51450-A83C-4675-8388-5E0C5CE8FEF7}" type="datetime1">
              <a:rPr lang="pt-BR" smtClean="0"/>
              <a:t>16/06/2013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9A227-3256-4661-ACF9-9E03BE397968}" type="slidenum">
              <a:rPr lang="pt-BR" smtClean="0"/>
              <a:pPr/>
              <a:t>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www.nilson.pro.br</a:t>
            </a:r>
            <a:endParaRPr lang="pt-B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026"/>
          <p:cNvSpPr txBox="1">
            <a:spLocks noChangeArrowheads="1"/>
          </p:cNvSpPr>
          <p:nvPr/>
        </p:nvSpPr>
        <p:spPr bwMode="auto">
          <a:xfrm>
            <a:off x="381000" y="152400"/>
            <a:ext cx="8382000" cy="2149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4500" b="1">
                <a:solidFill>
                  <a:srgbClr val="0033CC"/>
                </a:solidFill>
              </a:rPr>
              <a:t>Quem pode apresentar um</a:t>
            </a:r>
            <a:r>
              <a:rPr lang="pt-BR" sz="4500" b="1"/>
              <a:t> </a:t>
            </a:r>
            <a:r>
              <a:rPr lang="pt-BR" sz="4500" b="1">
                <a:solidFill>
                  <a:srgbClr val="00CC00"/>
                </a:solidFill>
              </a:rPr>
              <a:t>Projeto de Lei Complementar</a:t>
            </a:r>
            <a:r>
              <a:rPr lang="pt-BR" sz="4500" b="1"/>
              <a:t> </a:t>
            </a:r>
            <a:r>
              <a:rPr lang="pt-BR" sz="45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 Ordinária (Comum)?</a:t>
            </a:r>
            <a:endParaRPr lang="pt-BR"/>
          </a:p>
        </p:txBody>
      </p:sp>
      <p:sp>
        <p:nvSpPr>
          <p:cNvPr id="24579" name="Text Box 1027"/>
          <p:cNvSpPr txBox="1">
            <a:spLocks noChangeArrowheads="1"/>
          </p:cNvSpPr>
          <p:nvPr/>
        </p:nvSpPr>
        <p:spPr bwMode="auto">
          <a:xfrm>
            <a:off x="0" y="2574925"/>
            <a:ext cx="4343400" cy="8540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500"/>
              <a:t>Membro ou Comissão da Câmara dos Deputados</a:t>
            </a:r>
            <a:endParaRPr lang="pt-BR"/>
          </a:p>
        </p:txBody>
      </p:sp>
      <p:sp>
        <p:nvSpPr>
          <p:cNvPr id="24580" name="Text Box 1028"/>
          <p:cNvSpPr txBox="1">
            <a:spLocks noChangeArrowheads="1"/>
          </p:cNvSpPr>
          <p:nvPr/>
        </p:nvSpPr>
        <p:spPr bwMode="auto">
          <a:xfrm>
            <a:off x="0" y="3641725"/>
            <a:ext cx="4343400" cy="8540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500"/>
              <a:t>Membro ou Comissão do Senado Federal</a:t>
            </a:r>
          </a:p>
        </p:txBody>
      </p:sp>
      <p:sp>
        <p:nvSpPr>
          <p:cNvPr id="24581" name="Text Box 1029"/>
          <p:cNvSpPr txBox="1">
            <a:spLocks noChangeArrowheads="1"/>
          </p:cNvSpPr>
          <p:nvPr/>
        </p:nvSpPr>
        <p:spPr bwMode="auto">
          <a:xfrm>
            <a:off x="0" y="4708525"/>
            <a:ext cx="4343400" cy="8540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500"/>
              <a:t>Membro ou Comissão do Congresso Nacional</a:t>
            </a:r>
          </a:p>
        </p:txBody>
      </p:sp>
      <p:sp>
        <p:nvSpPr>
          <p:cNvPr id="24582" name="Text Box 1030"/>
          <p:cNvSpPr txBox="1">
            <a:spLocks noChangeArrowheads="1"/>
          </p:cNvSpPr>
          <p:nvPr/>
        </p:nvSpPr>
        <p:spPr bwMode="auto">
          <a:xfrm>
            <a:off x="4724400" y="2743200"/>
            <a:ext cx="4343400" cy="4889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600"/>
              <a:t>Presidente da República</a:t>
            </a:r>
          </a:p>
        </p:txBody>
      </p:sp>
      <p:sp>
        <p:nvSpPr>
          <p:cNvPr id="24583" name="Text Box 1031"/>
          <p:cNvSpPr txBox="1">
            <a:spLocks noChangeArrowheads="1"/>
          </p:cNvSpPr>
          <p:nvPr/>
        </p:nvSpPr>
        <p:spPr bwMode="auto">
          <a:xfrm>
            <a:off x="4724400" y="4724400"/>
            <a:ext cx="4343400" cy="8540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500"/>
              <a:t>Membro ou Comissão dos Tribunais Superiores</a:t>
            </a:r>
          </a:p>
        </p:txBody>
      </p:sp>
      <p:sp>
        <p:nvSpPr>
          <p:cNvPr id="24584" name="Text Box 1032"/>
          <p:cNvSpPr txBox="1">
            <a:spLocks noChangeArrowheads="1"/>
          </p:cNvSpPr>
          <p:nvPr/>
        </p:nvSpPr>
        <p:spPr bwMode="auto">
          <a:xfrm>
            <a:off x="3200400" y="5743575"/>
            <a:ext cx="2971800" cy="8858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600"/>
              <a:t>Cidadãos (Iniciativa Popular)</a:t>
            </a:r>
            <a:endParaRPr lang="pt-BR"/>
          </a:p>
        </p:txBody>
      </p:sp>
      <p:sp>
        <p:nvSpPr>
          <p:cNvPr id="24585" name="Rectangle 1033"/>
          <p:cNvSpPr>
            <a:spLocks noChangeArrowheads="1"/>
          </p:cNvSpPr>
          <p:nvPr/>
        </p:nvSpPr>
        <p:spPr bwMode="auto">
          <a:xfrm>
            <a:off x="228600" y="2514600"/>
            <a:ext cx="3886200" cy="990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4586" name="Rectangle 1034"/>
          <p:cNvSpPr>
            <a:spLocks noChangeArrowheads="1"/>
          </p:cNvSpPr>
          <p:nvPr/>
        </p:nvSpPr>
        <p:spPr bwMode="auto">
          <a:xfrm>
            <a:off x="228600" y="3581400"/>
            <a:ext cx="3886200" cy="990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4587" name="Rectangle 1035"/>
          <p:cNvSpPr>
            <a:spLocks noChangeArrowheads="1"/>
          </p:cNvSpPr>
          <p:nvPr/>
        </p:nvSpPr>
        <p:spPr bwMode="auto">
          <a:xfrm>
            <a:off x="228600" y="4648200"/>
            <a:ext cx="3886200" cy="990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4588" name="Rectangle 1036"/>
          <p:cNvSpPr>
            <a:spLocks noChangeArrowheads="1"/>
          </p:cNvSpPr>
          <p:nvPr/>
        </p:nvSpPr>
        <p:spPr bwMode="auto">
          <a:xfrm>
            <a:off x="4876800" y="2514600"/>
            <a:ext cx="3962400" cy="990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4589" name="Rectangle 1037"/>
          <p:cNvSpPr>
            <a:spLocks noChangeArrowheads="1"/>
          </p:cNvSpPr>
          <p:nvPr/>
        </p:nvSpPr>
        <p:spPr bwMode="auto">
          <a:xfrm>
            <a:off x="4876800" y="4648200"/>
            <a:ext cx="3962400" cy="990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4590" name="Rectangle 1038"/>
          <p:cNvSpPr>
            <a:spLocks noChangeArrowheads="1"/>
          </p:cNvSpPr>
          <p:nvPr/>
        </p:nvSpPr>
        <p:spPr bwMode="auto">
          <a:xfrm>
            <a:off x="4876800" y="3581400"/>
            <a:ext cx="3962400" cy="990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4591" name="Rectangle 1039"/>
          <p:cNvSpPr>
            <a:spLocks noChangeArrowheads="1"/>
          </p:cNvSpPr>
          <p:nvPr/>
        </p:nvSpPr>
        <p:spPr bwMode="auto">
          <a:xfrm>
            <a:off x="2971800" y="5715000"/>
            <a:ext cx="3429000" cy="990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4592" name="Text Box 1040"/>
          <p:cNvSpPr txBox="1">
            <a:spLocks noChangeArrowheads="1"/>
          </p:cNvSpPr>
          <p:nvPr/>
        </p:nvSpPr>
        <p:spPr bwMode="auto">
          <a:xfrm>
            <a:off x="4724400" y="3657600"/>
            <a:ext cx="4343400" cy="8540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500"/>
              <a:t>Membro ou Comissão do Supremo Tribunal Federal</a:t>
            </a:r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B1D0D-2D0E-4DE5-8315-242A371CB71D}" type="datetime1">
              <a:rPr lang="pt-BR" smtClean="0"/>
              <a:t>16/06/2013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9A227-3256-4661-ACF9-9E03BE397968}" type="slidenum">
              <a:rPr lang="pt-BR" smtClean="0"/>
              <a:pPr/>
              <a:t>12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www.nilson.pro.br</a:t>
            </a:r>
            <a:endParaRPr lang="pt-B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1028"/>
          <p:cNvSpPr>
            <a:spLocks noChangeArrowheads="1"/>
          </p:cNvSpPr>
          <p:nvPr/>
        </p:nvSpPr>
        <p:spPr bwMode="auto">
          <a:xfrm>
            <a:off x="381000" y="381000"/>
            <a:ext cx="8305800" cy="15557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4800" b="1">
                <a:solidFill>
                  <a:srgbClr val="0033CC"/>
                </a:solidFill>
              </a:rPr>
              <a:t>Formas </a:t>
            </a:r>
            <a:r>
              <a:rPr lang="pt-BR" sz="4800" b="1">
                <a:solidFill>
                  <a:srgbClr val="00CC00"/>
                </a:solidFill>
              </a:rPr>
              <a:t>de</a:t>
            </a:r>
            <a:r>
              <a:rPr lang="pt-BR" sz="4800" b="1">
                <a:solidFill>
                  <a:srgbClr val="0033CC"/>
                </a:solidFill>
              </a:rPr>
              <a:t> </a:t>
            </a:r>
            <a:r>
              <a:rPr 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Participação</a:t>
            </a:r>
            <a:r>
              <a:rPr lang="pt-BR" sz="4800" b="1">
                <a:solidFill>
                  <a:srgbClr val="0033CC"/>
                </a:solidFill>
              </a:rPr>
              <a:t> </a:t>
            </a:r>
            <a:r>
              <a:rPr 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Popular</a:t>
            </a:r>
            <a:r>
              <a:rPr lang="pt-BR" sz="4800" b="1">
                <a:solidFill>
                  <a:srgbClr val="0033CC"/>
                </a:solidFill>
              </a:rPr>
              <a:t> no </a:t>
            </a:r>
            <a:r>
              <a:rPr lang="pt-BR" sz="4800" b="1">
                <a:solidFill>
                  <a:srgbClr val="00CC00"/>
                </a:solidFill>
              </a:rPr>
              <a:t>Governo</a:t>
            </a:r>
            <a:endParaRPr lang="pt-BR" sz="45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558" name="Text Box 1030"/>
          <p:cNvSpPr txBox="1">
            <a:spLocks noChangeArrowheads="1"/>
          </p:cNvSpPr>
          <p:nvPr/>
        </p:nvSpPr>
        <p:spPr bwMode="auto">
          <a:xfrm>
            <a:off x="381000" y="2209800"/>
            <a:ext cx="83820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b="1">
                <a:solidFill>
                  <a:srgbClr val="0033CC"/>
                </a:solidFill>
              </a:rPr>
              <a:t>Elaboração de Projetos de Lei: </a:t>
            </a:r>
            <a:r>
              <a:rPr lang="pt-BR" sz="2400"/>
              <a:t>através de representantes do povo, ou da iniciativa popular.</a:t>
            </a:r>
            <a:endParaRPr lang="pt-BR" sz="2400" b="1">
              <a:solidFill>
                <a:srgbClr val="0033CC"/>
              </a:solidFill>
            </a:endParaRPr>
          </a:p>
        </p:txBody>
      </p:sp>
      <p:sp>
        <p:nvSpPr>
          <p:cNvPr id="23559" name="Text Box 1031"/>
          <p:cNvSpPr txBox="1">
            <a:spLocks noChangeArrowheads="1"/>
          </p:cNvSpPr>
          <p:nvPr/>
        </p:nvSpPr>
        <p:spPr bwMode="auto">
          <a:xfrm>
            <a:off x="381000" y="3140075"/>
            <a:ext cx="8532813" cy="1187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b="1">
                <a:solidFill>
                  <a:srgbClr val="00CC00"/>
                </a:solidFill>
              </a:rPr>
              <a:t>Plebiscito:</a:t>
            </a:r>
            <a:r>
              <a:rPr lang="pt-BR" sz="2400" b="1"/>
              <a:t> </a:t>
            </a:r>
            <a:r>
              <a:rPr lang="pt-BR" sz="2400"/>
              <a:t>resolução submetida ao julgamento de um povo, ou de uma classe, que a aprova ou rejeita, em votação geral (decisão popular).</a:t>
            </a:r>
          </a:p>
        </p:txBody>
      </p:sp>
      <p:sp>
        <p:nvSpPr>
          <p:cNvPr id="23560" name="Text Box 1032"/>
          <p:cNvSpPr txBox="1">
            <a:spLocks noChangeArrowheads="1"/>
          </p:cNvSpPr>
          <p:nvPr/>
        </p:nvSpPr>
        <p:spPr bwMode="auto">
          <a:xfrm>
            <a:off x="381000" y="4467225"/>
            <a:ext cx="8458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Referendo:</a:t>
            </a:r>
            <a:r>
              <a:rPr lang="pt-BR" sz="2400" b="1"/>
              <a:t> </a:t>
            </a:r>
            <a:r>
              <a:rPr lang="pt-BR" sz="2400"/>
              <a:t>aprovação ou rejeição, pelo povo, de ato ou lei aprovado provisoriamente pelo poder competente.</a:t>
            </a:r>
          </a:p>
        </p:txBody>
      </p:sp>
      <p:sp>
        <p:nvSpPr>
          <p:cNvPr id="23561" name="Text Box 1033"/>
          <p:cNvSpPr txBox="1">
            <a:spLocks noChangeArrowheads="1"/>
          </p:cNvSpPr>
          <p:nvPr/>
        </p:nvSpPr>
        <p:spPr bwMode="auto">
          <a:xfrm>
            <a:off x="381000" y="5426075"/>
            <a:ext cx="83058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b="1">
                <a:solidFill>
                  <a:srgbClr val="0033CC"/>
                </a:solidFill>
              </a:rPr>
              <a:t>Eleições: </a:t>
            </a:r>
            <a:r>
              <a:rPr lang="pt-BR" sz="2400"/>
              <a:t>direito que têm os cidadãos de escolher seu representante no governo (federal, estadual e municipal).</a:t>
            </a:r>
            <a:endParaRPr lang="pt-BR" sz="2400" b="1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F325-A461-4AFB-8A8F-EF343CCA8FC2}" type="datetime1">
              <a:rPr lang="pt-BR" smtClean="0"/>
              <a:t>16/06/2013</a:t>
            </a:fld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9A227-3256-4661-ACF9-9E03BE397968}" type="slidenum">
              <a:rPr lang="pt-BR" smtClean="0"/>
              <a:pPr/>
              <a:t>13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www.nilson.pro.br</a:t>
            </a:r>
            <a:endParaRPr lang="pt-B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381000" y="228600"/>
            <a:ext cx="8305800" cy="914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5400" b="1">
                <a:solidFill>
                  <a:srgbClr val="0033CC"/>
                </a:solidFill>
              </a:rPr>
              <a:t>Alianças </a:t>
            </a:r>
            <a:r>
              <a:rPr lang="pt-BR" sz="5400" b="1">
                <a:solidFill>
                  <a:srgbClr val="00CC00"/>
                </a:solidFill>
              </a:rPr>
              <a:t>Políticas</a:t>
            </a:r>
            <a:endParaRPr lang="pt-BR" sz="54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609600" y="1295400"/>
            <a:ext cx="7924800" cy="18018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Char char="•"/>
            </a:pPr>
            <a:r>
              <a:rPr lang="pt-BR" sz="2800"/>
              <a:t>Garantem a governabilidade</a:t>
            </a:r>
          </a:p>
          <a:p>
            <a:pPr algn="ctr">
              <a:spcBef>
                <a:spcPct val="50000"/>
              </a:spcBef>
              <a:buFontTx/>
              <a:buChar char="•"/>
            </a:pPr>
            <a:r>
              <a:rPr lang="pt-BR" sz="2800"/>
              <a:t>Ajudam na Eleição do Candidato</a:t>
            </a:r>
          </a:p>
          <a:p>
            <a:pPr algn="ctr">
              <a:spcBef>
                <a:spcPct val="50000"/>
              </a:spcBef>
              <a:buFontTx/>
              <a:buChar char="•"/>
            </a:pPr>
            <a:r>
              <a:rPr lang="pt-BR" sz="2800"/>
              <a:t>Podem ser motivadas por interesses pessoais</a:t>
            </a:r>
            <a:endParaRPr lang="pt-BR" sz="2400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381000" y="3200400"/>
            <a:ext cx="8305800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Char char="•"/>
            </a:pPr>
            <a:r>
              <a:rPr 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Verticalização</a:t>
            </a:r>
            <a:endParaRPr lang="pt-BR" sz="45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81000" y="4051300"/>
            <a:ext cx="8382000" cy="26543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800"/>
              <a:t>Lei adotada pelo </a:t>
            </a:r>
            <a:r>
              <a:rPr lang="pt-BR" sz="2800">
                <a:solidFill>
                  <a:srgbClr val="0033CC"/>
                </a:solidFill>
              </a:rPr>
              <a:t>Tribunal Superior Eleitoral</a:t>
            </a:r>
            <a:r>
              <a:rPr lang="pt-BR" sz="2800"/>
              <a:t> que estabelece a </a:t>
            </a:r>
            <a:r>
              <a:rPr lang="pt-BR" sz="2800">
                <a:solidFill>
                  <a:srgbClr val="00CC00"/>
                </a:solidFill>
              </a:rPr>
              <a:t>proibição</a:t>
            </a:r>
            <a:r>
              <a:rPr lang="pt-BR" sz="2800"/>
              <a:t> das coligações estaduais entre partidos adversários no nível Federal (obriga os partidos a se aliarem nos Estados seguindo a </a:t>
            </a:r>
            <a:r>
              <a:rPr lang="pt-BR" sz="280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coligação</a:t>
            </a:r>
            <a:r>
              <a:rPr lang="pt-BR" sz="2800"/>
              <a:t> feita </a:t>
            </a:r>
            <a:r>
              <a:rPr lang="pt-BR" sz="2800">
                <a:solidFill>
                  <a:srgbClr val="0033CC"/>
                </a:solidFill>
              </a:rPr>
              <a:t>para</a:t>
            </a:r>
            <a:r>
              <a:rPr lang="pt-BR" sz="2800"/>
              <a:t> a eleição do </a:t>
            </a:r>
            <a:r>
              <a:rPr lang="pt-BR" sz="2800">
                <a:solidFill>
                  <a:srgbClr val="00CC00"/>
                </a:solidFill>
              </a:rPr>
              <a:t>Presidente da República</a:t>
            </a:r>
            <a:r>
              <a:rPr lang="pt-BR" sz="2800"/>
              <a:t>).</a:t>
            </a:r>
            <a:r>
              <a:rPr lang="pt-BR" sz="3200"/>
              <a:t> </a:t>
            </a:r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5985A-C490-4C98-9A57-D7931AC2DCE6}" type="datetime1">
              <a:rPr lang="pt-BR" smtClean="0"/>
              <a:t>16/06/2013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9A227-3256-4661-ACF9-9E03BE397968}" type="slidenum">
              <a:rPr lang="pt-BR" smtClean="0"/>
              <a:pPr/>
              <a:t>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www.nilson.pro.br</a:t>
            </a:r>
            <a:endParaRPr lang="pt-B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2209800" y="457200"/>
            <a:ext cx="5715000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 sz="4000"/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2895600" y="381000"/>
            <a:ext cx="3352800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4000" b="1">
                <a:solidFill>
                  <a:srgbClr val="000099"/>
                </a:solidFill>
              </a:rPr>
              <a:t>Bibliografia</a:t>
            </a:r>
            <a:endParaRPr lang="pt-BR" sz="400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0" y="1219200"/>
            <a:ext cx="9144000" cy="56165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 eaLnBrk="0" hangingPunct="0">
              <a:buFontTx/>
              <a:buChar char="•"/>
            </a:pPr>
            <a:r>
              <a:rPr lang="pt-BR" sz="2400">
                <a:solidFill>
                  <a:srgbClr val="00CC00"/>
                </a:solidFill>
              </a:rPr>
              <a:t>Livros:</a:t>
            </a:r>
            <a:endParaRPr lang="pt-BR" sz="2400" b="1"/>
          </a:p>
          <a:p>
            <a:pPr lvl="2" algn="just" eaLnBrk="0" hangingPunct="0">
              <a:buFontTx/>
              <a:buChar char="•"/>
            </a:pPr>
            <a:r>
              <a:rPr lang="pt-BR" sz="2400"/>
              <a:t>Acorda Brasil, Gilberto Cotrim, Editora Saraiva;</a:t>
            </a:r>
          </a:p>
          <a:p>
            <a:pPr lvl="2" algn="just" eaLnBrk="0" hangingPunct="0">
              <a:buFontTx/>
              <a:buChar char="•"/>
            </a:pPr>
            <a:r>
              <a:rPr lang="pt-BR" sz="2400"/>
              <a:t>Conjuntura Atual em OSPB, Gleuso Duarte, Editora Lê;</a:t>
            </a:r>
          </a:p>
          <a:p>
            <a:pPr lvl="2" algn="just" eaLnBrk="0" hangingPunct="0">
              <a:buFontTx/>
              <a:buChar char="•"/>
            </a:pPr>
            <a:r>
              <a:rPr lang="pt-BR" sz="2400"/>
              <a:t>Constituição da República Federativa do Brasil (atualizado até 31/12/2001), Editora Rideel.</a:t>
            </a:r>
          </a:p>
          <a:p>
            <a:pPr algn="just" eaLnBrk="0" hangingPunct="0">
              <a:buFontTx/>
              <a:buChar char="•"/>
            </a:pPr>
            <a:endParaRPr lang="pt-BR" sz="2400"/>
          </a:p>
          <a:p>
            <a:pPr algn="just" eaLnBrk="0" hangingPunct="0">
              <a:buFontTx/>
              <a:buChar char="•"/>
            </a:pPr>
            <a:r>
              <a:rPr lang="pt-BR" sz="2400">
                <a:solidFill>
                  <a:srgbClr val="0033CC"/>
                </a:solidFill>
              </a:rPr>
              <a:t>Sites:</a:t>
            </a:r>
            <a:endParaRPr lang="pt-BR" sz="2400"/>
          </a:p>
          <a:p>
            <a:pPr lvl="2" algn="just" eaLnBrk="0" hangingPunct="0">
              <a:buFontTx/>
              <a:buChar char="•"/>
            </a:pPr>
            <a:r>
              <a:rPr lang="pt-BR" sz="2400"/>
              <a:t>Senado Federal (www.senado.org.br);</a:t>
            </a:r>
          </a:p>
          <a:p>
            <a:pPr lvl="2" algn="just" eaLnBrk="0" hangingPunct="0">
              <a:buFontTx/>
              <a:buChar char="•"/>
            </a:pPr>
            <a:r>
              <a:rPr lang="pt-BR" sz="2400"/>
              <a:t>Câmara dos Deputados </a:t>
            </a:r>
          </a:p>
          <a:p>
            <a:pPr lvl="2" algn="just" eaLnBrk="0" hangingPunct="0"/>
            <a:r>
              <a:rPr lang="pt-BR" sz="2400"/>
              <a:t>(www.camaradosdeputados.org.br);</a:t>
            </a:r>
          </a:p>
          <a:p>
            <a:pPr lvl="2" algn="just" eaLnBrk="0" hangingPunct="0">
              <a:buFontTx/>
              <a:buChar char="•"/>
            </a:pPr>
            <a:r>
              <a:rPr lang="pt-BR" sz="2400"/>
              <a:t>Cidadania Urgente (www.cidadaniaurgente.com.br).</a:t>
            </a:r>
          </a:p>
          <a:p>
            <a:pPr lvl="2" algn="just" eaLnBrk="0" hangingPunct="0"/>
            <a:endParaRPr lang="pt-BR" sz="2400"/>
          </a:p>
          <a:p>
            <a:pPr algn="just" eaLnBrk="0" hangingPunct="0">
              <a:buFontTx/>
              <a:buChar char="•"/>
            </a:pPr>
            <a:r>
              <a:rPr lang="pt-BR" sz="240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Revistas:</a:t>
            </a:r>
            <a:endParaRPr lang="pt-BR" sz="2400"/>
          </a:p>
          <a:p>
            <a:pPr lvl="2" algn="just" eaLnBrk="0" hangingPunct="0">
              <a:buFontTx/>
              <a:buChar char="•"/>
            </a:pPr>
            <a:r>
              <a:rPr lang="pt-BR" sz="2400"/>
              <a:t>Revista Exame, edição do dia 21/08/2002.</a:t>
            </a:r>
          </a:p>
          <a:p>
            <a:pPr>
              <a:spcBef>
                <a:spcPct val="50000"/>
              </a:spcBef>
            </a:pP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B0F1F-0CD4-4BF9-98B2-8FAD8490FF84}" type="datetime1">
              <a:rPr lang="pt-BR" smtClean="0"/>
              <a:t>16/06/2013</a:t>
            </a:fld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9A227-3256-4661-ACF9-9E03BE397968}" type="slidenum">
              <a:rPr lang="pt-BR" smtClean="0"/>
              <a:pPr/>
              <a:t>15</a:t>
            </a:fld>
            <a:endParaRPr lang="pt-BR"/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www.nilson.pro.br</a:t>
            </a:r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1027"/>
          <p:cNvSpPr>
            <a:spLocks noChangeArrowheads="1"/>
          </p:cNvSpPr>
          <p:nvPr/>
        </p:nvSpPr>
        <p:spPr bwMode="auto">
          <a:xfrm>
            <a:off x="311150" y="381000"/>
            <a:ext cx="852805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pt-BR" sz="4800" b="1">
                <a:solidFill>
                  <a:srgbClr val="00CC00"/>
                </a:solidFill>
              </a:rPr>
              <a:t>República Federativa </a:t>
            </a:r>
            <a:r>
              <a:rPr 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Democrática</a:t>
            </a:r>
            <a:r>
              <a:rPr lang="pt-BR" sz="4800" b="1">
                <a:solidFill>
                  <a:srgbClr val="0033CC"/>
                </a:solidFill>
              </a:rPr>
              <a:t> Presidencialista do Brasil</a:t>
            </a:r>
            <a:endParaRPr lang="pt-BR" sz="3600" b="1">
              <a:solidFill>
                <a:schemeClr val="tx2"/>
              </a:solidFill>
            </a:endParaRPr>
          </a:p>
        </p:txBody>
      </p:sp>
      <p:sp>
        <p:nvSpPr>
          <p:cNvPr id="22532" name="Rectangle 1028"/>
          <p:cNvSpPr>
            <a:spLocks noChangeArrowheads="1"/>
          </p:cNvSpPr>
          <p:nvPr/>
        </p:nvSpPr>
        <p:spPr bwMode="auto">
          <a:xfrm>
            <a:off x="684213" y="3186113"/>
            <a:ext cx="1276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pt-BR" b="1"/>
              <a:t>República</a:t>
            </a:r>
          </a:p>
        </p:txBody>
      </p:sp>
      <p:sp>
        <p:nvSpPr>
          <p:cNvPr id="22533" name="Rectangle 1029"/>
          <p:cNvSpPr>
            <a:spLocks noChangeArrowheads="1"/>
          </p:cNvSpPr>
          <p:nvPr/>
        </p:nvSpPr>
        <p:spPr bwMode="auto">
          <a:xfrm>
            <a:off x="3400425" y="30845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endParaRPr lang="pt-BR" sz="2400">
              <a:latin typeface="Times New Roman"/>
            </a:endParaRPr>
          </a:p>
        </p:txBody>
      </p:sp>
      <p:sp>
        <p:nvSpPr>
          <p:cNvPr id="22534" name="Rectangle 1030"/>
          <p:cNvSpPr>
            <a:spLocks noChangeArrowheads="1"/>
          </p:cNvSpPr>
          <p:nvPr/>
        </p:nvSpPr>
        <p:spPr bwMode="auto">
          <a:xfrm>
            <a:off x="469900" y="2994025"/>
            <a:ext cx="1652588" cy="7175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2535" name="Rectangle 1031"/>
          <p:cNvSpPr>
            <a:spLocks noChangeArrowheads="1"/>
          </p:cNvSpPr>
          <p:nvPr/>
        </p:nvSpPr>
        <p:spPr bwMode="auto">
          <a:xfrm>
            <a:off x="2701925" y="2994025"/>
            <a:ext cx="1652588" cy="7175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2536" name="Rectangle 1032"/>
          <p:cNvSpPr>
            <a:spLocks noChangeArrowheads="1"/>
          </p:cNvSpPr>
          <p:nvPr/>
        </p:nvSpPr>
        <p:spPr bwMode="auto">
          <a:xfrm>
            <a:off x="2843213" y="3186113"/>
            <a:ext cx="1327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pt-BR" b="1"/>
              <a:t>Federativa</a:t>
            </a:r>
          </a:p>
        </p:txBody>
      </p:sp>
      <p:sp>
        <p:nvSpPr>
          <p:cNvPr id="22537" name="Rectangle 1033"/>
          <p:cNvSpPr>
            <a:spLocks noChangeArrowheads="1"/>
          </p:cNvSpPr>
          <p:nvPr/>
        </p:nvSpPr>
        <p:spPr bwMode="auto">
          <a:xfrm>
            <a:off x="6805613" y="2994025"/>
            <a:ext cx="1941512" cy="7175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2538" name="Rectangle 1034"/>
          <p:cNvSpPr>
            <a:spLocks noChangeArrowheads="1"/>
          </p:cNvSpPr>
          <p:nvPr/>
        </p:nvSpPr>
        <p:spPr bwMode="auto">
          <a:xfrm>
            <a:off x="4718050" y="2994025"/>
            <a:ext cx="1652588" cy="7175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2539" name="Rectangle 1035"/>
          <p:cNvSpPr>
            <a:spLocks noChangeArrowheads="1"/>
          </p:cNvSpPr>
          <p:nvPr/>
        </p:nvSpPr>
        <p:spPr bwMode="auto">
          <a:xfrm>
            <a:off x="4787900" y="3186113"/>
            <a:ext cx="1555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pt-BR" b="1"/>
              <a:t>Democrática</a:t>
            </a:r>
          </a:p>
        </p:txBody>
      </p:sp>
      <p:sp>
        <p:nvSpPr>
          <p:cNvPr id="22540" name="Rectangle 1036"/>
          <p:cNvSpPr>
            <a:spLocks noChangeArrowheads="1"/>
          </p:cNvSpPr>
          <p:nvPr/>
        </p:nvSpPr>
        <p:spPr bwMode="auto">
          <a:xfrm>
            <a:off x="6804025" y="3186113"/>
            <a:ext cx="1924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pt-BR" b="1"/>
              <a:t>Presidencialista</a:t>
            </a:r>
          </a:p>
        </p:txBody>
      </p:sp>
      <p:sp>
        <p:nvSpPr>
          <p:cNvPr id="22541" name="Line 1037"/>
          <p:cNvSpPr>
            <a:spLocks noChangeShapeType="1"/>
          </p:cNvSpPr>
          <p:nvPr/>
        </p:nvSpPr>
        <p:spPr bwMode="auto">
          <a:xfrm>
            <a:off x="1258888" y="3713163"/>
            <a:ext cx="0" cy="2873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2542" name="Line 1038"/>
          <p:cNvSpPr>
            <a:spLocks noChangeShapeType="1"/>
          </p:cNvSpPr>
          <p:nvPr/>
        </p:nvSpPr>
        <p:spPr bwMode="auto">
          <a:xfrm>
            <a:off x="7740650" y="3713163"/>
            <a:ext cx="0" cy="2873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2543" name="Line 1039"/>
          <p:cNvSpPr>
            <a:spLocks noChangeShapeType="1"/>
          </p:cNvSpPr>
          <p:nvPr/>
        </p:nvSpPr>
        <p:spPr bwMode="auto">
          <a:xfrm>
            <a:off x="5580063" y="3713163"/>
            <a:ext cx="0" cy="2873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2544" name="Line 1040"/>
          <p:cNvSpPr>
            <a:spLocks noChangeShapeType="1"/>
          </p:cNvSpPr>
          <p:nvPr/>
        </p:nvSpPr>
        <p:spPr bwMode="auto">
          <a:xfrm>
            <a:off x="3492500" y="3713163"/>
            <a:ext cx="0" cy="2873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2545" name="Rectangle 1041"/>
          <p:cNvSpPr>
            <a:spLocks noChangeArrowheads="1"/>
          </p:cNvSpPr>
          <p:nvPr/>
        </p:nvSpPr>
        <p:spPr bwMode="auto">
          <a:xfrm>
            <a:off x="179388" y="4073525"/>
            <a:ext cx="2160587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600"/>
              <a:t>Forma de governo onde o chefe do Estado é eleito pelos cidadãos ou seus representantes, tendo seu mandato duração limitada. </a:t>
            </a:r>
          </a:p>
        </p:txBody>
      </p:sp>
      <p:sp>
        <p:nvSpPr>
          <p:cNvPr id="22546" name="Rectangle 1042"/>
          <p:cNvSpPr>
            <a:spLocks noChangeArrowheads="1"/>
          </p:cNvSpPr>
          <p:nvPr/>
        </p:nvSpPr>
        <p:spPr bwMode="auto">
          <a:xfrm>
            <a:off x="109538" y="4002088"/>
            <a:ext cx="2230437" cy="19415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2547" name="Rectangle 1043"/>
          <p:cNvSpPr>
            <a:spLocks noChangeArrowheads="1"/>
          </p:cNvSpPr>
          <p:nvPr/>
        </p:nvSpPr>
        <p:spPr bwMode="auto">
          <a:xfrm>
            <a:off x="2357438" y="4111625"/>
            <a:ext cx="2214562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600"/>
              <a:t>Sistema de governo que consiste na reunião  de vários estados numa só Nação, conservando a autonomia de cada um.</a:t>
            </a:r>
          </a:p>
        </p:txBody>
      </p:sp>
      <p:sp>
        <p:nvSpPr>
          <p:cNvPr id="22548" name="Rectangle 1044"/>
          <p:cNvSpPr>
            <a:spLocks noChangeArrowheads="1"/>
          </p:cNvSpPr>
          <p:nvPr/>
        </p:nvSpPr>
        <p:spPr bwMode="auto">
          <a:xfrm>
            <a:off x="2341563" y="4002088"/>
            <a:ext cx="2230437" cy="19415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2549" name="Rectangle 1045"/>
          <p:cNvSpPr>
            <a:spLocks noChangeArrowheads="1"/>
          </p:cNvSpPr>
          <p:nvPr/>
        </p:nvSpPr>
        <p:spPr bwMode="auto">
          <a:xfrm>
            <a:off x="4573588" y="4002088"/>
            <a:ext cx="2230437" cy="19415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2550" name="Rectangle 1046"/>
          <p:cNvSpPr>
            <a:spLocks noChangeArrowheads="1"/>
          </p:cNvSpPr>
          <p:nvPr/>
        </p:nvSpPr>
        <p:spPr bwMode="auto">
          <a:xfrm>
            <a:off x="6805613" y="4002088"/>
            <a:ext cx="2230437" cy="19415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2551" name="Rectangle 1047"/>
          <p:cNvSpPr>
            <a:spLocks noChangeArrowheads="1"/>
          </p:cNvSpPr>
          <p:nvPr/>
        </p:nvSpPr>
        <p:spPr bwMode="auto">
          <a:xfrm>
            <a:off x="4643438" y="4371975"/>
            <a:ext cx="20891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600"/>
              <a:t>Sistema político em que a autoridade emana do conjunto dos cidadãos.</a:t>
            </a:r>
          </a:p>
        </p:txBody>
      </p:sp>
      <p:sp>
        <p:nvSpPr>
          <p:cNvPr id="22552" name="Rectangle 1048"/>
          <p:cNvSpPr>
            <a:spLocks noChangeArrowheads="1"/>
          </p:cNvSpPr>
          <p:nvPr/>
        </p:nvSpPr>
        <p:spPr bwMode="auto">
          <a:xfrm>
            <a:off x="6877050" y="4170363"/>
            <a:ext cx="2016125" cy="155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600"/>
              <a:t>Sistema político em que ao Presidente da República é reservada a ação predominante no governo.</a:t>
            </a:r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C5698-DD36-4EB5-84CE-B7A1944F7157}" type="datetime1">
              <a:rPr lang="pt-BR" smtClean="0"/>
              <a:t>16/06/2013</a:t>
            </a:fld>
            <a:endParaRPr lang="pt-BR"/>
          </a:p>
        </p:txBody>
      </p:sp>
      <p:sp>
        <p:nvSpPr>
          <p:cNvPr id="25" name="Espaço Reservado para Número de Slide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9A227-3256-4661-ACF9-9E03BE397968}" type="slidenum">
              <a:rPr lang="pt-BR" smtClean="0"/>
              <a:pPr/>
              <a:t>2</a:t>
            </a:fld>
            <a:endParaRPr lang="pt-BR"/>
          </a:p>
        </p:txBody>
      </p:sp>
      <p:sp>
        <p:nvSpPr>
          <p:cNvPr id="26" name="Espaço Reservado para Rodapé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www.nilson.pro.br</a:t>
            </a:r>
            <a:endParaRPr 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WINDOWS\TEMP\auto0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463675"/>
            <a:ext cx="7315200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1600200" y="381000"/>
            <a:ext cx="61436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pt-BR" sz="4000" b="1">
                <a:solidFill>
                  <a:srgbClr val="00CC00"/>
                </a:solidFill>
              </a:rPr>
              <a:t>Sistema</a:t>
            </a:r>
            <a:r>
              <a:rPr 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Presidencialista</a:t>
            </a:r>
            <a:endParaRPr lang="pt-BR" sz="4000" b="1">
              <a:solidFill>
                <a:srgbClr val="00CC00"/>
              </a:solidFill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6E4C-2D64-4994-B48F-1CDE7EAB618D}" type="datetime1">
              <a:rPr lang="pt-BR" smtClean="0"/>
              <a:t>16/06/2013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9A227-3256-4661-ACF9-9E03BE397968}" type="slidenum">
              <a:rPr lang="pt-BR" smtClean="0"/>
              <a:pPr/>
              <a:t>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www.nilson.pro.br</a:t>
            </a:r>
            <a:endParaRPr lang="pt-B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381000" y="381000"/>
            <a:ext cx="8280400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5400" b="1">
                <a:solidFill>
                  <a:srgbClr val="00CC00"/>
                </a:solidFill>
              </a:rPr>
              <a:t>Estrutura</a:t>
            </a:r>
            <a:r>
              <a:rPr lang="pt-BR" sz="5400" b="1"/>
              <a:t> </a:t>
            </a:r>
            <a:r>
              <a:rPr 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Política</a:t>
            </a:r>
            <a:r>
              <a:rPr lang="pt-BR" sz="5400" b="1"/>
              <a:t> do </a:t>
            </a:r>
            <a:r>
              <a:rPr lang="pt-BR" sz="5400" b="1">
                <a:solidFill>
                  <a:srgbClr val="0033CC"/>
                </a:solidFill>
              </a:rPr>
              <a:t>Brasil</a:t>
            </a:r>
            <a:endParaRPr lang="pt-BR" sz="5400" b="1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668338" y="1557338"/>
            <a:ext cx="7632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pt-BR" sz="2400">
              <a:latin typeface="Times New Roman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2667000" y="2667000"/>
            <a:ext cx="3581400" cy="8540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500" b="1"/>
              <a:t>República Federativa do Brasil</a:t>
            </a:r>
            <a:endParaRPr lang="pt-BR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2438400" y="2590800"/>
            <a:ext cx="4038600" cy="990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533400" y="4740275"/>
            <a:ext cx="2362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400" b="1"/>
              <a:t>Poder Executivo</a:t>
            </a:r>
            <a:endParaRPr lang="pt-BR" b="1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3352800" y="4740275"/>
            <a:ext cx="2362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400" b="1"/>
              <a:t>Poder Legislativo</a:t>
            </a:r>
            <a:endParaRPr lang="pt-BR" b="1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6324600" y="4740275"/>
            <a:ext cx="2362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400" b="1"/>
              <a:t>Poder Judiciário</a:t>
            </a:r>
            <a:endParaRPr lang="pt-BR" b="1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>
            <a:off x="1600200" y="4038600"/>
            <a:ext cx="5867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>
            <a:off x="1600200" y="4038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6162" name="Line 18"/>
          <p:cNvSpPr>
            <a:spLocks noChangeShapeType="1"/>
          </p:cNvSpPr>
          <p:nvPr/>
        </p:nvSpPr>
        <p:spPr bwMode="auto">
          <a:xfrm>
            <a:off x="7467600" y="4038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6163" name="Line 19"/>
          <p:cNvSpPr>
            <a:spLocks noChangeShapeType="1"/>
          </p:cNvSpPr>
          <p:nvPr/>
        </p:nvSpPr>
        <p:spPr bwMode="auto">
          <a:xfrm>
            <a:off x="4495800" y="4038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6164" name="Line 20"/>
          <p:cNvSpPr>
            <a:spLocks noChangeShapeType="1"/>
          </p:cNvSpPr>
          <p:nvPr/>
        </p:nvSpPr>
        <p:spPr bwMode="auto">
          <a:xfrm>
            <a:off x="4495800" y="35814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6168" name="Rectangle 24"/>
          <p:cNvSpPr>
            <a:spLocks noChangeArrowheads="1"/>
          </p:cNvSpPr>
          <p:nvPr/>
        </p:nvSpPr>
        <p:spPr bwMode="auto">
          <a:xfrm>
            <a:off x="609600" y="4572000"/>
            <a:ext cx="2133600" cy="1143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6169" name="Rectangle 25"/>
          <p:cNvSpPr>
            <a:spLocks noChangeArrowheads="1"/>
          </p:cNvSpPr>
          <p:nvPr/>
        </p:nvSpPr>
        <p:spPr bwMode="auto">
          <a:xfrm>
            <a:off x="3429000" y="4572000"/>
            <a:ext cx="2133600" cy="1143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6170" name="Rectangle 26"/>
          <p:cNvSpPr>
            <a:spLocks noChangeArrowheads="1"/>
          </p:cNvSpPr>
          <p:nvPr/>
        </p:nvSpPr>
        <p:spPr bwMode="auto">
          <a:xfrm>
            <a:off x="6400800" y="4572000"/>
            <a:ext cx="2133600" cy="1143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A2B67-60AB-42FB-A927-324FC2D3DDEF}" type="datetime1">
              <a:rPr lang="pt-BR" smtClean="0"/>
              <a:t>16/06/2013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9A227-3256-4661-ACF9-9E03BE397968}" type="slidenum">
              <a:rPr lang="pt-BR" smtClean="0"/>
              <a:pPr/>
              <a:t>4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www.nilson.pro.br</a:t>
            </a:r>
            <a:endParaRPr lang="pt-B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177925" y="1052513"/>
            <a:ext cx="66262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4400" b="1">
                <a:solidFill>
                  <a:srgbClr val="00CC00"/>
                </a:solidFill>
              </a:rPr>
              <a:t>Poder </a:t>
            </a:r>
            <a:r>
              <a:rPr lang="pt-BR" sz="44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Executivo</a:t>
            </a:r>
            <a:endParaRPr lang="pt-BR" sz="4400" b="1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00038" y="3355975"/>
            <a:ext cx="20161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/>
              <a:t>Presidente e Vice- Presidente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28600" y="3213100"/>
            <a:ext cx="2085975" cy="93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116138" y="981075"/>
            <a:ext cx="4678362" cy="911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746125" y="2492375"/>
            <a:ext cx="1223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/>
              <a:t>Da União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04838" y="2420938"/>
            <a:ext cx="1436687" cy="5016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2619375" y="2490788"/>
            <a:ext cx="1727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/>
              <a:t>Dos Estados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2547938" y="2420938"/>
            <a:ext cx="1870075" cy="5016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316163" y="3213100"/>
            <a:ext cx="2374900" cy="93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2243138" y="3355975"/>
            <a:ext cx="2520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/>
              <a:t>Governadores e Vice- Governadores</a:t>
            </a:r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4637088" y="2420938"/>
            <a:ext cx="2228850" cy="5016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4635500" y="2492375"/>
            <a:ext cx="23034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/>
              <a:t>Do Distrito Federal</a:t>
            </a:r>
          </a:p>
        </p:txBody>
      </p:sp>
      <p:sp>
        <p:nvSpPr>
          <p:cNvPr id="8206" name="Rectangle 14"/>
          <p:cNvSpPr>
            <a:spLocks noChangeArrowheads="1"/>
          </p:cNvSpPr>
          <p:nvPr/>
        </p:nvSpPr>
        <p:spPr bwMode="auto">
          <a:xfrm>
            <a:off x="4694238" y="3213100"/>
            <a:ext cx="2243137" cy="93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207" name="Rectangle 15"/>
          <p:cNvSpPr>
            <a:spLocks noChangeArrowheads="1"/>
          </p:cNvSpPr>
          <p:nvPr/>
        </p:nvSpPr>
        <p:spPr bwMode="auto">
          <a:xfrm>
            <a:off x="4706938" y="3211513"/>
            <a:ext cx="2232025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/>
              <a:t>Governador e Vice- Governador do Distrito Federal</a:t>
            </a:r>
          </a:p>
        </p:txBody>
      </p:sp>
      <p:sp>
        <p:nvSpPr>
          <p:cNvPr id="8208" name="Rectangle 16"/>
          <p:cNvSpPr>
            <a:spLocks noChangeArrowheads="1"/>
          </p:cNvSpPr>
          <p:nvPr/>
        </p:nvSpPr>
        <p:spPr bwMode="auto">
          <a:xfrm>
            <a:off x="7011988" y="2492375"/>
            <a:ext cx="1943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/>
              <a:t>Dos Municípios</a:t>
            </a:r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7069138" y="3355975"/>
            <a:ext cx="1800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/>
              <a:t>Prefeitos e Vice- Prefeitos</a:t>
            </a:r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6940550" y="3213100"/>
            <a:ext cx="1941513" cy="93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7013575" y="2420938"/>
            <a:ext cx="1866900" cy="5016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212" name="Line 20"/>
          <p:cNvSpPr>
            <a:spLocks noChangeShapeType="1"/>
          </p:cNvSpPr>
          <p:nvPr/>
        </p:nvSpPr>
        <p:spPr bwMode="auto">
          <a:xfrm flipH="1">
            <a:off x="1177925" y="1484313"/>
            <a:ext cx="936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213" name="Line 21"/>
          <p:cNvSpPr>
            <a:spLocks noChangeShapeType="1"/>
          </p:cNvSpPr>
          <p:nvPr/>
        </p:nvSpPr>
        <p:spPr bwMode="auto">
          <a:xfrm>
            <a:off x="1177925" y="1484313"/>
            <a:ext cx="0" cy="9350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214" name="Line 22"/>
          <p:cNvSpPr>
            <a:spLocks noChangeShapeType="1"/>
          </p:cNvSpPr>
          <p:nvPr/>
        </p:nvSpPr>
        <p:spPr bwMode="auto">
          <a:xfrm>
            <a:off x="3411538" y="1916113"/>
            <a:ext cx="0" cy="503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>
            <a:off x="5715000" y="1916113"/>
            <a:ext cx="0" cy="503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216" name="Line 24"/>
          <p:cNvSpPr>
            <a:spLocks noChangeShapeType="1"/>
          </p:cNvSpPr>
          <p:nvPr/>
        </p:nvSpPr>
        <p:spPr bwMode="auto">
          <a:xfrm>
            <a:off x="6796088" y="1411288"/>
            <a:ext cx="10080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217" name="Line 25"/>
          <p:cNvSpPr>
            <a:spLocks noChangeShapeType="1"/>
          </p:cNvSpPr>
          <p:nvPr/>
        </p:nvSpPr>
        <p:spPr bwMode="auto">
          <a:xfrm>
            <a:off x="7804150" y="1411288"/>
            <a:ext cx="0" cy="10080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218" name="Line 26"/>
          <p:cNvSpPr>
            <a:spLocks noChangeShapeType="1"/>
          </p:cNvSpPr>
          <p:nvPr/>
        </p:nvSpPr>
        <p:spPr bwMode="auto">
          <a:xfrm>
            <a:off x="1177925" y="2924175"/>
            <a:ext cx="0" cy="287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219" name="Line 27"/>
          <p:cNvSpPr>
            <a:spLocks noChangeShapeType="1"/>
          </p:cNvSpPr>
          <p:nvPr/>
        </p:nvSpPr>
        <p:spPr bwMode="auto">
          <a:xfrm>
            <a:off x="3411538" y="2924175"/>
            <a:ext cx="0" cy="287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220" name="Line 28"/>
          <p:cNvSpPr>
            <a:spLocks noChangeShapeType="1"/>
          </p:cNvSpPr>
          <p:nvPr/>
        </p:nvSpPr>
        <p:spPr bwMode="auto">
          <a:xfrm>
            <a:off x="5715000" y="2924175"/>
            <a:ext cx="0" cy="287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221" name="Line 29"/>
          <p:cNvSpPr>
            <a:spLocks noChangeShapeType="1"/>
          </p:cNvSpPr>
          <p:nvPr/>
        </p:nvSpPr>
        <p:spPr bwMode="auto">
          <a:xfrm>
            <a:off x="7804150" y="2924175"/>
            <a:ext cx="0" cy="287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222" name="Rectangle 30"/>
          <p:cNvSpPr>
            <a:spLocks noChangeArrowheads="1"/>
          </p:cNvSpPr>
          <p:nvPr/>
        </p:nvSpPr>
        <p:spPr bwMode="auto">
          <a:xfrm>
            <a:off x="603250" y="4579938"/>
            <a:ext cx="1276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 b="1"/>
              <a:t>Ministros </a:t>
            </a:r>
          </a:p>
          <a:p>
            <a:pPr algn="ctr"/>
            <a:r>
              <a:rPr lang="pt-BR" b="1"/>
              <a:t>de Estado</a:t>
            </a:r>
          </a:p>
        </p:txBody>
      </p:sp>
      <p:sp>
        <p:nvSpPr>
          <p:cNvPr id="8223" name="Rectangle 31"/>
          <p:cNvSpPr>
            <a:spLocks noChangeArrowheads="1"/>
          </p:cNvSpPr>
          <p:nvPr/>
        </p:nvSpPr>
        <p:spPr bwMode="auto">
          <a:xfrm>
            <a:off x="388938" y="4510088"/>
            <a:ext cx="1579562" cy="788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224" name="Rectangle 32"/>
          <p:cNvSpPr>
            <a:spLocks noChangeArrowheads="1"/>
          </p:cNvSpPr>
          <p:nvPr/>
        </p:nvSpPr>
        <p:spPr bwMode="auto">
          <a:xfrm>
            <a:off x="2800350" y="4586288"/>
            <a:ext cx="1546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pt-BR" b="1"/>
              <a:t>Secretários </a:t>
            </a:r>
          </a:p>
          <a:p>
            <a:pPr algn="ctr"/>
            <a:r>
              <a:rPr lang="pt-BR" b="1"/>
              <a:t>Estaduais</a:t>
            </a:r>
          </a:p>
        </p:txBody>
      </p:sp>
      <p:sp>
        <p:nvSpPr>
          <p:cNvPr id="8225" name="Rectangle 33"/>
          <p:cNvSpPr>
            <a:spLocks noChangeArrowheads="1"/>
          </p:cNvSpPr>
          <p:nvPr/>
        </p:nvSpPr>
        <p:spPr bwMode="auto">
          <a:xfrm>
            <a:off x="2693988" y="4510088"/>
            <a:ext cx="1724025" cy="788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226" name="Rectangle 34"/>
          <p:cNvSpPr>
            <a:spLocks noChangeArrowheads="1"/>
          </p:cNvSpPr>
          <p:nvPr/>
        </p:nvSpPr>
        <p:spPr bwMode="auto">
          <a:xfrm>
            <a:off x="7083425" y="4579938"/>
            <a:ext cx="1655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pt-BR" b="1"/>
              <a:t>Secretários Municipais</a:t>
            </a:r>
          </a:p>
        </p:txBody>
      </p:sp>
      <p:sp>
        <p:nvSpPr>
          <p:cNvPr id="8227" name="Rectangle 35"/>
          <p:cNvSpPr>
            <a:spLocks noChangeArrowheads="1"/>
          </p:cNvSpPr>
          <p:nvPr/>
        </p:nvSpPr>
        <p:spPr bwMode="auto">
          <a:xfrm>
            <a:off x="7085013" y="4510088"/>
            <a:ext cx="1652587" cy="788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228" name="Rectangle 36"/>
          <p:cNvSpPr>
            <a:spLocks noChangeArrowheads="1"/>
          </p:cNvSpPr>
          <p:nvPr/>
        </p:nvSpPr>
        <p:spPr bwMode="auto">
          <a:xfrm>
            <a:off x="5138738" y="4579938"/>
            <a:ext cx="1428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 b="1"/>
              <a:t>Secretários</a:t>
            </a:r>
          </a:p>
          <a:p>
            <a:pPr algn="ctr"/>
            <a:r>
              <a:rPr lang="pt-BR" b="1"/>
              <a:t>Distritais</a:t>
            </a:r>
          </a:p>
        </p:txBody>
      </p:sp>
      <p:sp>
        <p:nvSpPr>
          <p:cNvPr id="8229" name="Rectangle 37"/>
          <p:cNvSpPr>
            <a:spLocks noChangeArrowheads="1"/>
          </p:cNvSpPr>
          <p:nvPr/>
        </p:nvSpPr>
        <p:spPr bwMode="auto">
          <a:xfrm>
            <a:off x="5068888" y="4510088"/>
            <a:ext cx="1579562" cy="788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230" name="Line 38"/>
          <p:cNvSpPr>
            <a:spLocks noChangeShapeType="1"/>
          </p:cNvSpPr>
          <p:nvPr/>
        </p:nvSpPr>
        <p:spPr bwMode="auto">
          <a:xfrm>
            <a:off x="1177925" y="4148138"/>
            <a:ext cx="0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231" name="Line 39"/>
          <p:cNvSpPr>
            <a:spLocks noChangeShapeType="1"/>
          </p:cNvSpPr>
          <p:nvPr/>
        </p:nvSpPr>
        <p:spPr bwMode="auto">
          <a:xfrm>
            <a:off x="3411538" y="4148138"/>
            <a:ext cx="0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232" name="Line 40"/>
          <p:cNvSpPr>
            <a:spLocks noChangeShapeType="1"/>
          </p:cNvSpPr>
          <p:nvPr/>
        </p:nvSpPr>
        <p:spPr bwMode="auto">
          <a:xfrm>
            <a:off x="7804150" y="4148138"/>
            <a:ext cx="0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233" name="Line 41"/>
          <p:cNvSpPr>
            <a:spLocks noChangeShapeType="1"/>
          </p:cNvSpPr>
          <p:nvPr/>
        </p:nvSpPr>
        <p:spPr bwMode="auto">
          <a:xfrm>
            <a:off x="5715000" y="4148138"/>
            <a:ext cx="0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2" name="Espaço Reservado para Data 4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D47AA-FD75-4F02-BA2A-8E085AB50077}" type="datetime1">
              <a:rPr lang="pt-BR" smtClean="0"/>
              <a:t>16/06/2013</a:t>
            </a:fld>
            <a:endParaRPr lang="pt-BR"/>
          </a:p>
        </p:txBody>
      </p:sp>
      <p:sp>
        <p:nvSpPr>
          <p:cNvPr id="43" name="Espaço Reservado para Número de Slide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9A227-3256-4661-ACF9-9E03BE397968}" type="slidenum">
              <a:rPr lang="pt-BR" smtClean="0"/>
              <a:pPr/>
              <a:t>5</a:t>
            </a:fld>
            <a:endParaRPr lang="pt-BR"/>
          </a:p>
        </p:txBody>
      </p:sp>
      <p:sp>
        <p:nvSpPr>
          <p:cNvPr id="44" name="Espaço Reservado para Rodapé 4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www.nilson.pro.br</a:t>
            </a:r>
            <a:endParaRPr lang="pt-B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86800" cy="1905000"/>
          </a:xfrm>
        </p:spPr>
        <p:txBody>
          <a:bodyPr/>
          <a:lstStyle/>
          <a:p>
            <a:r>
              <a:rPr lang="pt-BR" sz="3200" b="1"/>
              <a:t>Se surgir uma situação de </a:t>
            </a:r>
            <a:r>
              <a:rPr lang="pt-BR" sz="3200" b="1">
                <a:solidFill>
                  <a:srgbClr val="0033CC"/>
                </a:solidFill>
              </a:rPr>
              <a:t>impedimento</a:t>
            </a:r>
            <a:r>
              <a:rPr lang="pt-BR" sz="3200" b="1"/>
              <a:t> para o exercício do poder pelo </a:t>
            </a:r>
            <a:r>
              <a:rPr lang="pt-BR" sz="32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Presidente</a:t>
            </a:r>
            <a:r>
              <a:rPr lang="pt-BR" sz="3200" b="1"/>
              <a:t>, este será </a:t>
            </a:r>
            <a:r>
              <a:rPr lang="pt-BR" sz="3200" b="1">
                <a:solidFill>
                  <a:srgbClr val="00CC00"/>
                </a:solidFill>
              </a:rPr>
              <a:t>substituído</a:t>
            </a:r>
            <a:r>
              <a:rPr lang="pt-BR" sz="3200" b="1"/>
              <a:t> sucessivamente por:</a:t>
            </a:r>
            <a:endParaRPr lang="pt-BR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3200400" y="2438400"/>
            <a:ext cx="36576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3276600" y="2590800"/>
            <a:ext cx="3505200" cy="4270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200"/>
              <a:t>O Vice - Presidente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3200400" y="3352800"/>
            <a:ext cx="3657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3276600" y="3429000"/>
            <a:ext cx="3505200" cy="762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200"/>
              <a:t>O Presidente da Câmara dos Deputados</a:t>
            </a: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3200400" y="4419600"/>
            <a:ext cx="36576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3276600" y="4572000"/>
            <a:ext cx="3505200" cy="4270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200"/>
              <a:t>O Presidente do Senado</a:t>
            </a: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3200400" y="5410200"/>
            <a:ext cx="3657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3276600" y="5486400"/>
            <a:ext cx="3505200" cy="762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200"/>
              <a:t>O Presidente do Supremo Tribunal Federal</a:t>
            </a:r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>
            <a:off x="1981200" y="2209800"/>
            <a:ext cx="0" cy="403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>
            <a:off x="1981200" y="2743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1981200" y="48006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>
            <a:off x="1981200" y="5791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1981200" y="3810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6" name="Espaço Reservado para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2F19-3DC4-4E6B-B35D-9CEFF6671F7D}" type="datetime1">
              <a:rPr lang="pt-BR" smtClean="0"/>
              <a:t>16/06/2013</a:t>
            </a:fld>
            <a:endParaRPr lang="pt-BR"/>
          </a:p>
        </p:txBody>
      </p:sp>
      <p:sp>
        <p:nvSpPr>
          <p:cNvPr id="17" name="Espaço Reservado para Número de Slide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83471-A2DF-4618-BA3E-808ABD01DF6F}" type="slidenum">
              <a:rPr lang="pt-BR" smtClean="0"/>
              <a:pPr/>
              <a:t>6</a:t>
            </a:fld>
            <a:endParaRPr lang="pt-BR"/>
          </a:p>
        </p:txBody>
      </p:sp>
      <p:sp>
        <p:nvSpPr>
          <p:cNvPr id="18" name="Espaço Reservado para Rodapé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www.nilson.pro.br</a:t>
            </a:r>
            <a:endParaRPr lang="pt-B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366838" y="620713"/>
            <a:ext cx="66262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4400" b="1">
                <a:solidFill>
                  <a:srgbClr val="00CC00"/>
                </a:solidFill>
              </a:rPr>
              <a:t>Poder</a:t>
            </a:r>
            <a:r>
              <a:rPr lang="pt-BR" sz="4400" b="1"/>
              <a:t> </a:t>
            </a:r>
            <a:r>
              <a:rPr lang="pt-BR" sz="44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Legislativo</a:t>
            </a:r>
            <a:endParaRPr lang="pt-BR" sz="4400" b="1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661988" y="2852738"/>
            <a:ext cx="145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/>
              <a:t>Congresso Nacional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576263" y="2781300"/>
            <a:ext cx="1597025" cy="790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2160588" y="550863"/>
            <a:ext cx="4965700" cy="9318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788988" y="2060575"/>
            <a:ext cx="12239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/>
              <a:t>Da União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47700" y="1989138"/>
            <a:ext cx="1436688" cy="5016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2806700" y="2060575"/>
            <a:ext cx="172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/>
              <a:t>Dos Estados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2735263" y="1990725"/>
            <a:ext cx="1870075" cy="5016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2952750" y="2782888"/>
            <a:ext cx="1452563" cy="788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2879725" y="2860675"/>
            <a:ext cx="1600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/>
              <a:t>Assembléia Legislativa</a:t>
            </a: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4826000" y="1989138"/>
            <a:ext cx="2228850" cy="5016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4824413" y="2060575"/>
            <a:ext cx="23034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/>
              <a:t>Do Distrito Federal</a:t>
            </a:r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5170488" y="2852738"/>
            <a:ext cx="1452562" cy="7191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5111750" y="2860675"/>
            <a:ext cx="15843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/>
              <a:t>Câmara Legislativa</a:t>
            </a:r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7200900" y="2060575"/>
            <a:ext cx="1943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/>
              <a:t>Dos Municípios</a:t>
            </a:r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7272338" y="2854325"/>
            <a:ext cx="13684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/>
              <a:t>Câmara Municipal</a:t>
            </a:r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7275513" y="2782888"/>
            <a:ext cx="1365250" cy="790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7202488" y="1989138"/>
            <a:ext cx="1866900" cy="5016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260" name="Line 20"/>
          <p:cNvSpPr>
            <a:spLocks noChangeShapeType="1"/>
          </p:cNvSpPr>
          <p:nvPr/>
        </p:nvSpPr>
        <p:spPr bwMode="auto">
          <a:xfrm flipH="1">
            <a:off x="1366838" y="1052513"/>
            <a:ext cx="7921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261" name="Line 21"/>
          <p:cNvSpPr>
            <a:spLocks noChangeShapeType="1"/>
          </p:cNvSpPr>
          <p:nvPr/>
        </p:nvSpPr>
        <p:spPr bwMode="auto">
          <a:xfrm>
            <a:off x="1366838" y="1052513"/>
            <a:ext cx="0" cy="9350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262" name="Line 22"/>
          <p:cNvSpPr>
            <a:spLocks noChangeShapeType="1"/>
          </p:cNvSpPr>
          <p:nvPr/>
        </p:nvSpPr>
        <p:spPr bwMode="auto">
          <a:xfrm>
            <a:off x="3670300" y="1484313"/>
            <a:ext cx="0" cy="503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263" name="Line 23"/>
          <p:cNvSpPr>
            <a:spLocks noChangeShapeType="1"/>
          </p:cNvSpPr>
          <p:nvPr/>
        </p:nvSpPr>
        <p:spPr bwMode="auto">
          <a:xfrm>
            <a:off x="5903913" y="1484313"/>
            <a:ext cx="0" cy="503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264" name="Line 24"/>
          <p:cNvSpPr>
            <a:spLocks noChangeShapeType="1"/>
          </p:cNvSpPr>
          <p:nvPr/>
        </p:nvSpPr>
        <p:spPr bwMode="auto">
          <a:xfrm flipV="1">
            <a:off x="7126288" y="977900"/>
            <a:ext cx="865187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265" name="Line 25"/>
          <p:cNvSpPr>
            <a:spLocks noChangeShapeType="1"/>
          </p:cNvSpPr>
          <p:nvPr/>
        </p:nvSpPr>
        <p:spPr bwMode="auto">
          <a:xfrm>
            <a:off x="7993063" y="979488"/>
            <a:ext cx="0" cy="10080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266" name="Line 26"/>
          <p:cNvSpPr>
            <a:spLocks noChangeShapeType="1"/>
          </p:cNvSpPr>
          <p:nvPr/>
        </p:nvSpPr>
        <p:spPr bwMode="auto">
          <a:xfrm>
            <a:off x="1366838" y="2492375"/>
            <a:ext cx="0" cy="287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267" name="Line 27"/>
          <p:cNvSpPr>
            <a:spLocks noChangeShapeType="1"/>
          </p:cNvSpPr>
          <p:nvPr/>
        </p:nvSpPr>
        <p:spPr bwMode="auto">
          <a:xfrm>
            <a:off x="3671888" y="2492375"/>
            <a:ext cx="0" cy="287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268" name="Line 28"/>
          <p:cNvSpPr>
            <a:spLocks noChangeShapeType="1"/>
          </p:cNvSpPr>
          <p:nvPr/>
        </p:nvSpPr>
        <p:spPr bwMode="auto">
          <a:xfrm>
            <a:off x="5903913" y="2492375"/>
            <a:ext cx="0" cy="360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269" name="Line 29"/>
          <p:cNvSpPr>
            <a:spLocks noChangeShapeType="1"/>
          </p:cNvSpPr>
          <p:nvPr/>
        </p:nvSpPr>
        <p:spPr bwMode="auto">
          <a:xfrm>
            <a:off x="7993063" y="2492375"/>
            <a:ext cx="0" cy="287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270" name="Rectangle 30"/>
          <p:cNvSpPr>
            <a:spLocks noChangeArrowheads="1"/>
          </p:cNvSpPr>
          <p:nvPr/>
        </p:nvSpPr>
        <p:spPr bwMode="auto">
          <a:xfrm>
            <a:off x="222250" y="4149725"/>
            <a:ext cx="1073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 b="1"/>
              <a:t>Senado </a:t>
            </a:r>
          </a:p>
          <a:p>
            <a:pPr algn="ctr"/>
            <a:r>
              <a:rPr lang="pt-BR" b="1"/>
              <a:t>Federal</a:t>
            </a:r>
          </a:p>
        </p:txBody>
      </p:sp>
      <p:sp>
        <p:nvSpPr>
          <p:cNvPr id="10271" name="Rectangle 31"/>
          <p:cNvSpPr>
            <a:spLocks noChangeArrowheads="1"/>
          </p:cNvSpPr>
          <p:nvPr/>
        </p:nvSpPr>
        <p:spPr bwMode="auto">
          <a:xfrm>
            <a:off x="217488" y="3935413"/>
            <a:ext cx="1077912" cy="10763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272" name="Rectangle 32"/>
          <p:cNvSpPr>
            <a:spLocks noChangeArrowheads="1"/>
          </p:cNvSpPr>
          <p:nvPr/>
        </p:nvSpPr>
        <p:spPr bwMode="auto">
          <a:xfrm>
            <a:off x="2916238" y="4011613"/>
            <a:ext cx="1546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pt-BR" b="1"/>
              <a:t>Deputados Estaduais</a:t>
            </a:r>
          </a:p>
        </p:txBody>
      </p:sp>
      <p:sp>
        <p:nvSpPr>
          <p:cNvPr id="10273" name="Rectangle 33"/>
          <p:cNvSpPr>
            <a:spLocks noChangeArrowheads="1"/>
          </p:cNvSpPr>
          <p:nvPr/>
        </p:nvSpPr>
        <p:spPr bwMode="auto">
          <a:xfrm>
            <a:off x="2917825" y="3935413"/>
            <a:ext cx="1509713" cy="788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274" name="Rectangle 34"/>
          <p:cNvSpPr>
            <a:spLocks noChangeArrowheads="1"/>
          </p:cNvSpPr>
          <p:nvPr/>
        </p:nvSpPr>
        <p:spPr bwMode="auto">
          <a:xfrm>
            <a:off x="7200900" y="4005263"/>
            <a:ext cx="16557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pt-BR" b="1"/>
              <a:t>Vereadores</a:t>
            </a:r>
          </a:p>
        </p:txBody>
      </p:sp>
      <p:sp>
        <p:nvSpPr>
          <p:cNvPr id="10275" name="Rectangle 35"/>
          <p:cNvSpPr>
            <a:spLocks noChangeArrowheads="1"/>
          </p:cNvSpPr>
          <p:nvPr/>
        </p:nvSpPr>
        <p:spPr bwMode="auto">
          <a:xfrm>
            <a:off x="7202488" y="3935413"/>
            <a:ext cx="1652587" cy="5016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276" name="Rectangle 36"/>
          <p:cNvSpPr>
            <a:spLocks noChangeArrowheads="1"/>
          </p:cNvSpPr>
          <p:nvPr/>
        </p:nvSpPr>
        <p:spPr bwMode="auto">
          <a:xfrm>
            <a:off x="5214938" y="4005263"/>
            <a:ext cx="1365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 b="1"/>
              <a:t>Deputados</a:t>
            </a:r>
          </a:p>
          <a:p>
            <a:pPr algn="ctr"/>
            <a:r>
              <a:rPr lang="pt-BR" b="1"/>
              <a:t>Distritais</a:t>
            </a:r>
          </a:p>
        </p:txBody>
      </p:sp>
      <p:sp>
        <p:nvSpPr>
          <p:cNvPr id="10277" name="Rectangle 37"/>
          <p:cNvSpPr>
            <a:spLocks noChangeArrowheads="1"/>
          </p:cNvSpPr>
          <p:nvPr/>
        </p:nvSpPr>
        <p:spPr bwMode="auto">
          <a:xfrm>
            <a:off x="5184775" y="3935413"/>
            <a:ext cx="1436688" cy="788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278" name="Line 38"/>
          <p:cNvSpPr>
            <a:spLocks noChangeShapeType="1"/>
          </p:cNvSpPr>
          <p:nvPr/>
        </p:nvSpPr>
        <p:spPr bwMode="auto">
          <a:xfrm>
            <a:off x="790575" y="3573463"/>
            <a:ext cx="0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279" name="Line 39"/>
          <p:cNvSpPr>
            <a:spLocks noChangeShapeType="1"/>
          </p:cNvSpPr>
          <p:nvPr/>
        </p:nvSpPr>
        <p:spPr bwMode="auto">
          <a:xfrm>
            <a:off x="3671888" y="3573463"/>
            <a:ext cx="0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280" name="Line 40"/>
          <p:cNvSpPr>
            <a:spLocks noChangeShapeType="1"/>
          </p:cNvSpPr>
          <p:nvPr/>
        </p:nvSpPr>
        <p:spPr bwMode="auto">
          <a:xfrm>
            <a:off x="7993063" y="3573463"/>
            <a:ext cx="0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281" name="Line 41"/>
          <p:cNvSpPr>
            <a:spLocks noChangeShapeType="1"/>
          </p:cNvSpPr>
          <p:nvPr/>
        </p:nvSpPr>
        <p:spPr bwMode="auto">
          <a:xfrm>
            <a:off x="5903913" y="3575050"/>
            <a:ext cx="0" cy="360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282" name="Rectangle 42"/>
          <p:cNvSpPr>
            <a:spLocks noChangeArrowheads="1"/>
          </p:cNvSpPr>
          <p:nvPr/>
        </p:nvSpPr>
        <p:spPr bwMode="auto">
          <a:xfrm>
            <a:off x="1296988" y="4005263"/>
            <a:ext cx="13652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BR" b="1"/>
              <a:t>Câmara</a:t>
            </a:r>
          </a:p>
          <a:p>
            <a:pPr algn="ctr"/>
            <a:r>
              <a:rPr lang="pt-BR" b="1"/>
              <a:t> dos </a:t>
            </a:r>
          </a:p>
          <a:p>
            <a:pPr algn="ctr"/>
            <a:r>
              <a:rPr lang="pt-BR" b="1"/>
              <a:t>Deputados</a:t>
            </a:r>
          </a:p>
        </p:txBody>
      </p:sp>
      <p:sp>
        <p:nvSpPr>
          <p:cNvPr id="10283" name="Rectangle 43"/>
          <p:cNvSpPr>
            <a:spLocks noChangeArrowheads="1"/>
          </p:cNvSpPr>
          <p:nvPr/>
        </p:nvSpPr>
        <p:spPr bwMode="auto">
          <a:xfrm>
            <a:off x="1298575" y="3935413"/>
            <a:ext cx="1365250" cy="10763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284" name="Line 44"/>
          <p:cNvSpPr>
            <a:spLocks noChangeShapeType="1"/>
          </p:cNvSpPr>
          <p:nvPr/>
        </p:nvSpPr>
        <p:spPr bwMode="auto">
          <a:xfrm>
            <a:off x="1943100" y="3573463"/>
            <a:ext cx="0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285" name="Rectangle 45"/>
          <p:cNvSpPr>
            <a:spLocks noChangeArrowheads="1"/>
          </p:cNvSpPr>
          <p:nvPr/>
        </p:nvSpPr>
        <p:spPr bwMode="auto">
          <a:xfrm>
            <a:off x="69850" y="5468938"/>
            <a:ext cx="16240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600" b="1"/>
              <a:t>Senadores</a:t>
            </a:r>
          </a:p>
        </p:txBody>
      </p:sp>
      <p:sp>
        <p:nvSpPr>
          <p:cNvPr id="10286" name="Rectangle 46"/>
          <p:cNvSpPr>
            <a:spLocks noChangeArrowheads="1"/>
          </p:cNvSpPr>
          <p:nvPr/>
        </p:nvSpPr>
        <p:spPr bwMode="auto">
          <a:xfrm>
            <a:off x="71438" y="5461000"/>
            <a:ext cx="1222375" cy="406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0287" name="Rectangle 47"/>
          <p:cNvSpPr>
            <a:spLocks noChangeArrowheads="1"/>
          </p:cNvSpPr>
          <p:nvPr/>
        </p:nvSpPr>
        <p:spPr bwMode="auto">
          <a:xfrm>
            <a:off x="1368425" y="5395913"/>
            <a:ext cx="1295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600" b="1"/>
              <a:t>Deputados Federais</a:t>
            </a:r>
          </a:p>
        </p:txBody>
      </p:sp>
      <p:sp>
        <p:nvSpPr>
          <p:cNvPr id="10288" name="Rectangle 48"/>
          <p:cNvSpPr>
            <a:spLocks noChangeArrowheads="1"/>
          </p:cNvSpPr>
          <p:nvPr/>
        </p:nvSpPr>
        <p:spPr bwMode="auto">
          <a:xfrm>
            <a:off x="1368425" y="5373688"/>
            <a:ext cx="1293813" cy="6461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289" name="Line 49"/>
          <p:cNvSpPr>
            <a:spLocks noChangeShapeType="1"/>
          </p:cNvSpPr>
          <p:nvPr/>
        </p:nvSpPr>
        <p:spPr bwMode="auto">
          <a:xfrm>
            <a:off x="719138" y="5013325"/>
            <a:ext cx="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290" name="Line 50"/>
          <p:cNvSpPr>
            <a:spLocks noChangeShapeType="1"/>
          </p:cNvSpPr>
          <p:nvPr/>
        </p:nvSpPr>
        <p:spPr bwMode="auto">
          <a:xfrm>
            <a:off x="1943100" y="5013325"/>
            <a:ext cx="0" cy="360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1" name="Espaço Reservado para Data 5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82F99-D0A1-4A4C-AB9E-6C4EA2B6526B}" type="datetime1">
              <a:rPr lang="pt-BR" smtClean="0"/>
              <a:t>16/06/2013</a:t>
            </a:fld>
            <a:endParaRPr lang="pt-BR"/>
          </a:p>
        </p:txBody>
      </p:sp>
      <p:sp>
        <p:nvSpPr>
          <p:cNvPr id="52" name="Espaço Reservado para Número de Slide 5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9A227-3256-4661-ACF9-9E03BE397968}" type="slidenum">
              <a:rPr lang="pt-BR" smtClean="0"/>
              <a:pPr/>
              <a:t>7</a:t>
            </a:fld>
            <a:endParaRPr lang="pt-BR"/>
          </a:p>
        </p:txBody>
      </p:sp>
      <p:sp>
        <p:nvSpPr>
          <p:cNvPr id="53" name="Espaço Reservado para Rodapé 5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www.nilson.pro.br</a:t>
            </a:r>
            <a:endParaRPr lang="pt-B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64" name="Text Box 76"/>
          <p:cNvSpPr txBox="1">
            <a:spLocks noChangeArrowheads="1"/>
          </p:cNvSpPr>
          <p:nvPr/>
        </p:nvSpPr>
        <p:spPr bwMode="auto">
          <a:xfrm>
            <a:off x="241300" y="2819400"/>
            <a:ext cx="180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400"/>
              <a:t>1982</a:t>
            </a:r>
          </a:p>
        </p:txBody>
      </p:sp>
      <p:sp>
        <p:nvSpPr>
          <p:cNvPr id="12365" name="Rectangle 77"/>
          <p:cNvSpPr>
            <a:spLocks noChangeArrowheads="1"/>
          </p:cNvSpPr>
          <p:nvPr/>
        </p:nvSpPr>
        <p:spPr bwMode="auto">
          <a:xfrm>
            <a:off x="152400" y="2743200"/>
            <a:ext cx="1981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2366" name="Rectangle 78"/>
          <p:cNvSpPr>
            <a:spLocks noChangeArrowheads="1"/>
          </p:cNvSpPr>
          <p:nvPr/>
        </p:nvSpPr>
        <p:spPr bwMode="auto">
          <a:xfrm>
            <a:off x="152400" y="3276600"/>
            <a:ext cx="1981200" cy="2514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2367" name="Text Box 79"/>
          <p:cNvSpPr txBox="1">
            <a:spLocks noChangeArrowheads="1"/>
          </p:cNvSpPr>
          <p:nvPr/>
        </p:nvSpPr>
        <p:spPr bwMode="auto">
          <a:xfrm>
            <a:off x="2465388" y="2819400"/>
            <a:ext cx="1878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400"/>
              <a:t>1986</a:t>
            </a:r>
          </a:p>
        </p:txBody>
      </p:sp>
      <p:sp>
        <p:nvSpPr>
          <p:cNvPr id="12368" name="Rectangle 80"/>
          <p:cNvSpPr>
            <a:spLocks noChangeArrowheads="1"/>
          </p:cNvSpPr>
          <p:nvPr/>
        </p:nvSpPr>
        <p:spPr bwMode="auto">
          <a:xfrm>
            <a:off x="2362200" y="2743200"/>
            <a:ext cx="2057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2369" name="Rectangle 81"/>
          <p:cNvSpPr>
            <a:spLocks noChangeArrowheads="1"/>
          </p:cNvSpPr>
          <p:nvPr/>
        </p:nvSpPr>
        <p:spPr bwMode="auto">
          <a:xfrm>
            <a:off x="2362200" y="3276600"/>
            <a:ext cx="2057400" cy="2514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2370" name="Text Box 82"/>
          <p:cNvSpPr txBox="1">
            <a:spLocks noChangeArrowheads="1"/>
          </p:cNvSpPr>
          <p:nvPr/>
        </p:nvSpPr>
        <p:spPr bwMode="auto">
          <a:xfrm>
            <a:off x="4724400" y="2819400"/>
            <a:ext cx="1878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400"/>
              <a:t>1990</a:t>
            </a:r>
          </a:p>
        </p:txBody>
      </p:sp>
      <p:sp>
        <p:nvSpPr>
          <p:cNvPr id="12371" name="Rectangle 83"/>
          <p:cNvSpPr>
            <a:spLocks noChangeArrowheads="1"/>
          </p:cNvSpPr>
          <p:nvPr/>
        </p:nvSpPr>
        <p:spPr bwMode="auto">
          <a:xfrm>
            <a:off x="4648200" y="2743200"/>
            <a:ext cx="2057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2372" name="Rectangle 84"/>
          <p:cNvSpPr>
            <a:spLocks noChangeArrowheads="1"/>
          </p:cNvSpPr>
          <p:nvPr/>
        </p:nvSpPr>
        <p:spPr bwMode="auto">
          <a:xfrm>
            <a:off x="4648200" y="3276600"/>
            <a:ext cx="2057400" cy="2514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2373" name="Text Box 85"/>
          <p:cNvSpPr txBox="1">
            <a:spLocks noChangeArrowheads="1"/>
          </p:cNvSpPr>
          <p:nvPr/>
        </p:nvSpPr>
        <p:spPr bwMode="auto">
          <a:xfrm>
            <a:off x="6991350" y="2819400"/>
            <a:ext cx="1808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400"/>
              <a:t>1994</a:t>
            </a:r>
          </a:p>
        </p:txBody>
      </p:sp>
      <p:sp>
        <p:nvSpPr>
          <p:cNvPr id="12374" name="Rectangle 86"/>
          <p:cNvSpPr>
            <a:spLocks noChangeArrowheads="1"/>
          </p:cNvSpPr>
          <p:nvPr/>
        </p:nvSpPr>
        <p:spPr bwMode="auto">
          <a:xfrm>
            <a:off x="6934200" y="2743200"/>
            <a:ext cx="1981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2375" name="Rectangle 87"/>
          <p:cNvSpPr>
            <a:spLocks noChangeArrowheads="1"/>
          </p:cNvSpPr>
          <p:nvPr/>
        </p:nvSpPr>
        <p:spPr bwMode="auto">
          <a:xfrm>
            <a:off x="6934200" y="3276600"/>
            <a:ext cx="1981200" cy="2514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2376" name="Text Box 88"/>
          <p:cNvSpPr txBox="1">
            <a:spLocks noChangeArrowheads="1"/>
          </p:cNvSpPr>
          <p:nvPr/>
        </p:nvSpPr>
        <p:spPr bwMode="auto">
          <a:xfrm>
            <a:off x="1219200" y="609600"/>
            <a:ext cx="6705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pt-BR" sz="4000"/>
          </a:p>
        </p:txBody>
      </p:sp>
      <p:sp>
        <p:nvSpPr>
          <p:cNvPr id="12377" name="Text Box 89"/>
          <p:cNvSpPr txBox="1">
            <a:spLocks noChangeArrowheads="1"/>
          </p:cNvSpPr>
          <p:nvPr/>
        </p:nvSpPr>
        <p:spPr bwMode="auto">
          <a:xfrm>
            <a:off x="914400" y="501650"/>
            <a:ext cx="72390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4800" b="1">
                <a:solidFill>
                  <a:srgbClr val="00CC00"/>
                </a:solidFill>
              </a:rPr>
              <a:t>Eleições Para o</a:t>
            </a:r>
            <a:r>
              <a:rPr lang="pt-BR" sz="4800" b="1"/>
              <a:t> </a:t>
            </a:r>
            <a:r>
              <a:rPr lang="pt-BR" sz="4800" b="1">
                <a:solidFill>
                  <a:srgbClr val="0033CC"/>
                </a:solidFill>
              </a:rPr>
              <a:t>Congresso Nacional</a:t>
            </a:r>
            <a:endParaRPr lang="pt-BR" sz="4800" b="1"/>
          </a:p>
        </p:txBody>
      </p:sp>
      <p:sp>
        <p:nvSpPr>
          <p:cNvPr id="12378" name="Text Box 90"/>
          <p:cNvSpPr txBox="1">
            <a:spLocks noChangeArrowheads="1"/>
          </p:cNvSpPr>
          <p:nvPr/>
        </p:nvSpPr>
        <p:spPr bwMode="auto">
          <a:xfrm>
            <a:off x="228600" y="3505200"/>
            <a:ext cx="1828800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600"/>
              <a:t>Eleição de Deputados e de 1/3 dos Senadores</a:t>
            </a:r>
            <a:endParaRPr lang="pt-BR" sz="2400">
              <a:latin typeface="Times New Roman"/>
            </a:endParaRPr>
          </a:p>
        </p:txBody>
      </p:sp>
      <p:sp>
        <p:nvSpPr>
          <p:cNvPr id="12379" name="Text Box 91"/>
          <p:cNvSpPr txBox="1">
            <a:spLocks noChangeArrowheads="1"/>
          </p:cNvSpPr>
          <p:nvPr/>
        </p:nvSpPr>
        <p:spPr bwMode="auto">
          <a:xfrm>
            <a:off x="2514600" y="3505200"/>
            <a:ext cx="1828800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600"/>
              <a:t>Eleição de Deputados e de 2/3 dos Senadores</a:t>
            </a:r>
            <a:endParaRPr lang="pt-BR" sz="2400">
              <a:latin typeface="Times New Roman"/>
            </a:endParaRPr>
          </a:p>
        </p:txBody>
      </p:sp>
      <p:sp>
        <p:nvSpPr>
          <p:cNvPr id="12380" name="Text Box 92"/>
          <p:cNvSpPr txBox="1">
            <a:spLocks noChangeArrowheads="1"/>
          </p:cNvSpPr>
          <p:nvPr/>
        </p:nvSpPr>
        <p:spPr bwMode="auto">
          <a:xfrm>
            <a:off x="4800600" y="3505200"/>
            <a:ext cx="1828800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600"/>
              <a:t>Eleição de Deputados e de 1/3 dos Senadores</a:t>
            </a:r>
            <a:endParaRPr lang="pt-BR" sz="2400">
              <a:latin typeface="Times New Roman"/>
            </a:endParaRPr>
          </a:p>
        </p:txBody>
      </p:sp>
      <p:sp>
        <p:nvSpPr>
          <p:cNvPr id="12381" name="Text Box 93"/>
          <p:cNvSpPr txBox="1">
            <a:spLocks noChangeArrowheads="1"/>
          </p:cNvSpPr>
          <p:nvPr/>
        </p:nvSpPr>
        <p:spPr bwMode="auto">
          <a:xfrm>
            <a:off x="7010400" y="3505200"/>
            <a:ext cx="1828800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600"/>
              <a:t>Eleição de Deputados e de 2/3 dos Senadores</a:t>
            </a:r>
            <a:endParaRPr lang="pt-BR" sz="2400">
              <a:latin typeface="Times New Roman"/>
            </a:endParaRPr>
          </a:p>
        </p:txBody>
      </p:sp>
      <p:sp>
        <p:nvSpPr>
          <p:cNvPr id="20" name="Espaço Reservado para Data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345A-094E-45E4-B6DD-69EA0899F55B}" type="datetime1">
              <a:rPr lang="pt-BR" smtClean="0"/>
              <a:t>16/06/2013</a:t>
            </a:fld>
            <a:endParaRPr lang="pt-BR"/>
          </a:p>
        </p:txBody>
      </p:sp>
      <p:sp>
        <p:nvSpPr>
          <p:cNvPr id="21" name="Espaço Reservado para Número de Slide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9A227-3256-4661-ACF9-9E03BE397968}" type="slidenum">
              <a:rPr lang="pt-BR" smtClean="0"/>
              <a:pPr/>
              <a:t>8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www.nilson.pro.br</a:t>
            </a:r>
            <a:endParaRPr lang="pt-B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 descr="C:\WINDOWS\TEMP\auto0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981200"/>
            <a:ext cx="7772400" cy="451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533400" y="304800"/>
            <a:ext cx="80772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pt-BR" sz="4800" b="1">
                <a:solidFill>
                  <a:srgbClr val="00CC00"/>
                </a:solidFill>
              </a:rPr>
              <a:t>Eleições para a</a:t>
            </a:r>
            <a:r>
              <a:rPr lang="pt-BR" sz="4800" b="1"/>
              <a:t> </a:t>
            </a:r>
            <a:r>
              <a:rPr lang="pt-BR" sz="4800" b="1">
                <a:solidFill>
                  <a:srgbClr val="0033CC"/>
                </a:solidFill>
              </a:rPr>
              <a:t>Assembléia Legislativa</a:t>
            </a:r>
            <a:endParaRPr lang="pt-BR" sz="2400">
              <a:latin typeface="Times New Roman"/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73916-B712-42B2-815F-F75B3FFCD959}" type="datetime1">
              <a:rPr lang="pt-BR" smtClean="0"/>
              <a:t>16/06/2013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9A227-3256-4661-ACF9-9E03BE397968}" type="slidenum">
              <a:rPr lang="pt-BR" smtClean="0"/>
              <a:pPr/>
              <a:t>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www.nilson.pro.br</a:t>
            </a:r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a do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</TotalTime>
  <Words>705</Words>
  <Application>Microsoft PowerPoint</Application>
  <PresentationFormat>Apresentação na tela (4:3)</PresentationFormat>
  <Paragraphs>173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Tema do Office</vt:lpstr>
      <vt:lpstr>Slide 1</vt:lpstr>
      <vt:lpstr>Slide 2</vt:lpstr>
      <vt:lpstr>Slide 3</vt:lpstr>
      <vt:lpstr>Slide 4</vt:lpstr>
      <vt:lpstr>Slide 5</vt:lpstr>
      <vt:lpstr>Se surgir uma situação de impedimento para o exercício do poder pelo Presidente, este será substituído sucessivamente por: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My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Estrutura Política do Brasil</dc:title>
  <dc:creator>My Name</dc:creator>
  <cp:lastModifiedBy>Du</cp:lastModifiedBy>
  <cp:revision>27</cp:revision>
  <cp:lastPrinted>2002-08-25T21:24:45Z</cp:lastPrinted>
  <dcterms:created xsi:type="dcterms:W3CDTF">2002-08-24T18:43:40Z</dcterms:created>
  <dcterms:modified xsi:type="dcterms:W3CDTF">2013-06-16T20:52:27Z</dcterms:modified>
</cp:coreProperties>
</file>