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60" r:id="rId4"/>
    <p:sldId id="267" r:id="rId5"/>
    <p:sldId id="268" r:id="rId6"/>
    <p:sldId id="269" r:id="rId7"/>
    <p:sldId id="270" r:id="rId8"/>
    <p:sldId id="271" r:id="rId9"/>
    <p:sldId id="272" r:id="rId10"/>
    <p:sldId id="257" r:id="rId11"/>
    <p:sldId id="259" r:id="rId12"/>
    <p:sldId id="262" r:id="rId13"/>
    <p:sldId id="261" r:id="rId14"/>
    <p:sldId id="263" r:id="rId15"/>
    <p:sldId id="264" r:id="rId16"/>
    <p:sldId id="265" r:id="rId17"/>
    <p:sldId id="266" r:id="rId18"/>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F62EC-1B79-44C3-A3B7-3E510F60BA2B}" type="datetimeFigureOut">
              <a:rPr lang="pt-BR" smtClean="0"/>
              <a:t>16/06/2013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B2117D-DEBA-4D3B-9A83-D2EB14A88F81}" type="slidenum">
              <a:rPr lang="pt-BR" smtClean="0"/>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fontAlgn="auto">
                <a:spcBef>
                  <a:spcPts val="0"/>
                </a:spcBef>
                <a:spcAft>
                  <a:spcPts val="0"/>
                </a:spcAft>
                <a:defRPr/>
              </a:pPr>
              <a:endParaRPr kumimoji="1" lang="pt-BR"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fontAlgn="auto">
                <a:spcBef>
                  <a:spcPts val="0"/>
                </a:spcBef>
                <a:spcAft>
                  <a:spcPts val="0"/>
                </a:spcAft>
                <a:defRPr/>
              </a:pPr>
              <a:endParaRPr kumimoji="1" lang="pt-BR"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fontAlgn="auto">
                <a:spcBef>
                  <a:spcPts val="0"/>
                </a:spcBef>
                <a:spcAft>
                  <a:spcPts val="0"/>
                </a:spcAft>
                <a:defRPr/>
              </a:pPr>
              <a:endParaRPr lang="pt-BR" dirty="0">
                <a:latin typeface="+mn-lt"/>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fontAlgn="auto">
                <a:spcBef>
                  <a:spcPts val="0"/>
                </a:spcBef>
                <a:spcAft>
                  <a:spcPts val="0"/>
                </a:spcAft>
                <a:defRPr/>
              </a:pPr>
              <a:endParaRPr lang="pt-BR" dirty="0">
                <a:latin typeface="+mn-lt"/>
              </a:endParaRPr>
            </a:p>
          </p:txBody>
        </p:sp>
      </p:grpSp>
      <p:sp>
        <p:nvSpPr>
          <p:cNvPr id="2048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pt-BR" smtClean="0"/>
              <a:t>Clique para editar o estilo do subtítulo mestre</a:t>
            </a:r>
            <a:endParaRPr lang="pt-BR"/>
          </a:p>
        </p:txBody>
      </p:sp>
      <p:sp>
        <p:nvSpPr>
          <p:cNvPr id="2049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pt-BR" smtClean="0"/>
              <a:t>Clique para editar o estilo do título mestre</a:t>
            </a:r>
            <a:endParaRPr lang="pt-B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fld id="{4B0B67E7-5884-4F61-964E-924DEEA5C754}" type="datetime1">
              <a:rPr lang="pt-BR" smtClean="0"/>
              <a:t>16/06/2013</a:t>
            </a:fld>
            <a:endParaRPr lang="pt-BR"/>
          </a:p>
        </p:txBody>
      </p:sp>
      <p:sp>
        <p:nvSpPr>
          <p:cNvPr id="11" name="Rectangle 10"/>
          <p:cNvSpPr>
            <a:spLocks noGrp="1" noChangeArrowheads="1"/>
          </p:cNvSpPr>
          <p:nvPr>
            <p:ph type="ftr" sz="quarter" idx="11"/>
          </p:nvPr>
        </p:nvSpPr>
        <p:spPr/>
        <p:txBody>
          <a:bodyPr/>
          <a:lstStyle>
            <a:lvl1pPr algn="r">
              <a:defRPr/>
            </a:lvl1pPr>
          </a:lstStyle>
          <a:p>
            <a:pPr>
              <a:defRPr/>
            </a:pPr>
            <a:r>
              <a:rPr lang="pt-BR" smtClean="0"/>
              <a:t>www.nilson.pro.br</a:t>
            </a:r>
            <a:endParaRPr lang="pt-B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37D1C06E-43A9-4FC2-AFFE-9E5951F2A899}"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fld id="{E401649F-1B0D-4EC2-BF9E-E66BFBE33DF8}" type="datetime1">
              <a:rPr lang="pt-BR" smtClean="0"/>
              <a:t>16/06/2013</a:t>
            </a:fld>
            <a:endParaRPr lang="pt-BR"/>
          </a:p>
        </p:txBody>
      </p:sp>
      <p:sp>
        <p:nvSpPr>
          <p:cNvPr id="5"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38AEEF49-A5C4-4E4D-8462-9022D642421B}"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05600" y="762000"/>
            <a:ext cx="1981200" cy="53244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762000" y="762000"/>
            <a:ext cx="5791200" cy="53244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fld id="{D10380FC-60E7-4772-A413-4BC7A9CD049F}" type="datetime1">
              <a:rPr lang="pt-BR" smtClean="0"/>
              <a:t>16/06/2013</a:t>
            </a:fld>
            <a:endParaRPr lang="pt-BR"/>
          </a:p>
        </p:txBody>
      </p:sp>
      <p:sp>
        <p:nvSpPr>
          <p:cNvPr id="5"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44AFEC2E-7774-4526-A48F-A681E9120552}"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fld id="{A91A339C-FD0A-46B4-B8E0-D45B756A9C14}" type="datetime1">
              <a:rPr lang="pt-BR" smtClean="0"/>
              <a:t>16/06/2013</a:t>
            </a:fld>
            <a:endParaRPr lang="pt-BR"/>
          </a:p>
        </p:txBody>
      </p:sp>
      <p:sp>
        <p:nvSpPr>
          <p:cNvPr id="5"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009B8817-9B6D-4C00-B2CC-FBE228C07B2A}"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fld id="{27E66B5B-378C-4892-B631-FC3177CA83F7}" type="datetime1">
              <a:rPr lang="pt-BR" smtClean="0"/>
              <a:t>16/06/2013</a:t>
            </a:fld>
            <a:endParaRPr lang="pt-BR"/>
          </a:p>
        </p:txBody>
      </p:sp>
      <p:sp>
        <p:nvSpPr>
          <p:cNvPr id="5"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99D6FF9C-3970-4118-B1BC-79659829B410}"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fld id="{89FC54DE-8ADA-48F0-BC8A-FB8DF1D28D8F}" type="datetime1">
              <a:rPr lang="pt-BR" smtClean="0"/>
              <a:t>16/06/2013</a:t>
            </a:fld>
            <a:endParaRPr lang="pt-BR"/>
          </a:p>
        </p:txBody>
      </p:sp>
      <p:sp>
        <p:nvSpPr>
          <p:cNvPr id="6"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44228058-0A5A-4F3A-96D9-CD9AC6A40E15}"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fld id="{4FAA38FF-B084-4BA6-890E-A4132FE8970F}" type="datetime1">
              <a:rPr lang="pt-BR" smtClean="0"/>
              <a:t>16/06/2013</a:t>
            </a:fld>
            <a:endParaRPr lang="pt-BR"/>
          </a:p>
        </p:txBody>
      </p:sp>
      <p:sp>
        <p:nvSpPr>
          <p:cNvPr id="8"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9" name="Rectangle 13"/>
          <p:cNvSpPr>
            <a:spLocks noGrp="1" noChangeArrowheads="1"/>
          </p:cNvSpPr>
          <p:nvPr>
            <p:ph type="sldNum" sz="quarter" idx="12"/>
          </p:nvPr>
        </p:nvSpPr>
        <p:spPr>
          <a:ln/>
        </p:spPr>
        <p:txBody>
          <a:bodyPr/>
          <a:lstStyle>
            <a:lvl1pPr>
              <a:defRPr/>
            </a:lvl1pPr>
          </a:lstStyle>
          <a:p>
            <a:pPr>
              <a:defRPr/>
            </a:pPr>
            <a:fld id="{36C87042-1B81-41F8-842D-B2E59DDE6F06}"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fld id="{519F8E2C-2128-4619-9EC3-D758ED048BEF}" type="datetime1">
              <a:rPr lang="pt-BR" smtClean="0"/>
              <a:t>16/06/2013</a:t>
            </a:fld>
            <a:endParaRPr lang="pt-BR"/>
          </a:p>
        </p:txBody>
      </p:sp>
      <p:sp>
        <p:nvSpPr>
          <p:cNvPr id="4"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5" name="Rectangle 13"/>
          <p:cNvSpPr>
            <a:spLocks noGrp="1" noChangeArrowheads="1"/>
          </p:cNvSpPr>
          <p:nvPr>
            <p:ph type="sldNum" sz="quarter" idx="12"/>
          </p:nvPr>
        </p:nvSpPr>
        <p:spPr>
          <a:ln/>
        </p:spPr>
        <p:txBody>
          <a:bodyPr/>
          <a:lstStyle>
            <a:lvl1pPr>
              <a:defRPr/>
            </a:lvl1pPr>
          </a:lstStyle>
          <a:p>
            <a:pPr>
              <a:defRPr/>
            </a:pPr>
            <a:fld id="{0F742522-0C31-41E2-97A7-96C6290005BD}"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7B1D9C60-43F7-4F92-82C1-8B7A5FEEFAC4}" type="datetime1">
              <a:rPr lang="pt-BR" smtClean="0"/>
              <a:t>16/06/2013</a:t>
            </a:fld>
            <a:endParaRPr lang="pt-BR"/>
          </a:p>
        </p:txBody>
      </p:sp>
      <p:sp>
        <p:nvSpPr>
          <p:cNvPr id="3"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4" name="Rectangle 13"/>
          <p:cNvSpPr>
            <a:spLocks noGrp="1" noChangeArrowheads="1"/>
          </p:cNvSpPr>
          <p:nvPr>
            <p:ph type="sldNum" sz="quarter" idx="12"/>
          </p:nvPr>
        </p:nvSpPr>
        <p:spPr>
          <a:ln/>
        </p:spPr>
        <p:txBody>
          <a:bodyPr/>
          <a:lstStyle>
            <a:lvl1pPr>
              <a:defRPr/>
            </a:lvl1pPr>
          </a:lstStyle>
          <a:p>
            <a:pPr>
              <a:defRPr/>
            </a:pPr>
            <a:fld id="{142E276F-97DC-4F82-9FE4-A7CFE6D48A3E}"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fld id="{2BF01061-AECB-4CA0-932A-66973E4634B6}" type="datetime1">
              <a:rPr lang="pt-BR" smtClean="0"/>
              <a:t>16/06/2013</a:t>
            </a:fld>
            <a:endParaRPr lang="pt-BR"/>
          </a:p>
        </p:txBody>
      </p:sp>
      <p:sp>
        <p:nvSpPr>
          <p:cNvPr id="6"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527E65FE-11F4-4E81-8477-4C27169BCB80}"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pt-BR" noProof="0" dirty="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fld id="{FE0EE128-2940-499A-9FDE-3DA337EBE940}" type="datetime1">
              <a:rPr lang="pt-BR" smtClean="0"/>
              <a:t>16/06/2013</a:t>
            </a:fld>
            <a:endParaRPr lang="pt-BR"/>
          </a:p>
        </p:txBody>
      </p:sp>
      <p:sp>
        <p:nvSpPr>
          <p:cNvPr id="6" name="Rectangle 12"/>
          <p:cNvSpPr>
            <a:spLocks noGrp="1" noChangeArrowheads="1"/>
          </p:cNvSpPr>
          <p:nvPr>
            <p:ph type="ftr" sz="quarter" idx="11"/>
          </p:nvPr>
        </p:nvSpPr>
        <p:spPr>
          <a:ln/>
        </p:spPr>
        <p:txBody>
          <a:bodyPr/>
          <a:lstStyle>
            <a:lvl1pPr>
              <a:defRPr/>
            </a:lvl1pPr>
          </a:lstStyle>
          <a:p>
            <a:pPr>
              <a:defRPr/>
            </a:pPr>
            <a:r>
              <a:rPr lang="pt-BR" smtClean="0"/>
              <a:t>www.nilson.pro.br</a:t>
            </a: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7841CA00-8350-4AD6-84B9-7220084B5736}"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946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fontAlgn="auto">
                  <a:spcBef>
                    <a:spcPts val="0"/>
                  </a:spcBef>
                  <a:spcAft>
                    <a:spcPts val="0"/>
                  </a:spcAft>
                  <a:defRPr/>
                </a:pPr>
                <a:endParaRPr lang="pt-BR" dirty="0">
                  <a:latin typeface="+mn-lt"/>
                </a:endParaRPr>
              </a:p>
            </p:txBody>
          </p:sp>
          <p:sp>
            <p:nvSpPr>
              <p:cNvPr id="1946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fontAlgn="auto">
                  <a:spcBef>
                    <a:spcPts val="0"/>
                  </a:spcBef>
                  <a:spcAft>
                    <a:spcPts val="0"/>
                  </a:spcAft>
                  <a:defRPr/>
                </a:pPr>
                <a:endParaRPr lang="pt-BR" dirty="0">
                  <a:latin typeface="+mn-lt"/>
                </a:endParaRPr>
              </a:p>
            </p:txBody>
          </p:sp>
        </p:grpSp>
        <p:grpSp>
          <p:nvGrpSpPr>
            <p:cNvPr id="1033" name="Group 6"/>
            <p:cNvGrpSpPr>
              <a:grpSpLocks/>
            </p:cNvGrpSpPr>
            <p:nvPr/>
          </p:nvGrpSpPr>
          <p:grpSpPr bwMode="auto">
            <a:xfrm>
              <a:off x="144" y="1248"/>
              <a:ext cx="4656" cy="201"/>
              <a:chOff x="144" y="1248"/>
              <a:chExt cx="4656" cy="201"/>
            </a:xfrm>
          </p:grpSpPr>
          <p:sp>
            <p:nvSpPr>
              <p:cNvPr id="1946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fontAlgn="auto">
                  <a:spcBef>
                    <a:spcPts val="0"/>
                  </a:spcBef>
                  <a:spcAft>
                    <a:spcPts val="0"/>
                  </a:spcAft>
                  <a:defRPr/>
                </a:pPr>
                <a:endParaRPr lang="pt-BR" dirty="0">
                  <a:latin typeface="+mn-lt"/>
                </a:endParaRPr>
              </a:p>
            </p:txBody>
          </p:sp>
          <p:sp>
            <p:nvSpPr>
              <p:cNvPr id="1946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fontAlgn="auto">
                  <a:spcBef>
                    <a:spcPts val="0"/>
                  </a:spcBef>
                  <a:spcAft>
                    <a:spcPts val="0"/>
                  </a:spcAft>
                  <a:defRPr/>
                </a:pPr>
                <a:endParaRPr lang="pt-BR" dirty="0">
                  <a:latin typeface="+mn-lt"/>
                </a:endParaRP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pt-BR" smtClean="0"/>
              <a:t>Clique para editar o estilo do título mestre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946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400">
                <a:latin typeface="+mn-lt"/>
              </a:defRPr>
            </a:lvl1pPr>
          </a:lstStyle>
          <a:p>
            <a:pPr>
              <a:defRPr/>
            </a:pPr>
            <a:fld id="{60F72876-9962-46E6-8882-AE154004F336}" type="datetime1">
              <a:rPr lang="pt-BR" smtClean="0"/>
              <a:t>16/06/2013</a:t>
            </a:fld>
            <a:endParaRPr lang="pt-BR"/>
          </a:p>
        </p:txBody>
      </p:sp>
      <p:sp>
        <p:nvSpPr>
          <p:cNvPr id="1946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400">
                <a:latin typeface="+mn-lt"/>
              </a:defRPr>
            </a:lvl1pPr>
          </a:lstStyle>
          <a:p>
            <a:pPr>
              <a:defRPr/>
            </a:pPr>
            <a:r>
              <a:rPr lang="pt-BR" smtClean="0"/>
              <a:t>www.nilson.pro.br</a:t>
            </a:r>
            <a:endParaRPr lang="pt-BR"/>
          </a:p>
        </p:txBody>
      </p:sp>
      <p:sp>
        <p:nvSpPr>
          <p:cNvPr id="1946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fontAlgn="auto">
              <a:spcBef>
                <a:spcPts val="0"/>
              </a:spcBef>
              <a:spcAft>
                <a:spcPts val="0"/>
              </a:spcAft>
              <a:defRPr sz="2600" b="1">
                <a:solidFill>
                  <a:schemeClr val="bg1"/>
                </a:solidFill>
                <a:latin typeface="+mn-lt"/>
              </a:defRPr>
            </a:lvl1pPr>
          </a:lstStyle>
          <a:p>
            <a:pPr>
              <a:defRPr/>
            </a:pPr>
            <a:fld id="{4164F974-F183-4055-B590-782AE6BF84D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eaLnBrk="1" fontAlgn="base" hangingPunct="1">
        <a:lnSpc>
          <a:spcPct val="90000"/>
        </a:lnSpc>
        <a:spcBef>
          <a:spcPct val="0"/>
        </a:spcBef>
        <a:spcAft>
          <a:spcPct val="0"/>
        </a:spcAft>
        <a:defRPr sz="3600" b="1">
          <a:solidFill>
            <a:schemeClr val="tx2"/>
          </a:solidFill>
          <a:latin typeface="Arial" charset="0"/>
        </a:defRPr>
      </a:lvl6pPr>
      <a:lvl7pPr marL="914400" algn="l" rtl="0" eaLnBrk="1" fontAlgn="base" hangingPunct="1">
        <a:lnSpc>
          <a:spcPct val="90000"/>
        </a:lnSpc>
        <a:spcBef>
          <a:spcPct val="0"/>
        </a:spcBef>
        <a:spcAft>
          <a:spcPct val="0"/>
        </a:spcAft>
        <a:defRPr sz="3600" b="1">
          <a:solidFill>
            <a:schemeClr val="tx2"/>
          </a:solidFill>
          <a:latin typeface="Arial" charset="0"/>
        </a:defRPr>
      </a:lvl7pPr>
      <a:lvl8pPr marL="1371600" algn="l" rtl="0" eaLnBrk="1" fontAlgn="base" hangingPunct="1">
        <a:lnSpc>
          <a:spcPct val="90000"/>
        </a:lnSpc>
        <a:spcBef>
          <a:spcPct val="0"/>
        </a:spcBef>
        <a:spcAft>
          <a:spcPct val="0"/>
        </a:spcAft>
        <a:defRPr sz="3600" b="1">
          <a:solidFill>
            <a:schemeClr val="tx2"/>
          </a:solidFill>
          <a:latin typeface="Arial" charset="0"/>
        </a:defRPr>
      </a:lvl8pPr>
      <a:lvl9pPr marL="1828800" algn="l" rtl="0" eaLnBrk="1" fontAlgn="base" hangingPunct="1">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ítulo 2"/>
          <p:cNvSpPr>
            <a:spLocks noGrp="1"/>
          </p:cNvSpPr>
          <p:nvPr>
            <p:ph type="subTitle" idx="1"/>
          </p:nvPr>
        </p:nvSpPr>
        <p:spPr>
          <a:xfrm>
            <a:off x="357158" y="2927350"/>
            <a:ext cx="8329642" cy="1822450"/>
          </a:xfrm>
        </p:spPr>
        <p:txBody>
          <a:bodyPr/>
          <a:lstStyle/>
          <a:p>
            <a:pPr eaLnBrk="1" hangingPunct="1"/>
            <a:r>
              <a:rPr lang="pt-BR" sz="8000" dirty="0" smtClean="0"/>
              <a:t>www.nilson.pro.br</a:t>
            </a:r>
            <a:endParaRPr lang="pt-BR" sz="8000" dirty="0" smtClean="0"/>
          </a:p>
        </p:txBody>
      </p:sp>
      <p:sp>
        <p:nvSpPr>
          <p:cNvPr id="3075" name="Título 1"/>
          <p:cNvSpPr>
            <a:spLocks noGrp="1"/>
          </p:cNvSpPr>
          <p:nvPr>
            <p:ph type="ctrTitle" sz="quarter"/>
          </p:nvPr>
        </p:nvSpPr>
        <p:spPr/>
        <p:txBody>
          <a:bodyPr/>
          <a:lstStyle/>
          <a:p>
            <a:pPr eaLnBrk="1" hangingPunct="1"/>
            <a:r>
              <a:rPr lang="pt-BR" smtClean="0"/>
              <a:t>Mito X Lenda</a:t>
            </a:r>
          </a:p>
        </p:txBody>
      </p:sp>
      <p:sp>
        <p:nvSpPr>
          <p:cNvPr id="4" name="Espaço Reservado para Data 3"/>
          <p:cNvSpPr>
            <a:spLocks noGrp="1"/>
          </p:cNvSpPr>
          <p:nvPr>
            <p:ph type="dt" sz="quarter" idx="10"/>
          </p:nvPr>
        </p:nvSpPr>
        <p:spPr/>
        <p:txBody>
          <a:bodyPr/>
          <a:lstStyle/>
          <a:p>
            <a:pPr>
              <a:defRPr/>
            </a:pPr>
            <a:fld id="{815928FE-5633-42F6-9629-C7C490C916C0}"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37D1C06E-43A9-4FC2-AFFE-9E5951F2A899}" type="slidenum">
              <a:rPr lang="pt-BR" smtClean="0"/>
              <a:pPr>
                <a:defRPr/>
              </a:pPr>
              <a:t>1</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p:txBody>
          <a:bodyPr/>
          <a:lstStyle/>
          <a:p>
            <a:pPr eaLnBrk="1" hangingPunct="1"/>
            <a:r>
              <a:rPr lang="pt-BR" smtClean="0"/>
              <a:t>Lendas</a:t>
            </a:r>
          </a:p>
        </p:txBody>
      </p:sp>
      <p:sp>
        <p:nvSpPr>
          <p:cNvPr id="3" name="Espaço Reservado para Conteúdo 2"/>
          <p:cNvSpPr>
            <a:spLocks noGrp="1"/>
          </p:cNvSpPr>
          <p:nvPr>
            <p:ph idx="1"/>
          </p:nvPr>
        </p:nvSpPr>
        <p:spPr>
          <a:xfrm>
            <a:off x="0" y="2286000"/>
            <a:ext cx="9144000" cy="4572000"/>
          </a:xfrm>
        </p:spPr>
        <p:txBody>
          <a:bodyPr>
            <a:normAutofit fontScale="92500" lnSpcReduction="10000"/>
          </a:bodyPr>
          <a:lstStyle/>
          <a:p>
            <a:pPr algn="just" eaLnBrk="1" hangingPunct="1">
              <a:defRPr/>
            </a:pPr>
            <a:r>
              <a:rPr lang="pt-BR" b="1" dirty="0"/>
              <a:t>Lendas</a:t>
            </a:r>
            <a:r>
              <a:rPr lang="pt-BR" dirty="0"/>
              <a:t> são narrativas transmitidas oralmente pelas pessoas com o objetivo de explicar acontecimentos misteriosos ou sobrenaturais. Para isso há uma mistura de fatos reais com imaginários. Misturam a história e a fantasia. As lendas vão sendo contadas ao longo do tempo e modificadas através da imaginação do povo. Ao se tornarem conhecidas, são registradas na linguagem escrita. Do latim </a:t>
            </a:r>
            <a:r>
              <a:rPr lang="pt-BR" i="1" dirty="0"/>
              <a:t>legenda</a:t>
            </a:r>
            <a:r>
              <a:rPr lang="pt-BR" dirty="0"/>
              <a:t> (aquilo que deve ser lido), as lendas inicialmente contavam histórias de santos, mas ao longo do tempo o conceito se transformou em histórias que falam sobre a tradição de um povo e que fazem parte de sua cultura. </a:t>
            </a:r>
          </a:p>
          <a:p>
            <a:pPr eaLnBrk="1" hangingPunct="1">
              <a:defRPr/>
            </a:pPr>
            <a:endParaRPr lang="pt-BR" dirty="0"/>
          </a:p>
        </p:txBody>
      </p:sp>
      <p:sp>
        <p:nvSpPr>
          <p:cNvPr id="4" name="Espaço Reservado para Data 3"/>
          <p:cNvSpPr>
            <a:spLocks noGrp="1"/>
          </p:cNvSpPr>
          <p:nvPr>
            <p:ph type="dt" sz="half" idx="10"/>
          </p:nvPr>
        </p:nvSpPr>
        <p:spPr/>
        <p:txBody>
          <a:bodyPr/>
          <a:lstStyle/>
          <a:p>
            <a:pPr>
              <a:defRPr/>
            </a:pPr>
            <a:fld id="{7DF7DCB0-5DEA-41C0-B678-A455E490D401}"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10</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p:txBody>
          <a:bodyPr/>
          <a:lstStyle/>
          <a:p>
            <a:pPr eaLnBrk="1" hangingPunct="1"/>
            <a:r>
              <a:rPr lang="pt-BR" smtClean="0"/>
              <a:t>Características das lendas</a:t>
            </a:r>
          </a:p>
        </p:txBody>
      </p:sp>
      <p:sp>
        <p:nvSpPr>
          <p:cNvPr id="3" name="Espaço Reservado para Conteúdo 2"/>
          <p:cNvSpPr>
            <a:spLocks noGrp="1"/>
          </p:cNvSpPr>
          <p:nvPr>
            <p:ph idx="1"/>
          </p:nvPr>
        </p:nvSpPr>
        <p:spPr>
          <a:xfrm>
            <a:off x="0" y="2285992"/>
            <a:ext cx="9144000" cy="4572008"/>
          </a:xfrm>
        </p:spPr>
        <p:txBody>
          <a:bodyPr numCol="2">
            <a:normAutofit fontScale="70000" lnSpcReduction="20000"/>
          </a:bodyPr>
          <a:lstStyle/>
          <a:p>
            <a:pPr algn="just" eaLnBrk="1" hangingPunct="1">
              <a:defRPr/>
            </a:pPr>
            <a:r>
              <a:rPr lang="pt-BR" sz="3300" dirty="0"/>
              <a:t>Se utiliza da fantasia ou ficção, misturando-as com a realidade dos fatos.</a:t>
            </a:r>
          </a:p>
          <a:p>
            <a:pPr algn="just" eaLnBrk="1" hangingPunct="1">
              <a:defRPr/>
            </a:pPr>
            <a:r>
              <a:rPr lang="pt-BR" sz="3300" dirty="0" smtClean="0"/>
              <a:t>Faz </a:t>
            </a:r>
            <a:r>
              <a:rPr lang="pt-BR" sz="3300" dirty="0"/>
              <a:t>parte da tradição oral, e vem sendo contada através dos tempos.</a:t>
            </a:r>
          </a:p>
          <a:p>
            <a:pPr algn="just" eaLnBrk="1" hangingPunct="1">
              <a:defRPr/>
            </a:pPr>
            <a:r>
              <a:rPr lang="pt-BR" sz="3300" dirty="0" smtClean="0"/>
              <a:t>Usam </a:t>
            </a:r>
            <a:r>
              <a:rPr lang="pt-BR" sz="3300" dirty="0"/>
              <a:t>fatos reais e históricos para dar suporte às histórias, mas junto com eles envolvem a imaginação para “aumentar um ponto” na realidade</a:t>
            </a:r>
            <a:r>
              <a:rPr lang="pt-BR" sz="3300" dirty="0" smtClean="0"/>
              <a:t>.</a:t>
            </a:r>
          </a:p>
          <a:p>
            <a:pPr algn="just" eaLnBrk="1" hangingPunct="1">
              <a:defRPr/>
            </a:pPr>
            <a:r>
              <a:rPr lang="pt-BR" sz="3300" dirty="0" smtClean="0"/>
              <a:t>Fazem </a:t>
            </a:r>
            <a:r>
              <a:rPr lang="pt-BR" sz="3300" dirty="0"/>
              <a:t>parte da realidade cultural de todos os povos.</a:t>
            </a:r>
          </a:p>
          <a:p>
            <a:pPr algn="just" eaLnBrk="1" hangingPunct="1">
              <a:defRPr/>
            </a:pPr>
            <a:r>
              <a:rPr lang="pt-BR" sz="3300" dirty="0" smtClean="0"/>
              <a:t>Assim </a:t>
            </a:r>
            <a:r>
              <a:rPr lang="pt-BR" sz="3300" dirty="0"/>
              <a:t>como os mitos, fornecem explicações aos fatos que não são explicáveis pela ciência ou pela lógica. Essas explicações, porém, são mais facilmente aceitas, pois apesar de serem fruto da imaginação não são necessariamente sobrenaturais ou fantásticas.</a:t>
            </a:r>
          </a:p>
          <a:p>
            <a:pPr algn="just" eaLnBrk="1" hangingPunct="1">
              <a:defRPr/>
            </a:pPr>
            <a:r>
              <a:rPr lang="pt-BR" sz="3300" dirty="0" smtClean="0"/>
              <a:t>Sofrem </a:t>
            </a:r>
            <a:r>
              <a:rPr lang="pt-BR" sz="3300" dirty="0"/>
              <a:t>alterações ao longo do tempo, por serem repassadas oralmente e receberem a impressão e interpretação daqueles que a propagam.</a:t>
            </a:r>
          </a:p>
          <a:p>
            <a:pPr eaLnBrk="1" hangingPunct="1">
              <a:defRPr/>
            </a:pPr>
            <a:endParaRPr lang="pt-BR" dirty="0"/>
          </a:p>
        </p:txBody>
      </p:sp>
      <p:sp>
        <p:nvSpPr>
          <p:cNvPr id="4" name="Espaço Reservado para Data 3"/>
          <p:cNvSpPr>
            <a:spLocks noGrp="1"/>
          </p:cNvSpPr>
          <p:nvPr>
            <p:ph type="dt" sz="half" idx="10"/>
          </p:nvPr>
        </p:nvSpPr>
        <p:spPr/>
        <p:txBody>
          <a:bodyPr/>
          <a:lstStyle/>
          <a:p>
            <a:pPr>
              <a:defRPr/>
            </a:pPr>
            <a:fld id="{9D0EB636-9AF6-4BF4-941E-6EEAEC92696A}"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11</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aci"/>
          <p:cNvPicPr>
            <a:picLocks noChangeAspect="1" noChangeArrowheads="1"/>
          </p:cNvPicPr>
          <p:nvPr/>
        </p:nvPicPr>
        <p:blipFill>
          <a:blip r:embed="rId2" cstate="print"/>
          <a:srcRect/>
          <a:stretch>
            <a:fillRect/>
          </a:stretch>
        </p:blipFill>
        <p:spPr bwMode="auto">
          <a:xfrm>
            <a:off x="5357813" y="357188"/>
            <a:ext cx="3000375" cy="2506662"/>
          </a:xfrm>
          <a:prstGeom prst="rect">
            <a:avLst/>
          </a:prstGeom>
          <a:noFill/>
          <a:ln w="9525">
            <a:noFill/>
            <a:miter lim="800000"/>
            <a:headEnd/>
            <a:tailEnd/>
          </a:ln>
        </p:spPr>
      </p:pic>
      <p:pic>
        <p:nvPicPr>
          <p:cNvPr id="14339" name="Picture 4" descr="http://3.bp.blogspot.com/_byDm1io31gM/TPzZqVlyt1I/AAAAAAAADJQ/fkicInjVVGI/s1600/CAIPORA.jpg"/>
          <p:cNvPicPr>
            <a:picLocks noChangeAspect="1" noChangeArrowheads="1"/>
          </p:cNvPicPr>
          <p:nvPr/>
        </p:nvPicPr>
        <p:blipFill>
          <a:blip r:embed="rId3" cstate="print"/>
          <a:srcRect/>
          <a:stretch>
            <a:fillRect/>
          </a:stretch>
        </p:blipFill>
        <p:spPr bwMode="auto">
          <a:xfrm>
            <a:off x="5500688" y="3000375"/>
            <a:ext cx="3429000" cy="3616325"/>
          </a:xfrm>
          <a:prstGeom prst="rect">
            <a:avLst/>
          </a:prstGeom>
          <a:noFill/>
          <a:ln w="9525">
            <a:noFill/>
            <a:miter lim="800000"/>
            <a:headEnd/>
            <a:tailEnd/>
          </a:ln>
        </p:spPr>
      </p:pic>
      <p:pic>
        <p:nvPicPr>
          <p:cNvPr id="14340" name="Picture 6" descr="http://4.bp.blogspot.com/_byDm1io31gM/TPzaP04mfaI/AAAAAAAADJY/USZJD1J5PZA/s1600/curupira.jpg"/>
          <p:cNvPicPr>
            <a:picLocks noChangeAspect="1" noChangeArrowheads="1"/>
          </p:cNvPicPr>
          <p:nvPr/>
        </p:nvPicPr>
        <p:blipFill>
          <a:blip r:embed="rId4" cstate="print"/>
          <a:srcRect b="9221"/>
          <a:stretch>
            <a:fillRect/>
          </a:stretch>
        </p:blipFill>
        <p:spPr bwMode="auto">
          <a:xfrm>
            <a:off x="0" y="3290888"/>
            <a:ext cx="3000375" cy="3567112"/>
          </a:xfrm>
          <a:prstGeom prst="rect">
            <a:avLst/>
          </a:prstGeom>
          <a:noFill/>
          <a:ln w="9525">
            <a:noFill/>
            <a:miter lim="800000"/>
            <a:headEnd/>
            <a:tailEnd/>
          </a:ln>
        </p:spPr>
      </p:pic>
      <p:sp>
        <p:nvSpPr>
          <p:cNvPr id="14341" name="Título 4"/>
          <p:cNvSpPr>
            <a:spLocks noGrp="1"/>
          </p:cNvSpPr>
          <p:nvPr>
            <p:ph type="title"/>
          </p:nvPr>
        </p:nvSpPr>
        <p:spPr/>
        <p:txBody>
          <a:bodyPr/>
          <a:lstStyle/>
          <a:p>
            <a:pPr eaLnBrk="1" hangingPunct="1"/>
            <a:r>
              <a:rPr lang="pt-BR" smtClean="0"/>
              <a:t>Exemplos de lendas</a:t>
            </a:r>
          </a:p>
        </p:txBody>
      </p:sp>
      <p:sp>
        <p:nvSpPr>
          <p:cNvPr id="6" name="Espaço Reservado para Data 5"/>
          <p:cNvSpPr>
            <a:spLocks noGrp="1"/>
          </p:cNvSpPr>
          <p:nvPr>
            <p:ph type="dt" sz="half" idx="10"/>
          </p:nvPr>
        </p:nvSpPr>
        <p:spPr/>
        <p:txBody>
          <a:bodyPr/>
          <a:lstStyle/>
          <a:p>
            <a:pPr>
              <a:defRPr/>
            </a:pPr>
            <a:fld id="{A8A740CF-E161-423A-9AED-E9EAEFC8030A}" type="datetime1">
              <a:rPr lang="pt-BR" smtClean="0"/>
              <a:t>16/06/2013</a:t>
            </a:fld>
            <a:endParaRPr lang="pt-BR"/>
          </a:p>
        </p:txBody>
      </p:sp>
      <p:sp>
        <p:nvSpPr>
          <p:cNvPr id="7" name="Espaço Reservado para Número de Slide 6"/>
          <p:cNvSpPr>
            <a:spLocks noGrp="1"/>
          </p:cNvSpPr>
          <p:nvPr>
            <p:ph type="sldNum" sz="quarter" idx="12"/>
          </p:nvPr>
        </p:nvSpPr>
        <p:spPr/>
        <p:txBody>
          <a:bodyPr/>
          <a:lstStyle/>
          <a:p>
            <a:pPr>
              <a:defRPr/>
            </a:pPr>
            <a:fld id="{0F742522-0C31-41E2-97A7-96C6290005BD}" type="slidenum">
              <a:rPr lang="pt-BR" smtClean="0"/>
              <a:pPr>
                <a:defRPr/>
              </a:pPr>
              <a:t>12</a:t>
            </a:fld>
            <a:endParaRPr lang="pt-BR"/>
          </a:p>
        </p:txBody>
      </p:sp>
      <p:sp>
        <p:nvSpPr>
          <p:cNvPr id="8" name="Espaço Reservado para Rodapé 7"/>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p:txBody>
          <a:bodyPr/>
          <a:lstStyle/>
          <a:p>
            <a:pPr eaLnBrk="1" hangingPunct="1"/>
            <a:r>
              <a:rPr lang="pt-BR" smtClean="0"/>
              <a:t>SACI PERERÊ</a:t>
            </a:r>
          </a:p>
        </p:txBody>
      </p:sp>
      <p:sp>
        <p:nvSpPr>
          <p:cNvPr id="15363" name="Espaço Reservado para Conteúdo 2"/>
          <p:cNvSpPr>
            <a:spLocks noGrp="1"/>
          </p:cNvSpPr>
          <p:nvPr>
            <p:ph idx="1"/>
          </p:nvPr>
        </p:nvSpPr>
        <p:spPr/>
        <p:txBody>
          <a:bodyPr/>
          <a:lstStyle/>
          <a:p>
            <a:pPr marL="0" indent="342900" algn="just" eaLnBrk="1" hangingPunct="1">
              <a:spcBef>
                <a:spcPct val="0"/>
              </a:spcBef>
              <a:buFont typeface="Wingdings" pitchFamily="2" charset="2"/>
              <a:buNone/>
            </a:pPr>
            <a:r>
              <a:rPr lang="pt-BR" smtClean="0"/>
              <a:t>É um garoto negro, muito esperto e travesso. Ele aparece sempre às sextas- feiras, à noite, pulando com uma perna só e mostrando seus olhinhos brilhantes e os dentes pontiagudos.</a:t>
            </a:r>
          </a:p>
          <a:p>
            <a:pPr marL="0" indent="342900" algn="just" eaLnBrk="1" hangingPunct="1">
              <a:spcBef>
                <a:spcPct val="0"/>
              </a:spcBef>
              <a:buFont typeface="Wingdings" pitchFamily="2" charset="2"/>
              <a:buNone/>
            </a:pPr>
            <a:r>
              <a:rPr lang="pt-BR" smtClean="0"/>
              <a:t>Usa uma carapuça vermelha na cabeça e traz em uma das mãos um cachimbinho de barro.</a:t>
            </a:r>
          </a:p>
          <a:p>
            <a:pPr marL="0" indent="342900" algn="just" eaLnBrk="1" hangingPunct="1">
              <a:spcBef>
                <a:spcPct val="0"/>
              </a:spcBef>
              <a:buFont typeface="Wingdings" pitchFamily="2" charset="2"/>
              <a:buNone/>
            </a:pPr>
            <a:r>
              <a:rPr lang="pt-BR" smtClean="0"/>
              <a:t/>
            </a:r>
            <a:br>
              <a:rPr lang="pt-BR" smtClean="0"/>
            </a:br>
            <a:r>
              <a:rPr lang="pt-BR" smtClean="0"/>
              <a:t/>
            </a:r>
            <a:br>
              <a:rPr lang="pt-BR" smtClean="0"/>
            </a:br>
            <a:endParaRPr lang="pt-BR" smtClean="0"/>
          </a:p>
        </p:txBody>
      </p:sp>
      <p:sp>
        <p:nvSpPr>
          <p:cNvPr id="4" name="Espaço Reservado para Data 3"/>
          <p:cNvSpPr>
            <a:spLocks noGrp="1"/>
          </p:cNvSpPr>
          <p:nvPr>
            <p:ph type="dt" sz="half" idx="10"/>
          </p:nvPr>
        </p:nvSpPr>
        <p:spPr/>
        <p:txBody>
          <a:bodyPr/>
          <a:lstStyle/>
          <a:p>
            <a:pPr>
              <a:defRPr/>
            </a:pPr>
            <a:fld id="{82867F6F-E166-46DC-A678-4F63449EF53F}"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13</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p:txBody>
          <a:bodyPr/>
          <a:lstStyle/>
          <a:p>
            <a:pPr eaLnBrk="1" hangingPunct="1"/>
            <a:r>
              <a:rPr lang="pt-BR" b="0" smtClean="0"/>
              <a:t>O CURUPIRA</a:t>
            </a:r>
            <a:endParaRPr lang="pt-BR" smtClean="0"/>
          </a:p>
        </p:txBody>
      </p:sp>
      <p:sp>
        <p:nvSpPr>
          <p:cNvPr id="3" name="Espaço Reservado para Conteúdo 2"/>
          <p:cNvSpPr>
            <a:spLocks noGrp="1"/>
          </p:cNvSpPr>
          <p:nvPr>
            <p:ph idx="1"/>
          </p:nvPr>
        </p:nvSpPr>
        <p:spPr>
          <a:xfrm>
            <a:off x="0" y="2362200"/>
            <a:ext cx="9144000" cy="4495800"/>
          </a:xfrm>
        </p:spPr>
        <p:txBody>
          <a:bodyPr/>
          <a:lstStyle/>
          <a:p>
            <a:pPr marL="0" indent="342900" algn="just" eaLnBrk="1" hangingPunct="1">
              <a:buFont typeface="Wingdings" pitchFamily="2" charset="2"/>
              <a:buNone/>
              <a:defRPr/>
            </a:pPr>
            <a:r>
              <a:rPr lang="pt-BR" sz="2600" dirty="0" smtClean="0"/>
              <a:t>É um ser do tamanho de uma criança de seis a sete anos, é peludo, tem unhas compridas e afiadas, o calcanhar para frente e os pés para trás.</a:t>
            </a:r>
          </a:p>
          <a:p>
            <a:pPr marL="0" indent="342900" algn="just" eaLnBrk="1" hangingPunct="1">
              <a:buFont typeface="Wingdings" pitchFamily="2" charset="2"/>
              <a:buNone/>
              <a:defRPr/>
            </a:pPr>
            <a:r>
              <a:rPr lang="pt-BR" sz="2600" dirty="0" smtClean="0"/>
              <a:t>Toma conta da mata e dos animais, mora nos buracos das árvores que têm raízes gigantescas, muito comuns da floresta Amazônica.</a:t>
            </a:r>
          </a:p>
          <a:p>
            <a:pPr marL="0" indent="342900" algn="just" eaLnBrk="1" hangingPunct="1">
              <a:buFont typeface="Wingdings" pitchFamily="2" charset="2"/>
              <a:buNone/>
              <a:defRPr/>
            </a:pPr>
            <a:r>
              <a:rPr lang="pt-BR" sz="2600" dirty="0" smtClean="0"/>
              <a:t>Ele ajuda os caçadores e os pescadores que fazem o seu pedido e em troca oferecem-lhe cachaça, fósforo e fumo. Este ofertório é para que o indivíduo tenha fartura nas caçadas, pescarias e roçados</a:t>
            </a:r>
            <a:r>
              <a:rPr lang="pt-BR" dirty="0" smtClean="0"/>
              <a:t>.</a:t>
            </a:r>
          </a:p>
          <a:p>
            <a:pPr eaLnBrk="1" hangingPunct="1">
              <a:defRPr/>
            </a:pPr>
            <a:endParaRPr lang="pt-BR" dirty="0"/>
          </a:p>
        </p:txBody>
      </p:sp>
      <p:sp>
        <p:nvSpPr>
          <p:cNvPr id="4" name="Espaço Reservado para Data 3"/>
          <p:cNvSpPr>
            <a:spLocks noGrp="1"/>
          </p:cNvSpPr>
          <p:nvPr>
            <p:ph type="dt" sz="half" idx="10"/>
          </p:nvPr>
        </p:nvSpPr>
        <p:spPr/>
        <p:txBody>
          <a:bodyPr/>
          <a:lstStyle/>
          <a:p>
            <a:pPr>
              <a:defRPr/>
            </a:pPr>
            <a:fld id="{96F1CC1F-830F-43C0-A8CC-26EBB84A8528}"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14</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p:txBody>
          <a:bodyPr/>
          <a:lstStyle/>
          <a:p>
            <a:pPr eaLnBrk="1" hangingPunct="1"/>
            <a:r>
              <a:rPr lang="pt-BR" b="0" smtClean="0"/>
              <a:t>IARA </a:t>
            </a:r>
            <a:endParaRPr lang="pt-BR" smtClean="0"/>
          </a:p>
        </p:txBody>
      </p:sp>
      <p:sp>
        <p:nvSpPr>
          <p:cNvPr id="3" name="Espaço Reservado para Conteúdo 2"/>
          <p:cNvSpPr>
            <a:spLocks noGrp="1"/>
          </p:cNvSpPr>
          <p:nvPr>
            <p:ph idx="1"/>
          </p:nvPr>
        </p:nvSpPr>
        <p:spPr>
          <a:xfrm>
            <a:off x="214313" y="2362200"/>
            <a:ext cx="8929687" cy="3724275"/>
          </a:xfrm>
        </p:spPr>
        <p:txBody>
          <a:bodyPr/>
          <a:lstStyle/>
          <a:p>
            <a:pPr marL="0" indent="514350" algn="just" eaLnBrk="1" hangingPunct="1">
              <a:buFont typeface="Wingdings" pitchFamily="2" charset="2"/>
              <a:buNone/>
              <a:defRPr/>
            </a:pPr>
            <a:r>
              <a:rPr lang="pt-BR" dirty="0" smtClean="0"/>
              <a:t>Habita as águas dos rios, dos lagos e das cachoeiras. É conhecida como a dama das águas ou mãe d'água.</a:t>
            </a:r>
          </a:p>
          <a:p>
            <a:pPr marL="0" indent="514350" algn="just" eaLnBrk="1" hangingPunct="1">
              <a:buFont typeface="Wingdings" pitchFamily="2" charset="2"/>
              <a:buNone/>
              <a:defRPr/>
            </a:pPr>
            <a:r>
              <a:rPr lang="pt-BR" dirty="0" smtClean="0"/>
              <a:t>Possui grande encanto e beleza, apresenta-se sob a forma de uma sereia, metade mulher e metade peixe. Com a sua formosura atrai o homem, deixando-o tonto de tanta paixão, e leva-o para o seu palácio encantado, que fica no fundo das águas e mata-o.</a:t>
            </a:r>
          </a:p>
          <a:p>
            <a:pPr eaLnBrk="1" hangingPunct="1">
              <a:defRPr/>
            </a:pPr>
            <a:endParaRPr lang="pt-BR" dirty="0"/>
          </a:p>
        </p:txBody>
      </p:sp>
      <p:sp>
        <p:nvSpPr>
          <p:cNvPr id="4" name="Espaço Reservado para Data 3"/>
          <p:cNvSpPr>
            <a:spLocks noGrp="1"/>
          </p:cNvSpPr>
          <p:nvPr>
            <p:ph type="dt" sz="half" idx="10"/>
          </p:nvPr>
        </p:nvSpPr>
        <p:spPr/>
        <p:txBody>
          <a:bodyPr/>
          <a:lstStyle/>
          <a:p>
            <a:pPr>
              <a:defRPr/>
            </a:pPr>
            <a:fld id="{35C73A47-449F-4A79-A688-F2FE7CAA0992}"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15</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p:txBody>
          <a:bodyPr/>
          <a:lstStyle/>
          <a:p>
            <a:pPr eaLnBrk="1" hangingPunct="1"/>
            <a:r>
              <a:rPr lang="pt-BR" b="0" smtClean="0"/>
              <a:t>O LOBISOMEM</a:t>
            </a:r>
            <a:endParaRPr lang="pt-BR" smtClean="0"/>
          </a:p>
        </p:txBody>
      </p:sp>
      <p:sp>
        <p:nvSpPr>
          <p:cNvPr id="18435" name="Espaço Reservado para Conteúdo 2"/>
          <p:cNvSpPr>
            <a:spLocks noGrp="1"/>
          </p:cNvSpPr>
          <p:nvPr>
            <p:ph idx="1"/>
          </p:nvPr>
        </p:nvSpPr>
        <p:spPr>
          <a:xfrm>
            <a:off x="714375" y="2362200"/>
            <a:ext cx="8429625" cy="3724275"/>
          </a:xfrm>
        </p:spPr>
        <p:txBody>
          <a:bodyPr/>
          <a:lstStyle/>
          <a:p>
            <a:pPr marL="0" indent="342900" algn="just" eaLnBrk="1" hangingPunct="1">
              <a:buFont typeface="Wingdings" pitchFamily="2" charset="2"/>
              <a:buNone/>
            </a:pPr>
            <a:r>
              <a:rPr lang="pt-BR" sz="2700" smtClean="0"/>
              <a:t>A lenda do lobisomem (meio homem, meio lobo), diz que um homem se transforma em um lobo comum, de grande tamanho, e aparece sempre nos caminhos usados pelos habitantes da região, nos dias de lua cheia a partir da meia-noite, soltando uivos que apavoram as pessoas que ouvem. Ele ataca também animais domésticos como cachorros, gatos, vacas, cavalos.</a:t>
            </a:r>
          </a:p>
        </p:txBody>
      </p:sp>
      <p:sp>
        <p:nvSpPr>
          <p:cNvPr id="4" name="Espaço Reservado para Data 3"/>
          <p:cNvSpPr>
            <a:spLocks noGrp="1"/>
          </p:cNvSpPr>
          <p:nvPr>
            <p:ph type="dt" sz="half" idx="10"/>
          </p:nvPr>
        </p:nvSpPr>
        <p:spPr/>
        <p:txBody>
          <a:bodyPr/>
          <a:lstStyle/>
          <a:p>
            <a:pPr>
              <a:defRPr/>
            </a:pPr>
            <a:fld id="{8CB5EB45-EE79-4B01-BF86-37A42DC91602}"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16</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p:txBody>
          <a:bodyPr/>
          <a:lstStyle/>
          <a:p>
            <a:pPr eaLnBrk="1" hangingPunct="1"/>
            <a:r>
              <a:rPr lang="pt-BR" b="0" smtClean="0"/>
              <a:t>CAIPORA</a:t>
            </a:r>
            <a:endParaRPr lang="pt-BR" smtClean="0"/>
          </a:p>
        </p:txBody>
      </p:sp>
      <p:sp>
        <p:nvSpPr>
          <p:cNvPr id="19459" name="Espaço Reservado para Conteúdo 2"/>
          <p:cNvSpPr>
            <a:spLocks noGrp="1"/>
          </p:cNvSpPr>
          <p:nvPr>
            <p:ph idx="1"/>
          </p:nvPr>
        </p:nvSpPr>
        <p:spPr>
          <a:xfrm>
            <a:off x="857250" y="2362200"/>
            <a:ext cx="8286750" cy="4495800"/>
          </a:xfrm>
        </p:spPr>
        <p:txBody>
          <a:bodyPr/>
          <a:lstStyle/>
          <a:p>
            <a:pPr marL="0" indent="342900" algn="just" eaLnBrk="1" hangingPunct="1">
              <a:buFont typeface="Wingdings" pitchFamily="2" charset="2"/>
              <a:buNone/>
            </a:pPr>
            <a:r>
              <a:rPr lang="pt-BR" smtClean="0"/>
              <a:t>É um ser escuro pequeno e rápido, que tem a função de proteger os animais da floresta, os rios, as cachoeiras.</a:t>
            </a:r>
          </a:p>
          <a:p>
            <a:pPr marL="0" indent="342900" algn="just" eaLnBrk="1" hangingPunct="1">
              <a:buFont typeface="Wingdings" pitchFamily="2" charset="2"/>
              <a:buNone/>
            </a:pPr>
            <a:r>
              <a:rPr lang="pt-BR" smtClean="0"/>
              <a:t>Vive sondando as matas montado num porco, sempre com uma longa vara na mão. Quando o caçador se aproxima, sai a galope no seu porco fazendo o maior barulho para espantar os veados, os coelhos, as capivaras e outros animais de caça. </a:t>
            </a:r>
          </a:p>
          <a:p>
            <a:pPr marL="0" indent="342900" algn="just" eaLnBrk="1" hangingPunct="1">
              <a:buFont typeface="Wingdings" pitchFamily="2" charset="2"/>
              <a:buNone/>
            </a:pPr>
            <a:endParaRPr lang="pt-BR" smtClean="0"/>
          </a:p>
        </p:txBody>
      </p:sp>
      <p:sp>
        <p:nvSpPr>
          <p:cNvPr id="4" name="Espaço Reservado para Data 3"/>
          <p:cNvSpPr>
            <a:spLocks noGrp="1"/>
          </p:cNvSpPr>
          <p:nvPr>
            <p:ph type="dt" sz="half" idx="10"/>
          </p:nvPr>
        </p:nvSpPr>
        <p:spPr/>
        <p:txBody>
          <a:bodyPr/>
          <a:lstStyle/>
          <a:p>
            <a:pPr>
              <a:defRPr/>
            </a:pPr>
            <a:fld id="{8C8A0378-CF7D-466E-8A80-91FA148CCC85}"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17</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p:txBody>
          <a:bodyPr/>
          <a:lstStyle/>
          <a:p>
            <a:pPr eaLnBrk="1" hangingPunct="1"/>
            <a:r>
              <a:rPr lang="pt-BR" smtClean="0"/>
              <a:t>Mitos</a:t>
            </a:r>
          </a:p>
        </p:txBody>
      </p:sp>
      <p:sp>
        <p:nvSpPr>
          <p:cNvPr id="4099" name="Espaço Reservado para Conteúdo 2"/>
          <p:cNvSpPr>
            <a:spLocks noGrp="1"/>
          </p:cNvSpPr>
          <p:nvPr>
            <p:ph idx="1"/>
          </p:nvPr>
        </p:nvSpPr>
        <p:spPr>
          <a:xfrm>
            <a:off x="0" y="2214563"/>
            <a:ext cx="8686800" cy="5114925"/>
          </a:xfrm>
        </p:spPr>
        <p:txBody>
          <a:bodyPr/>
          <a:lstStyle/>
          <a:p>
            <a:pPr algn="just" eaLnBrk="1" hangingPunct="1"/>
            <a:r>
              <a:rPr lang="pt-BR" b="1" smtClean="0"/>
              <a:t>Mitos</a:t>
            </a:r>
            <a:r>
              <a:rPr lang="pt-BR" smtClean="0"/>
              <a:t>, são narrativas utilizadas pelos povos antigos para explicar fatos da realidade e fenômenos da natureza que não eram compreendidos por eles. Os mitos utilizam muita simbologia, personagens sobrenaturais, deuses e heróis. Todos estes componentes são misturados a fatos reais, características humanas e pessoas que realmente existiram. Um dos objetivos do mito é transmitir conhecimento e explicar fatos que a ciência ainda não havia explicado.</a:t>
            </a:r>
          </a:p>
        </p:txBody>
      </p:sp>
      <p:sp>
        <p:nvSpPr>
          <p:cNvPr id="4" name="Espaço Reservado para Data 3"/>
          <p:cNvSpPr>
            <a:spLocks noGrp="1"/>
          </p:cNvSpPr>
          <p:nvPr>
            <p:ph type="dt" sz="half" idx="10"/>
          </p:nvPr>
        </p:nvSpPr>
        <p:spPr/>
        <p:txBody>
          <a:bodyPr/>
          <a:lstStyle/>
          <a:p>
            <a:pPr>
              <a:defRPr/>
            </a:pPr>
            <a:fld id="{148442EC-9EB9-4E27-93E5-71768871E22F}"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2</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p:txBody>
          <a:bodyPr/>
          <a:lstStyle/>
          <a:p>
            <a:pPr eaLnBrk="1" hangingPunct="1"/>
            <a:r>
              <a:rPr lang="pt-BR" smtClean="0"/>
              <a:t>Características dos mitos</a:t>
            </a:r>
          </a:p>
        </p:txBody>
      </p:sp>
      <p:sp>
        <p:nvSpPr>
          <p:cNvPr id="3" name="Espaço Reservado para Conteúdo 2"/>
          <p:cNvSpPr>
            <a:spLocks noGrp="1"/>
          </p:cNvSpPr>
          <p:nvPr>
            <p:ph idx="1"/>
          </p:nvPr>
        </p:nvSpPr>
        <p:spPr>
          <a:xfrm>
            <a:off x="500063" y="2286000"/>
            <a:ext cx="8643937" cy="4572000"/>
          </a:xfrm>
        </p:spPr>
        <p:txBody>
          <a:bodyPr>
            <a:normAutofit fontScale="32500" lnSpcReduction="20000"/>
          </a:bodyPr>
          <a:lstStyle/>
          <a:p>
            <a:pPr algn="just" eaLnBrk="1" hangingPunct="1">
              <a:defRPr/>
            </a:pPr>
            <a:r>
              <a:rPr lang="pt-BR" sz="6800" dirty="0"/>
              <a:t>Tem caráter explicativo ou </a:t>
            </a:r>
            <a:r>
              <a:rPr lang="pt-BR" sz="6800" dirty="0" smtClean="0"/>
              <a:t>simbólico e relaciona-se </a:t>
            </a:r>
            <a:r>
              <a:rPr lang="pt-BR" sz="6800" dirty="0"/>
              <a:t>com uma data ou com uma religião.</a:t>
            </a:r>
          </a:p>
          <a:p>
            <a:pPr algn="just" eaLnBrk="1" hangingPunct="1">
              <a:defRPr/>
            </a:pPr>
            <a:r>
              <a:rPr lang="pt-BR" sz="6800" dirty="0" smtClean="0"/>
              <a:t>Procura </a:t>
            </a:r>
            <a:r>
              <a:rPr lang="pt-BR" sz="6800" dirty="0"/>
              <a:t>explicar as origens do mundo e do homem por meio de personagens sobrenaturais como deuses ou semi-deuses.</a:t>
            </a:r>
          </a:p>
          <a:p>
            <a:pPr algn="just" eaLnBrk="1" hangingPunct="1">
              <a:defRPr/>
            </a:pPr>
            <a:r>
              <a:rPr lang="pt-BR" sz="6800" dirty="0" smtClean="0"/>
              <a:t>Explica </a:t>
            </a:r>
            <a:r>
              <a:rPr lang="pt-BR" sz="6800" dirty="0"/>
              <a:t>a realidade através de suas histórias sagradas, que não possuem nenhum tipo de embasamento para serem aceitas como verdades.</a:t>
            </a:r>
          </a:p>
          <a:p>
            <a:pPr algn="just" eaLnBrk="1" hangingPunct="1">
              <a:defRPr/>
            </a:pPr>
            <a:r>
              <a:rPr lang="pt-BR" sz="6800" dirty="0" smtClean="0"/>
              <a:t>Alguns fatos históricos </a:t>
            </a:r>
            <a:r>
              <a:rPr lang="pt-BR" sz="6800" dirty="0"/>
              <a:t>podem se tornar mitos, desde que as pessoas de determinada cultura agreguem uma simbologia que tornem o fato relevante para as suas vidas.</a:t>
            </a:r>
          </a:p>
          <a:p>
            <a:pPr algn="just" eaLnBrk="1" hangingPunct="1">
              <a:defRPr/>
            </a:pPr>
            <a:r>
              <a:rPr lang="pt-BR" sz="6800" dirty="0" smtClean="0"/>
              <a:t>Todas </a:t>
            </a:r>
            <a:r>
              <a:rPr lang="pt-BR" sz="6800" dirty="0"/>
              <a:t>as culturas possuem seus mitos. Alguns assuntos, como a criação do mundo, são bases para vários mitos diferentes.</a:t>
            </a:r>
          </a:p>
          <a:p>
            <a:pPr algn="just" eaLnBrk="1" hangingPunct="1">
              <a:defRPr/>
            </a:pPr>
            <a:r>
              <a:rPr lang="pt-BR" sz="6800" dirty="0" smtClean="0"/>
              <a:t>Mito </a:t>
            </a:r>
            <a:r>
              <a:rPr lang="pt-BR" sz="6800" dirty="0"/>
              <a:t>não é o mesmo que fábula, conto de fadas ou lenda.</a:t>
            </a:r>
          </a:p>
          <a:p>
            <a:pPr eaLnBrk="1" hangingPunct="1">
              <a:defRPr/>
            </a:pPr>
            <a:endParaRPr lang="pt-BR" dirty="0"/>
          </a:p>
        </p:txBody>
      </p:sp>
      <p:sp>
        <p:nvSpPr>
          <p:cNvPr id="4" name="Espaço Reservado para Data 3"/>
          <p:cNvSpPr>
            <a:spLocks noGrp="1"/>
          </p:cNvSpPr>
          <p:nvPr>
            <p:ph type="dt" sz="half" idx="10"/>
          </p:nvPr>
        </p:nvSpPr>
        <p:spPr/>
        <p:txBody>
          <a:bodyPr/>
          <a:lstStyle/>
          <a:p>
            <a:pPr>
              <a:defRPr/>
            </a:pPr>
            <a:fld id="{EFFC20B6-EEE1-42F8-999A-9165DC811D4F}"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3</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cultura.culturamix.com/blog/wp-content/uploads/2010/11/Mitologia-Grega1.jpg"/>
          <p:cNvPicPr>
            <a:picLocks noChangeAspect="1" noChangeArrowheads="1"/>
          </p:cNvPicPr>
          <p:nvPr/>
        </p:nvPicPr>
        <p:blipFill>
          <a:blip r:embed="rId2" cstate="print"/>
          <a:srcRect/>
          <a:stretch>
            <a:fillRect/>
          </a:stretch>
        </p:blipFill>
        <p:spPr bwMode="auto">
          <a:xfrm>
            <a:off x="214313" y="2571750"/>
            <a:ext cx="4556125" cy="4286250"/>
          </a:xfrm>
          <a:prstGeom prst="rect">
            <a:avLst/>
          </a:prstGeom>
          <a:noFill/>
          <a:ln w="9525">
            <a:noFill/>
            <a:miter lim="800000"/>
            <a:headEnd/>
            <a:tailEnd/>
          </a:ln>
        </p:spPr>
      </p:pic>
      <p:pic>
        <p:nvPicPr>
          <p:cNvPr id="6147" name="Picture 4" descr="http://images.quebarato.com.br/photos/big/2/7/300827_1.jpg"/>
          <p:cNvPicPr>
            <a:picLocks noChangeAspect="1" noChangeArrowheads="1"/>
          </p:cNvPicPr>
          <p:nvPr/>
        </p:nvPicPr>
        <p:blipFill>
          <a:blip r:embed="rId3" cstate="print"/>
          <a:srcRect/>
          <a:stretch>
            <a:fillRect/>
          </a:stretch>
        </p:blipFill>
        <p:spPr bwMode="auto">
          <a:xfrm>
            <a:off x="4929188" y="285750"/>
            <a:ext cx="4022725" cy="5857875"/>
          </a:xfrm>
          <a:prstGeom prst="rect">
            <a:avLst/>
          </a:prstGeom>
          <a:noFill/>
          <a:ln w="9525">
            <a:noFill/>
            <a:miter lim="800000"/>
            <a:headEnd/>
            <a:tailEnd/>
          </a:ln>
        </p:spPr>
      </p:pic>
      <p:sp>
        <p:nvSpPr>
          <p:cNvPr id="6148" name="Título 3"/>
          <p:cNvSpPr>
            <a:spLocks noGrp="1"/>
          </p:cNvSpPr>
          <p:nvPr>
            <p:ph type="title"/>
          </p:nvPr>
        </p:nvSpPr>
        <p:spPr/>
        <p:txBody>
          <a:bodyPr/>
          <a:lstStyle/>
          <a:p>
            <a:pPr eaLnBrk="1" hangingPunct="1"/>
            <a:r>
              <a:rPr lang="pt-BR" smtClean="0"/>
              <a:t>Exemplos de mitos</a:t>
            </a:r>
          </a:p>
        </p:txBody>
      </p:sp>
      <p:sp>
        <p:nvSpPr>
          <p:cNvPr id="5" name="Espaço Reservado para Data 4"/>
          <p:cNvSpPr>
            <a:spLocks noGrp="1"/>
          </p:cNvSpPr>
          <p:nvPr>
            <p:ph type="dt" sz="half" idx="10"/>
          </p:nvPr>
        </p:nvSpPr>
        <p:spPr/>
        <p:txBody>
          <a:bodyPr/>
          <a:lstStyle/>
          <a:p>
            <a:pPr>
              <a:defRPr/>
            </a:pPr>
            <a:fld id="{CEF82B85-04BB-4BAE-82C5-11441ACF4468}" type="datetime1">
              <a:rPr lang="pt-BR" smtClean="0"/>
              <a:t>16/06/2013</a:t>
            </a:fld>
            <a:endParaRPr lang="pt-BR"/>
          </a:p>
        </p:txBody>
      </p:sp>
      <p:sp>
        <p:nvSpPr>
          <p:cNvPr id="6" name="Espaço Reservado para Número de Slide 5"/>
          <p:cNvSpPr>
            <a:spLocks noGrp="1"/>
          </p:cNvSpPr>
          <p:nvPr>
            <p:ph type="sldNum" sz="quarter" idx="12"/>
          </p:nvPr>
        </p:nvSpPr>
        <p:spPr/>
        <p:txBody>
          <a:bodyPr/>
          <a:lstStyle/>
          <a:p>
            <a:pPr>
              <a:defRPr/>
            </a:pPr>
            <a:fld id="{0F742522-0C31-41E2-97A7-96C6290005BD}" type="slidenum">
              <a:rPr lang="pt-BR" smtClean="0"/>
              <a:pPr>
                <a:defRPr/>
              </a:pPr>
              <a:t>4</a:t>
            </a:fld>
            <a:endParaRPr lang="pt-BR"/>
          </a:p>
        </p:txBody>
      </p:sp>
      <p:sp>
        <p:nvSpPr>
          <p:cNvPr id="7" name="Espaço Reservado para Rodapé 6"/>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p:txBody>
          <a:bodyPr/>
          <a:lstStyle/>
          <a:p>
            <a:pPr eaLnBrk="1" hangingPunct="1"/>
            <a:r>
              <a:rPr lang="pt-BR" smtClean="0"/>
              <a:t>O MINOTAURO</a:t>
            </a:r>
          </a:p>
        </p:txBody>
      </p:sp>
      <p:sp>
        <p:nvSpPr>
          <p:cNvPr id="3" name="Espaço Reservado para Conteúdo 2"/>
          <p:cNvSpPr>
            <a:spLocks noGrp="1"/>
          </p:cNvSpPr>
          <p:nvPr>
            <p:ph idx="1"/>
          </p:nvPr>
        </p:nvSpPr>
        <p:spPr>
          <a:xfrm>
            <a:off x="0" y="2214563"/>
            <a:ext cx="9144000" cy="4643437"/>
          </a:xfrm>
        </p:spPr>
        <p:txBody>
          <a:bodyPr/>
          <a:lstStyle/>
          <a:p>
            <a:pPr marL="0" indent="342900" algn="just" eaLnBrk="1" hangingPunct="1">
              <a:buFont typeface="Wingdings" pitchFamily="2" charset="2"/>
              <a:buNone/>
              <a:defRPr/>
            </a:pPr>
            <a:r>
              <a:rPr lang="pt-BR" sz="2350" dirty="0" smtClean="0"/>
              <a:t>O Minotauro é uma figura mitológica criada na Grécia Antiga. Com cabeça e cauda de touro num corpo de homem, este personagem povoou o imaginário dos gregos, levando medo e terror. De acordo com o mito, a criatura habitava um labirinto na Ilha de Creta que era governada pelo rei Minos.</a:t>
            </a:r>
          </a:p>
          <a:p>
            <a:pPr marL="0" indent="342900" algn="just" eaLnBrk="1" hangingPunct="1">
              <a:buFont typeface="Wingdings" pitchFamily="2" charset="2"/>
              <a:buNone/>
              <a:defRPr/>
            </a:pPr>
            <a:r>
              <a:rPr lang="pt-BR" sz="2350" dirty="0" smtClean="0"/>
              <a:t>Minos, antes de tornar-se rei de Creta, havia feito um pedido ao deus para que ele se tornasse o rei. Posseidon aceita o pedido, porém pede em troca que Minos sacrificasse, em sua homenagem, um lindo touro branco que sairia do mar. Ao receber o animal, o rei ficou tão impressionado com sua beleza que resolveu sacrificar um outro touro em seu lugar, esperando que o deus não percebesse.O Minotauro nasceu como castigo por esse desacato.</a:t>
            </a:r>
          </a:p>
          <a:p>
            <a:pPr marL="0" algn="just" eaLnBrk="1" hangingPunct="1">
              <a:buFont typeface="Wingdings" pitchFamily="2" charset="2"/>
              <a:buNone/>
              <a:defRPr/>
            </a:pPr>
            <a:endParaRPr lang="pt-BR" sz="2400" dirty="0"/>
          </a:p>
        </p:txBody>
      </p:sp>
      <p:sp>
        <p:nvSpPr>
          <p:cNvPr id="4" name="Espaço Reservado para Data 3"/>
          <p:cNvSpPr>
            <a:spLocks noGrp="1"/>
          </p:cNvSpPr>
          <p:nvPr>
            <p:ph type="dt" sz="half" idx="10"/>
          </p:nvPr>
        </p:nvSpPr>
        <p:spPr/>
        <p:txBody>
          <a:bodyPr/>
          <a:lstStyle/>
          <a:p>
            <a:pPr>
              <a:defRPr/>
            </a:pPr>
            <a:fld id="{8127FE89-05CF-4257-B68B-6CCDB0D0F795}"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5</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p:txBody>
          <a:bodyPr/>
          <a:lstStyle/>
          <a:p>
            <a:pPr eaLnBrk="1" hangingPunct="1"/>
            <a:r>
              <a:rPr lang="pt-BR" smtClean="0"/>
              <a:t>A MEDUSA</a:t>
            </a:r>
          </a:p>
        </p:txBody>
      </p:sp>
      <p:sp>
        <p:nvSpPr>
          <p:cNvPr id="8195" name="Espaço Reservado para Conteúdo 2"/>
          <p:cNvSpPr>
            <a:spLocks noGrp="1"/>
          </p:cNvSpPr>
          <p:nvPr>
            <p:ph idx="1"/>
          </p:nvPr>
        </p:nvSpPr>
        <p:spPr>
          <a:xfrm>
            <a:off x="0" y="2362200"/>
            <a:ext cx="9144000" cy="4495800"/>
          </a:xfrm>
        </p:spPr>
        <p:txBody>
          <a:bodyPr/>
          <a:lstStyle/>
          <a:p>
            <a:pPr marL="0" indent="342900" algn="just" eaLnBrk="1" hangingPunct="1">
              <a:buFont typeface="Wingdings" pitchFamily="2" charset="2"/>
              <a:buNone/>
            </a:pPr>
            <a:r>
              <a:rPr lang="pt-BR" sz="2500" smtClean="0"/>
              <a:t>Medusa tinha poderes tão extraordinários que mesmo morta podia petrificar quem olhasse para seus olhos. Personagem da mitologia grega, Medusa era uma das três Górgonas.</a:t>
            </a:r>
          </a:p>
          <a:p>
            <a:pPr marL="0" indent="342900" algn="just" eaLnBrk="1" hangingPunct="1">
              <a:buFont typeface="Wingdings" pitchFamily="2" charset="2"/>
              <a:buNone/>
            </a:pPr>
            <a:r>
              <a:rPr lang="pt-BR" sz="2500" smtClean="0"/>
              <a:t>Temidas pelos homens e pelos deuses, as três tinham serpentes em vez de cabelos, presas pontiagudas, mãos de bronze e asas de ouro. Perseu foi encarregado de matar Medusa.</a:t>
            </a:r>
          </a:p>
          <a:p>
            <a:pPr marL="0" indent="342900" algn="just" eaLnBrk="1" hangingPunct="1">
              <a:buFont typeface="Wingdings" pitchFamily="2" charset="2"/>
              <a:buNone/>
            </a:pPr>
            <a:r>
              <a:rPr lang="pt-BR" sz="2500" smtClean="0"/>
              <a:t>Para isso, o herói muniu-se de objetos mágicos, como sandálias aladas, para pairar acima dos monstros, e o escudo de bronze, cujo reflexo permitiu neutralizar o olhar petrificante do monstro.</a:t>
            </a:r>
          </a:p>
          <a:p>
            <a:pPr marL="0" indent="342900" algn="just" eaLnBrk="1" hangingPunct="1">
              <a:buFont typeface="Wingdings" pitchFamily="2" charset="2"/>
              <a:buNone/>
            </a:pPr>
            <a:endParaRPr lang="pt-BR" sz="2500" smtClean="0"/>
          </a:p>
        </p:txBody>
      </p:sp>
      <p:sp>
        <p:nvSpPr>
          <p:cNvPr id="4" name="Espaço Reservado para Data 3"/>
          <p:cNvSpPr>
            <a:spLocks noGrp="1"/>
          </p:cNvSpPr>
          <p:nvPr>
            <p:ph type="dt" sz="half" idx="10"/>
          </p:nvPr>
        </p:nvSpPr>
        <p:spPr/>
        <p:txBody>
          <a:bodyPr/>
          <a:lstStyle/>
          <a:p>
            <a:pPr>
              <a:defRPr/>
            </a:pPr>
            <a:fld id="{05D77E15-AA4E-4984-90FD-67A04F9C6F30}"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6</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p:txBody>
          <a:bodyPr/>
          <a:lstStyle/>
          <a:p>
            <a:pPr eaLnBrk="1" hangingPunct="1"/>
            <a:r>
              <a:rPr lang="pt-BR" smtClean="0"/>
              <a:t>PÉGASO</a:t>
            </a:r>
          </a:p>
        </p:txBody>
      </p:sp>
      <p:sp>
        <p:nvSpPr>
          <p:cNvPr id="9219" name="Espaço Reservado para Conteúdo 2"/>
          <p:cNvSpPr>
            <a:spLocks noGrp="1"/>
          </p:cNvSpPr>
          <p:nvPr>
            <p:ph idx="1"/>
          </p:nvPr>
        </p:nvSpPr>
        <p:spPr>
          <a:xfrm>
            <a:off x="0" y="2362200"/>
            <a:ext cx="9144000" cy="4495800"/>
          </a:xfrm>
        </p:spPr>
        <p:txBody>
          <a:bodyPr/>
          <a:lstStyle/>
          <a:p>
            <a:pPr marL="0" indent="342900" algn="just" eaLnBrk="1" hangingPunct="1">
              <a:buFont typeface="Wingdings" pitchFamily="2" charset="2"/>
              <a:buNone/>
            </a:pPr>
            <a:r>
              <a:rPr lang="pt-BR" sz="2500" smtClean="0"/>
              <a:t>Segundo a mitologia grega, Pégaso, o cavalo alado, nasceu do sangue da Medusa após esta ter sido decapitada por Perseu. Ele era fruto de uma aventura amorosa de Posseidon, o deus das águas, com a monstruosa criatura - quando ela ainda era uma jovem e linda donzela - e serviu de montaria a Perseu em algumas de suas expedições, inclusive naquela em que o guerreiro libertou Andrômeda.</a:t>
            </a:r>
          </a:p>
          <a:p>
            <a:pPr marL="0" indent="342900" algn="just" eaLnBrk="1" hangingPunct="1">
              <a:buFont typeface="Wingdings" pitchFamily="2" charset="2"/>
              <a:buNone/>
            </a:pPr>
            <a:r>
              <a:rPr lang="pt-BR" sz="2500" smtClean="0"/>
              <a:t>Posteriormente a deusa Atena decidiu colaborar com o herói grego Belerofonte na captura do fantástico animal, para que este pudesse ajudar o guerreiro a destruir a Quimera.</a:t>
            </a:r>
          </a:p>
        </p:txBody>
      </p:sp>
      <p:sp>
        <p:nvSpPr>
          <p:cNvPr id="4" name="Espaço Reservado para Data 3"/>
          <p:cNvSpPr>
            <a:spLocks noGrp="1"/>
          </p:cNvSpPr>
          <p:nvPr>
            <p:ph type="dt" sz="half" idx="10"/>
          </p:nvPr>
        </p:nvSpPr>
        <p:spPr/>
        <p:txBody>
          <a:bodyPr/>
          <a:lstStyle/>
          <a:p>
            <a:pPr>
              <a:defRPr/>
            </a:pPr>
            <a:fld id="{222A9560-1716-448B-ABE8-0C3BD7B94A4A}"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7</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p:txBody>
          <a:bodyPr/>
          <a:lstStyle/>
          <a:p>
            <a:pPr eaLnBrk="1" hangingPunct="1"/>
            <a:r>
              <a:rPr lang="pt-BR" smtClean="0"/>
              <a:t>ÍCARO</a:t>
            </a:r>
          </a:p>
        </p:txBody>
      </p:sp>
      <p:sp>
        <p:nvSpPr>
          <p:cNvPr id="10243" name="Espaço Reservado para Conteúdo 2"/>
          <p:cNvSpPr>
            <a:spLocks noGrp="1"/>
          </p:cNvSpPr>
          <p:nvPr>
            <p:ph idx="1"/>
          </p:nvPr>
        </p:nvSpPr>
        <p:spPr>
          <a:xfrm>
            <a:off x="0" y="2362200"/>
            <a:ext cx="9144000" cy="4495800"/>
          </a:xfrm>
        </p:spPr>
        <p:txBody>
          <a:bodyPr/>
          <a:lstStyle/>
          <a:p>
            <a:pPr marL="0" indent="342900" algn="just" eaLnBrk="1" hangingPunct="1">
              <a:buFont typeface="Wingdings" pitchFamily="2" charset="2"/>
              <a:buNone/>
            </a:pPr>
            <a:r>
              <a:rPr lang="pt-BR" sz="2500" smtClean="0"/>
              <a:t>Na mitologia grega, Ícaro era filho de Dédalo e de uma escrava de Minos, chamada Neucrata. Com seu pai, fugiu do labirinto onde Minos os havia aprisionado. Querendo fugir do Minotauro, seu pai lhe fez asas de penas e cera.</a:t>
            </a:r>
          </a:p>
          <a:p>
            <a:pPr marL="0" indent="342900" algn="just" eaLnBrk="1" hangingPunct="1">
              <a:buFont typeface="Wingdings" pitchFamily="2" charset="2"/>
              <a:buNone/>
            </a:pPr>
            <a:r>
              <a:rPr lang="pt-BR" sz="2500" smtClean="0"/>
              <a:t>Dédalo recomendou-lhe que mantivesse em altitude média, nem muito alto, nem muito baixo. Entretanto, no entusiasmo de poder voar, o jovem esqueceu os conselhos do pai e elevou-se tanto nos ares que perdeu as asas, precipitando-se no mar.   </a:t>
            </a:r>
            <a:br>
              <a:rPr lang="pt-BR" sz="2500" smtClean="0"/>
            </a:br>
            <a:endParaRPr lang="pt-BR" sz="2500" smtClean="0"/>
          </a:p>
        </p:txBody>
      </p:sp>
      <p:sp>
        <p:nvSpPr>
          <p:cNvPr id="4" name="Espaço Reservado para Data 3"/>
          <p:cNvSpPr>
            <a:spLocks noGrp="1"/>
          </p:cNvSpPr>
          <p:nvPr>
            <p:ph type="dt" sz="half" idx="10"/>
          </p:nvPr>
        </p:nvSpPr>
        <p:spPr/>
        <p:txBody>
          <a:bodyPr/>
          <a:lstStyle/>
          <a:p>
            <a:pPr>
              <a:defRPr/>
            </a:pPr>
            <a:fld id="{35A099EB-A1B6-4EA5-93A0-8EC98CB18E75}"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8</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p:txBody>
          <a:bodyPr/>
          <a:lstStyle/>
          <a:p>
            <a:pPr eaLnBrk="1" hangingPunct="1"/>
            <a:r>
              <a:rPr lang="pt-BR" smtClean="0"/>
              <a:t>HÉRCULES</a:t>
            </a:r>
          </a:p>
        </p:txBody>
      </p:sp>
      <p:sp>
        <p:nvSpPr>
          <p:cNvPr id="11267" name="Espaço Reservado para Conteúdo 2"/>
          <p:cNvSpPr>
            <a:spLocks noGrp="1"/>
          </p:cNvSpPr>
          <p:nvPr>
            <p:ph idx="1"/>
          </p:nvPr>
        </p:nvSpPr>
        <p:spPr>
          <a:xfrm>
            <a:off x="0" y="2286000"/>
            <a:ext cx="9144000" cy="4572000"/>
          </a:xfrm>
        </p:spPr>
        <p:txBody>
          <a:bodyPr/>
          <a:lstStyle/>
          <a:p>
            <a:pPr marL="0" indent="342900" algn="just" eaLnBrk="1" hangingPunct="1">
              <a:buFont typeface="Wingdings" pitchFamily="2" charset="2"/>
              <a:buNone/>
            </a:pPr>
            <a:r>
              <a:rPr lang="pt-BR" sz="2500" smtClean="0"/>
              <a:t>Hércules era filho de Zeus e Alcmena, que era a esposa de Anfitrião. Para seduzi-la, Zeus assumiu a forma de Anfitrião enquanto este não estava em casa. </a:t>
            </a:r>
          </a:p>
          <a:p>
            <a:pPr marL="0" indent="342900" algn="just" eaLnBrk="1" hangingPunct="1">
              <a:buFont typeface="Wingdings" pitchFamily="2" charset="2"/>
              <a:buNone/>
            </a:pPr>
            <a:r>
              <a:rPr lang="pt-BR" sz="2500" smtClean="0"/>
              <a:t>Nascido, o jovem Hércules rapidamente revelou seu potencial heróico. Enquanto ainda no berço, ele estrangulou duas serpentes que a ciumenta Hera tinha mandado para atacá-lo e ao seu meio-irmão Íflicles; ainda um menino, ele matou um leão selvagem no Monte Citéron. Na vida adulta, as aventuras de Hércules foram maiores e mais espetaculares do que as de qualquer outro herói.</a:t>
            </a:r>
          </a:p>
          <a:p>
            <a:pPr marL="0" indent="342900" algn="just" eaLnBrk="1" hangingPunct="1">
              <a:buFont typeface="Wingdings" pitchFamily="2" charset="2"/>
              <a:buNone/>
            </a:pPr>
            <a:r>
              <a:rPr lang="pt-BR" sz="2500" smtClean="0"/>
              <a:t> </a:t>
            </a:r>
            <a:br>
              <a:rPr lang="pt-BR" sz="2500" smtClean="0"/>
            </a:br>
            <a:endParaRPr lang="pt-BR" sz="2500" smtClean="0"/>
          </a:p>
        </p:txBody>
      </p:sp>
      <p:sp>
        <p:nvSpPr>
          <p:cNvPr id="4" name="Espaço Reservado para Data 3"/>
          <p:cNvSpPr>
            <a:spLocks noGrp="1"/>
          </p:cNvSpPr>
          <p:nvPr>
            <p:ph type="dt" sz="half" idx="10"/>
          </p:nvPr>
        </p:nvSpPr>
        <p:spPr/>
        <p:txBody>
          <a:bodyPr/>
          <a:lstStyle/>
          <a:p>
            <a:pPr>
              <a:defRPr/>
            </a:pPr>
            <a:fld id="{52C75731-B75E-4F99-8C89-3EF8AB261171}" type="datetime1">
              <a:rPr lang="pt-BR" smtClean="0"/>
              <a:t>16/06/2013</a:t>
            </a:fld>
            <a:endParaRPr lang="pt-BR"/>
          </a:p>
        </p:txBody>
      </p:sp>
      <p:sp>
        <p:nvSpPr>
          <p:cNvPr id="5" name="Espaço Reservado para Número de Slide 4"/>
          <p:cNvSpPr>
            <a:spLocks noGrp="1"/>
          </p:cNvSpPr>
          <p:nvPr>
            <p:ph type="sldNum" sz="quarter" idx="12"/>
          </p:nvPr>
        </p:nvSpPr>
        <p:spPr/>
        <p:txBody>
          <a:bodyPr/>
          <a:lstStyle/>
          <a:p>
            <a:pPr>
              <a:defRPr/>
            </a:pPr>
            <a:fld id="{009B8817-9B6D-4C00-B2CC-FBE228C07B2A}" type="slidenum">
              <a:rPr lang="pt-BR" smtClean="0"/>
              <a:pPr>
                <a:defRPr/>
              </a:pPr>
              <a:t>9</a:t>
            </a:fld>
            <a:endParaRPr lang="pt-BR"/>
          </a:p>
        </p:txBody>
      </p:sp>
      <p:sp>
        <p:nvSpPr>
          <p:cNvPr id="6" name="Espaço Reservado para Rodapé 5"/>
          <p:cNvSpPr>
            <a:spLocks noGrp="1"/>
          </p:cNvSpPr>
          <p:nvPr>
            <p:ph type="ftr" sz="quarter" idx="11"/>
          </p:nvPr>
        </p:nvSpPr>
        <p:spPr/>
        <p:txBody>
          <a:bodyPr/>
          <a:lstStyle/>
          <a:p>
            <a:pPr>
              <a:defRPr/>
            </a:pPr>
            <a:r>
              <a:rPr lang="pt-BR" smtClean="0"/>
              <a:t>www.nilson.pro.br</a:t>
            </a:r>
            <a:endParaRPr lang="pt-BR"/>
          </a:p>
        </p:txBody>
      </p:sp>
    </p:spTree>
  </p:cSld>
  <p:clrMapOvr>
    <a:masterClrMapping/>
  </p:clrMapOvr>
</p:sld>
</file>

<file path=ppt/theme/theme1.xml><?xml version="1.0" encoding="utf-8"?>
<a:theme xmlns:a="http://schemas.openxmlformats.org/drawingml/2006/main" name="Tema1">
  <a:themeElements>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ápsulas">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ápsula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ápsula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ápsula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ápsula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ápsula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ápsula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ápsula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 artigo de opinião</Template>
  <TotalTime>150</TotalTime>
  <Words>1238</Words>
  <Application>Microsoft Office PowerPoint</Application>
  <PresentationFormat>Apresentação na tela (4:3)</PresentationFormat>
  <Paragraphs>106</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Tema1</vt:lpstr>
      <vt:lpstr>Mito X Lenda</vt:lpstr>
      <vt:lpstr>Mitos</vt:lpstr>
      <vt:lpstr>Características dos mitos</vt:lpstr>
      <vt:lpstr>Exemplos de mitos</vt:lpstr>
      <vt:lpstr>O MINOTAURO</vt:lpstr>
      <vt:lpstr>A MEDUSA</vt:lpstr>
      <vt:lpstr>PÉGASO</vt:lpstr>
      <vt:lpstr>ÍCARO</vt:lpstr>
      <vt:lpstr>HÉRCULES</vt:lpstr>
      <vt:lpstr>Lendas</vt:lpstr>
      <vt:lpstr>Características das lendas</vt:lpstr>
      <vt:lpstr>Exemplos de lendas</vt:lpstr>
      <vt:lpstr>SACI PERERÊ</vt:lpstr>
      <vt:lpstr>O CURUPIRA</vt:lpstr>
      <vt:lpstr>IARA </vt:lpstr>
      <vt:lpstr>O LOBISOMEM</vt:lpstr>
      <vt:lpstr>CAIPORA</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Mito X Lenda</dc:title>
  <dc:creator>Lenovo User</dc:creator>
  <cp:lastModifiedBy>Du</cp:lastModifiedBy>
  <cp:revision>18</cp:revision>
  <dcterms:created xsi:type="dcterms:W3CDTF">2011-02-20T16:50:21Z</dcterms:created>
  <dcterms:modified xsi:type="dcterms:W3CDTF">2013-06-16T20:50:02Z</dcterms:modified>
</cp:coreProperties>
</file>