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94" r:id="rId3"/>
    <p:sldId id="258" r:id="rId4"/>
    <p:sldId id="264" r:id="rId5"/>
    <p:sldId id="259" r:id="rId6"/>
    <p:sldId id="260" r:id="rId7"/>
    <p:sldId id="265" r:id="rId8"/>
    <p:sldId id="261" r:id="rId9"/>
    <p:sldId id="262" r:id="rId10"/>
    <p:sldId id="266" r:id="rId11"/>
    <p:sldId id="267" r:id="rId12"/>
    <p:sldId id="268" r:id="rId13"/>
    <p:sldId id="269" r:id="rId14"/>
    <p:sldId id="270" r:id="rId15"/>
    <p:sldId id="293" r:id="rId16"/>
    <p:sldId id="271" r:id="rId17"/>
    <p:sldId id="279" r:id="rId18"/>
    <p:sldId id="278" r:id="rId19"/>
    <p:sldId id="276" r:id="rId20"/>
    <p:sldId id="273" r:id="rId21"/>
    <p:sldId id="277" r:id="rId22"/>
    <p:sldId id="280" r:id="rId23"/>
    <p:sldId id="281" r:id="rId24"/>
    <p:sldId id="282" r:id="rId25"/>
    <p:sldId id="283" r:id="rId26"/>
    <p:sldId id="285" r:id="rId27"/>
    <p:sldId id="286" r:id="rId28"/>
    <p:sldId id="289" r:id="rId29"/>
    <p:sldId id="290" r:id="rId3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03B"/>
    <a:srgbClr val="1027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0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CB9CF1-9233-4129-A00A-7829043998D0}" type="datetimeFigureOut">
              <a:rPr lang="pt-BR"/>
              <a:pPr>
                <a:defRPr/>
              </a:pPr>
              <a:t>30/01/2023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A23073-DC1D-4D6A-81A9-0F15641F1E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2569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9DE2CD-1111-45F4-A047-67C284635060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A30115-D902-4B6E-BD43-2319C1001642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1443F-9EE0-44C3-8282-4637D250AB29}" type="datetime1">
              <a:rPr lang="pt-BR" smtClean="0"/>
              <a:t>30/01/2023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443A3-6483-48B8-A6E7-669430C697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42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C0B67-94AC-437E-AF4D-BD9A3FB75FB7}" type="datetime1">
              <a:rPr lang="pt-BR" smtClean="0"/>
              <a:t>30/01/2023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1775D-4F19-4EF3-9639-7E5863BA6A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6386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927DA-ADF9-401D-A2DC-B14E2E052013}" type="datetime1">
              <a:rPr lang="pt-BR" smtClean="0"/>
              <a:t>30/01/2023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148C5-805D-4CB1-83A5-6F2C9B70A3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302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F8CAB-A44F-479F-B12D-318F4599751E}" type="datetime1">
              <a:rPr lang="pt-BR" smtClean="0"/>
              <a:t>30/01/2023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904E9-2927-4B9B-BF06-EFC84B05F4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025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984B4-0C3D-4F29-8A04-2B41CB8DE62B}" type="datetime1">
              <a:rPr lang="pt-BR" smtClean="0"/>
              <a:t>30/01/2023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7168D-504A-47F6-B42A-FABAB4A7A9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250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866C3-771B-4F97-8118-E8212EEDF3F4}" type="datetime1">
              <a:rPr lang="pt-BR" smtClean="0"/>
              <a:t>30/01/2023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E062A-13E7-420B-B7AD-2AC7BE3EF5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479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6C832-3A91-471E-89FA-7D51132C2EC7}" type="datetime1">
              <a:rPr lang="pt-BR" smtClean="0"/>
              <a:t>30/01/2023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79183-D42E-497A-AA6E-A0D8888CEC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466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B5EB1-F1B8-42BC-932F-2337047BD52F}" type="datetime1">
              <a:rPr lang="pt-BR" smtClean="0"/>
              <a:t>30/01/2023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DD57A-C1C3-4A3F-ADF7-E12402FA1F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883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7FD96-8D59-46E2-AB65-4CF742857BCA}" type="datetime1">
              <a:rPr lang="pt-BR" smtClean="0"/>
              <a:t>30/01/2023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B8F9D-D60A-4156-8FD0-4000C9FA8D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864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5D80-84AF-4782-88EF-DC2D10357556}" type="datetime1">
              <a:rPr lang="pt-BR" smtClean="0"/>
              <a:t>30/01/2023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6B698-E7CA-4902-867C-A6AFAAC0E1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8900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706DC-E72C-419B-BACB-BD1AEB09923A}" type="datetime1">
              <a:rPr lang="pt-BR" smtClean="0"/>
              <a:t>30/01/2023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375EA-8C5F-4FE5-9A00-02E6CB052C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497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C1DEF-94CB-4344-8342-7ECFAE658605}" type="datetime1">
              <a:rPr lang="pt-BR" smtClean="0"/>
              <a:t>30/01/2023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73530-3B23-4C7A-B53A-10AE1EB30C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4062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34467-5295-46DA-8504-3C06895E03F1}" type="datetime1">
              <a:rPr lang="pt-BR" smtClean="0"/>
              <a:t>30/01/2023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B6058-0815-4ADA-A323-F96FDD6F8A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363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A2EDB-9B5D-43B6-8C12-72CFAB2968A2}" type="datetime1">
              <a:rPr lang="pt-BR" smtClean="0"/>
              <a:t>30/01/2023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6CEE9-4203-4260-B188-651C0DA64D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7992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F9EF2-ABB7-461C-A47F-110B497282F0}" type="datetime1">
              <a:rPr lang="pt-BR" smtClean="0"/>
              <a:t>30/01/2023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BFCE1-9943-4B8B-AABA-572A6DD905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696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B9A28-27D1-49C5-81CB-5CCE49522C78}" type="datetime1">
              <a:rPr lang="pt-BR" smtClean="0"/>
              <a:t>30/01/2023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50995-E85B-408C-AD97-00629FC3840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638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2E653-F362-4309-9B6D-BD0C1099C014}" type="datetime1">
              <a:rPr lang="pt-BR" smtClean="0"/>
              <a:t>30/01/2023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7311-7EC9-4282-8564-862D0217B8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48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D19C3-8D9A-4D94-B20C-8FDC29651E52}" type="datetime1">
              <a:rPr lang="pt-BR" smtClean="0"/>
              <a:t>30/01/2023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F6762-3FAD-477D-AAC4-B0FD66CD51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32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6CA3E-3389-4C82-8D8E-E081302D8BAC}" type="datetime1">
              <a:rPr lang="pt-BR" smtClean="0"/>
              <a:t>30/01/2023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08B3B-880F-4DC8-AC80-1E429F4258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9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0CA1E-DEBA-46E8-A394-33307CDF5246}" type="datetime1">
              <a:rPr lang="pt-BR" smtClean="0"/>
              <a:t>30/01/2023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DFF5F-72CE-4663-BF3E-02C6F714CA6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86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08393-C6E6-4582-8F27-450D5D2D1F09}" type="datetime1">
              <a:rPr lang="pt-BR" smtClean="0"/>
              <a:t>30/01/2023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41157-9AE3-45FE-85A0-BCFC4D7358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83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75170-EC4C-42C6-8F20-E732781E53B2}" type="datetime1">
              <a:rPr lang="pt-BR" smtClean="0"/>
              <a:t>30/01/2023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41D97-1EB8-4125-ABA9-ECA2F3E0B4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91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492764-E831-4DBE-976F-3C568690D07C}" type="datetime1">
              <a:rPr lang="pt-BR" smtClean="0"/>
              <a:t>30/01/2023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34427A-F108-4AF9-97FB-E78769775D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1" name="Imagem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9F5F43-9E09-4D2F-B734-E5E55D3B7828}" type="datetime1">
              <a:rPr lang="pt-BR" smtClean="0"/>
              <a:t>30/01/2023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615B4F-B2DA-4935-B279-D17546D829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t.wikipedia.org/wiki/Hist%C3%B3ri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F26F879-2DA2-A9F0-B35B-258C8BF826A1}"/>
              </a:ext>
            </a:extLst>
          </p:cNvPr>
          <p:cNvSpPr txBox="1"/>
          <p:nvPr/>
        </p:nvSpPr>
        <p:spPr>
          <a:xfrm rot="20322094">
            <a:off x="56808" y="1586878"/>
            <a:ext cx="9036496" cy="212365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4800" b="1" dirty="0">
                <a:solidFill>
                  <a:srgbClr val="102766"/>
                </a:solidFill>
                <a:latin typeface="Calibri" pitchFamily="34" charset="0"/>
                <a:cs typeface="+mn-cs"/>
              </a:rPr>
              <a:t>Ciências Humanas e suas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4800" b="1" dirty="0">
                <a:solidFill>
                  <a:srgbClr val="102766"/>
                </a:solidFill>
                <a:latin typeface="Calibri" pitchFamily="34" charset="0"/>
                <a:cs typeface="+mn-cs"/>
              </a:rPr>
              <a:t>Tecnologias - História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3600" b="1" dirty="0">
                <a:solidFill>
                  <a:srgbClr val="102766"/>
                </a:solidFill>
                <a:latin typeface="Calibri" pitchFamily="34" charset="0"/>
                <a:cs typeface="+mn-cs"/>
              </a:rPr>
              <a:t>História: Introdução aos Estudos</a:t>
            </a:r>
            <a:endParaRPr lang="pt-BR" sz="48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65EB39C-9E52-97C2-031E-9F2BA85C9B42}"/>
              </a:ext>
            </a:extLst>
          </p:cNvPr>
          <p:cNvSpPr txBox="1"/>
          <p:nvPr/>
        </p:nvSpPr>
        <p:spPr>
          <a:xfrm>
            <a:off x="6551712" y="5661248"/>
            <a:ext cx="259228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1800" b="1" dirty="0">
                <a:solidFill>
                  <a:srgbClr val="7030A0"/>
                </a:solidFill>
                <a:latin typeface="Calibri" pitchFamily="34" charset="0"/>
                <a:cs typeface="+mn-cs"/>
              </a:rPr>
              <a:t>www.nilson.pro.br</a:t>
            </a:r>
            <a:endParaRPr lang="pt-B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2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uxograma: Somador 3"/>
          <p:cNvSpPr/>
          <p:nvPr/>
        </p:nvSpPr>
        <p:spPr>
          <a:xfrm>
            <a:off x="251520" y="2708920"/>
            <a:ext cx="7572375" cy="3571875"/>
          </a:xfrm>
          <a:prstGeom prst="flowChartSummingJuncti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2291" name="CaixaDeTexto 4"/>
          <p:cNvSpPr txBox="1">
            <a:spLocks noChangeArrowheads="1"/>
          </p:cNvSpPr>
          <p:nvPr/>
        </p:nvSpPr>
        <p:spPr bwMode="auto">
          <a:xfrm>
            <a:off x="2793034" y="2994670"/>
            <a:ext cx="257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200" b="1"/>
              <a:t>Ciência</a:t>
            </a:r>
          </a:p>
        </p:txBody>
      </p:sp>
      <p:sp>
        <p:nvSpPr>
          <p:cNvPr id="12292" name="CaixaDeTexto 5"/>
          <p:cNvSpPr txBox="1">
            <a:spLocks noChangeArrowheads="1"/>
          </p:cNvSpPr>
          <p:nvPr/>
        </p:nvSpPr>
        <p:spPr bwMode="auto">
          <a:xfrm>
            <a:off x="5507659" y="4066232"/>
            <a:ext cx="1928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3200" b="1"/>
              <a:t>Homem</a:t>
            </a:r>
            <a:r>
              <a:rPr lang="pt-BR" sz="2800" b="1"/>
              <a:t> </a:t>
            </a:r>
          </a:p>
        </p:txBody>
      </p:sp>
      <p:sp>
        <p:nvSpPr>
          <p:cNvPr id="12293" name="CaixaDeTexto 7"/>
          <p:cNvSpPr txBox="1">
            <a:spLocks noChangeArrowheads="1"/>
          </p:cNvSpPr>
          <p:nvPr/>
        </p:nvSpPr>
        <p:spPr bwMode="auto">
          <a:xfrm>
            <a:off x="3007346" y="5209232"/>
            <a:ext cx="2143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3200" b="1"/>
              <a:t>Tempo </a:t>
            </a:r>
          </a:p>
        </p:txBody>
      </p:sp>
      <p:sp>
        <p:nvSpPr>
          <p:cNvPr id="12294" name="CaixaDeTexto 8"/>
          <p:cNvSpPr txBox="1">
            <a:spLocks noChangeArrowheads="1"/>
          </p:cNvSpPr>
          <p:nvPr/>
        </p:nvSpPr>
        <p:spPr bwMode="auto">
          <a:xfrm>
            <a:off x="792784" y="4137670"/>
            <a:ext cx="2357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3200" b="1"/>
              <a:t>Estudo </a:t>
            </a:r>
          </a:p>
        </p:txBody>
      </p:sp>
      <p:sp>
        <p:nvSpPr>
          <p:cNvPr id="12295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  <p:sp>
        <p:nvSpPr>
          <p:cNvPr id="12296" name="Retângulo 8"/>
          <p:cNvSpPr>
            <a:spLocks noChangeArrowheads="1"/>
          </p:cNvSpPr>
          <p:nvPr/>
        </p:nvSpPr>
        <p:spPr bwMode="auto">
          <a:xfrm>
            <a:off x="107504" y="1143000"/>
            <a:ext cx="77152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3200" b="1"/>
              <a:t>Para o historiador  francês Marc Bloch, História se define assim:</a:t>
            </a:r>
            <a:endParaRPr lang="pt-BR" sz="3200"/>
          </a:p>
        </p:txBody>
      </p: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4F9C09AC-6FA6-4599-BE36-7878DCFF8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5057EF-651E-4F10-B12A-24F515EE4963}" type="datetime1">
              <a:rPr lang="pt-BR" smtClean="0"/>
              <a:t>30/01/2023</a:t>
            </a:fld>
            <a:endParaRPr lang="pt-BR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6E13212F-3A41-4652-A371-F43E940D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D81FE701-24D7-446D-A089-7B5C17B58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3530-3B23-4C7A-B53A-10AE1EB30CB5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 explicativo em seta para baixo 3"/>
          <p:cNvSpPr/>
          <p:nvPr/>
        </p:nvSpPr>
        <p:spPr>
          <a:xfrm>
            <a:off x="251520" y="1268760"/>
            <a:ext cx="7358062" cy="2357437"/>
          </a:xfrm>
          <a:prstGeom prst="down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BR" sz="2400" b="1" dirty="0"/>
              <a:t>A partir dos conceitos analisados, a proposta é de produzir seu próprio conceito de História e discutir na sala, em forma de debate, as definições apresentadas. </a:t>
            </a:r>
          </a:p>
        </p:txBody>
      </p:sp>
      <p:sp>
        <p:nvSpPr>
          <p:cNvPr id="13315" name="CaixaDeTexto 4"/>
          <p:cNvSpPr txBox="1">
            <a:spLocks noChangeArrowheads="1"/>
          </p:cNvSpPr>
          <p:nvPr/>
        </p:nvSpPr>
        <p:spPr bwMode="auto">
          <a:xfrm>
            <a:off x="107504" y="3694955"/>
            <a:ext cx="75723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 dirty="0"/>
              <a:t>Baseado no conceito do historiador Marc Bloch, História é, portanto, a ciência que estuda a vida humana através dos tempos.</a:t>
            </a:r>
          </a:p>
          <a:p>
            <a:pPr eaLnBrk="1" hangingPunct="1"/>
            <a:endParaRPr lang="pt-BR" dirty="0"/>
          </a:p>
          <a:p>
            <a:pPr eaLnBrk="1" hangingPunct="1"/>
            <a:endParaRPr lang="pt-BR" dirty="0"/>
          </a:p>
          <a:p>
            <a:pPr eaLnBrk="1" hangingPunct="1"/>
            <a:r>
              <a:rPr lang="pt-BR" b="1" dirty="0"/>
              <a:t>BLOCH, Marc. </a:t>
            </a:r>
            <a:r>
              <a:rPr lang="pt-BR" b="1" i="1" dirty="0"/>
              <a:t>Introdução à história.</a:t>
            </a:r>
            <a:r>
              <a:rPr lang="pt-BR" b="1" dirty="0"/>
              <a:t> Trad. Maria Manuel Miguel e Rui </a:t>
            </a:r>
            <a:r>
              <a:rPr lang="pt-BR" b="1" dirty="0" err="1"/>
              <a:t>Grácio</a:t>
            </a:r>
            <a:r>
              <a:rPr lang="pt-BR" b="1" dirty="0"/>
              <a:t>. 2a. ed. Lisboa: Europa-América, 1974.</a:t>
            </a:r>
            <a:endParaRPr lang="pt-BR" dirty="0"/>
          </a:p>
          <a:p>
            <a:pPr eaLnBrk="1" hangingPunct="1"/>
            <a:endParaRPr lang="pt-BR" dirty="0"/>
          </a:p>
          <a:p>
            <a:pPr eaLnBrk="1" hangingPunct="1"/>
            <a:endParaRPr lang="pt-BR" dirty="0"/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pt-BR" sz="1100" b="1">
                <a:solidFill>
                  <a:srgbClr val="272727"/>
                </a:solidFill>
                <a:latin typeface="Calibri" pitchFamily="34" charset="0"/>
                <a:cs typeface="Calibri" pitchFamily="34" charset="0"/>
              </a:rPr>
              <a:t>BLOCH, Marc. </a:t>
            </a:r>
            <a:r>
              <a:rPr lang="pt-BR" sz="1100" b="1" i="1">
                <a:solidFill>
                  <a:srgbClr val="272727"/>
                </a:solidFill>
                <a:latin typeface="Calibri" pitchFamily="34" charset="0"/>
                <a:cs typeface="Calibri" pitchFamily="34" charset="0"/>
              </a:rPr>
              <a:t>Introdução à história.</a:t>
            </a:r>
            <a:r>
              <a:rPr lang="pt-BR" sz="1100" b="1">
                <a:solidFill>
                  <a:srgbClr val="272727"/>
                </a:solidFill>
                <a:latin typeface="Calibri" pitchFamily="34" charset="0"/>
                <a:cs typeface="Calibri" pitchFamily="34" charset="0"/>
              </a:rPr>
              <a:t> Trad. Maria Manuel Miguel e Rui Grácio. 2a. ed. Lisboa: Europa-América, 1974.</a:t>
            </a:r>
            <a:endParaRPr lang="pt-BR"/>
          </a:p>
        </p:txBody>
      </p:sp>
      <p:sp>
        <p:nvSpPr>
          <p:cNvPr id="13317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822C6D6D-4DAE-4B7D-8F49-B4B3B58A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159C3B-35EA-495A-809E-F54ED008AD9F}" type="datetime1">
              <a:rPr lang="pt-BR" smtClean="0"/>
              <a:t>30/01/2023</a:t>
            </a:fld>
            <a:endParaRPr lang="pt-BR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E980ED8A-38E2-4CC6-B904-3245C31CF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4137BC8-20C9-4895-B4E9-0A1484F73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DFF5F-72CE-4663-BF3E-02C6F714CA64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aixaDeTexto 3"/>
          <p:cNvSpPr txBox="1">
            <a:spLocks noChangeArrowheads="1"/>
          </p:cNvSpPr>
          <p:nvPr/>
        </p:nvSpPr>
        <p:spPr bwMode="auto">
          <a:xfrm>
            <a:off x="0" y="0"/>
            <a:ext cx="50403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  <p:sp>
        <p:nvSpPr>
          <p:cNvPr id="14340" name="Título 2"/>
          <p:cNvSpPr>
            <a:spLocks noGrp="1"/>
          </p:cNvSpPr>
          <p:nvPr>
            <p:ph type="title"/>
          </p:nvPr>
        </p:nvSpPr>
        <p:spPr>
          <a:xfrm>
            <a:off x="274265" y="1255861"/>
            <a:ext cx="8229600" cy="928687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pt-BR" b="1">
                <a:solidFill>
                  <a:srgbClr val="FF0000"/>
                </a:solidFill>
              </a:rPr>
              <a:t>Para que estudar história?</a:t>
            </a:r>
          </a:p>
        </p:txBody>
      </p:sp>
      <p:sp>
        <p:nvSpPr>
          <p:cNvPr id="14341" name="Espaço Reservado para Conteúdo 3"/>
          <p:cNvSpPr>
            <a:spLocks noGrp="1"/>
          </p:cNvSpPr>
          <p:nvPr>
            <p:ph idx="1"/>
          </p:nvPr>
        </p:nvSpPr>
        <p:spPr>
          <a:xfrm>
            <a:off x="107504" y="2541736"/>
            <a:ext cx="8229600" cy="3911600"/>
          </a:xfrm>
        </p:spPr>
        <p:txBody>
          <a:bodyPr/>
          <a:lstStyle/>
          <a:p>
            <a:r>
              <a:rPr lang="pt-BR" b="1" dirty="0"/>
              <a:t>Um dos principais objetivos da História é resgatar os aspectos culturais de um determinado povo ou região para o entendimento do processo de desenvolvimento.</a:t>
            </a:r>
          </a:p>
          <a:p>
            <a:r>
              <a:rPr lang="pt-BR" b="1" dirty="0"/>
              <a:t>Entender o passado também é importante para compreender o presente.</a:t>
            </a:r>
          </a:p>
        </p:txBody>
      </p: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C697302B-97C5-4971-96A6-1E6B7DA6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467BDD-4870-40A9-A12B-75E2E358A675}" type="datetime1">
              <a:rPr lang="pt-BR" smtClean="0"/>
              <a:t>30/01/2023</a:t>
            </a:fld>
            <a:endParaRPr lang="pt-BR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CE74A008-596B-4DA0-9955-11B197E33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CED35AA-55D4-42BF-BD39-E136AFC47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3530-3B23-4C7A-B53A-10AE1EB30CB5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229600" cy="1143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pt-BR" sz="4800" b="1" dirty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Qual o objeto de estudo da História?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51520" y="2483198"/>
            <a:ext cx="8229600" cy="39116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pt-BR" sz="4400" b="1" dirty="0">
                <a:latin typeface="Colonna MT" pitchFamily="82" charset="0"/>
              </a:rPr>
              <a:t>    A ideia que o passado passa a ser objeto de uma ciência é absurda. O objeto da história é por natureza o homem. (Marc Bloch)</a:t>
            </a:r>
            <a:endParaRPr lang="pt-BR" sz="4000" dirty="0">
              <a:latin typeface="Colonna MT" pitchFamily="82" charset="0"/>
            </a:endParaRPr>
          </a:p>
        </p:txBody>
      </p: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2A9166F5-4ACE-404F-9C6B-41F4BC4D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EE646B-7A41-498B-8C94-A81D24194DB0}" type="datetime1">
              <a:rPr lang="pt-BR" smtClean="0"/>
              <a:t>30/01/2023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6F859B4-703F-4A03-9A73-80F8AD87C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F7F595C-5513-42DA-A467-81910CFE4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3530-3B23-4C7A-B53A-10AE1EB30CB5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EFEE8E-892C-4FDD-A641-B17DFECD6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21" y="3397944"/>
            <a:ext cx="4482779" cy="1143000"/>
          </a:xfrm>
        </p:spPr>
        <p:txBody>
          <a:bodyPr/>
          <a:lstStyle/>
          <a:p>
            <a:r>
              <a:rPr lang="pt-BR" dirty="0"/>
              <a:t>ARTE RUPESTRE</a:t>
            </a:r>
          </a:p>
        </p:txBody>
      </p:sp>
      <p:pic>
        <p:nvPicPr>
          <p:cNvPr id="1028" name="Picture 4" descr="Resultado de imagem para arte rupestre">
            <a:extLst>
              <a:ext uri="{FF2B5EF4-FFF2-40B4-BE49-F238E27FC236}">
                <a16:creationId xmlns:a16="http://schemas.microsoft.com/office/drawing/2014/main" id="{9902CE99-8FCE-4F06-993B-6F0CC46CE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5355">
            <a:off x="5159535" y="648354"/>
            <a:ext cx="3000375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arte rupestre">
            <a:extLst>
              <a:ext uri="{FF2B5EF4-FFF2-40B4-BE49-F238E27FC236}">
                <a16:creationId xmlns:a16="http://schemas.microsoft.com/office/drawing/2014/main" id="{50B7C709-43AC-46DE-AD4A-1B4557EA0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1" y="4293096"/>
            <a:ext cx="3995936" cy="224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arte rupestre">
            <a:extLst>
              <a:ext uri="{FF2B5EF4-FFF2-40B4-BE49-F238E27FC236}">
                <a16:creationId xmlns:a16="http://schemas.microsoft.com/office/drawing/2014/main" id="{7A9F89FD-99B8-4F9B-BF37-7D6DFB9F7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446" y="4811552"/>
            <a:ext cx="4968554" cy="198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arte rupestre">
            <a:extLst>
              <a:ext uri="{FF2B5EF4-FFF2-40B4-BE49-F238E27FC236}">
                <a16:creationId xmlns:a16="http://schemas.microsoft.com/office/drawing/2014/main" id="{F8025B09-57E4-43FE-9A93-559728128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0597">
            <a:off x="403226" y="589915"/>
            <a:ext cx="3909156" cy="244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DB062370-BCD8-46DB-8A38-31BA9FD0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834804-8981-4225-A53C-3B2F0B6C0A46}" type="datetime1">
              <a:rPr lang="pt-BR" smtClean="0"/>
              <a:t>30/01/2023</a:t>
            </a:fld>
            <a:endParaRPr lang="pt-BR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75645B49-EA65-4395-9986-B4697F8A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9ED36E6-EC3D-4612-96C1-3788A4258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08B3B-880F-4DC8-AC80-1E429F4258A1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890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  <p:sp>
        <p:nvSpPr>
          <p:cNvPr id="16387" name="Título 2"/>
          <p:cNvSpPr>
            <a:spLocks noGrp="1"/>
          </p:cNvSpPr>
          <p:nvPr>
            <p:ph type="title"/>
          </p:nvPr>
        </p:nvSpPr>
        <p:spPr>
          <a:xfrm>
            <a:off x="166960" y="1196752"/>
            <a:ext cx="3008313" cy="720725"/>
          </a:xfrm>
        </p:spPr>
        <p:txBody>
          <a:bodyPr/>
          <a:lstStyle/>
          <a:p>
            <a:r>
              <a:rPr lang="pt-BR" sz="2400" dirty="0"/>
              <a:t>O homem como sujeito histórico</a:t>
            </a:r>
          </a:p>
        </p:txBody>
      </p:sp>
      <p:sp>
        <p:nvSpPr>
          <p:cNvPr id="16388" name="Espaço Reservado para Texto 4"/>
          <p:cNvSpPr>
            <a:spLocks noGrp="1"/>
          </p:cNvSpPr>
          <p:nvPr>
            <p:ph type="body" sz="half" idx="2"/>
          </p:nvPr>
        </p:nvSpPr>
        <p:spPr>
          <a:xfrm>
            <a:off x="195535" y="2054002"/>
            <a:ext cx="3008313" cy="4268788"/>
          </a:xfrm>
        </p:spPr>
        <p:txBody>
          <a:bodyPr/>
          <a:lstStyle/>
          <a:p>
            <a:r>
              <a:rPr lang="pt-BR" sz="2000" b="1" dirty="0"/>
              <a:t>Os seres humanos sempre fizeram registros históricos. Nossos indígenas, por exemplo, já registravam o cotidiano por meio da confecção de utensílios (machadinhas de pedra, enfeites de penas de pássaros, objetos de cerâmica) ou pinturas em cavernas, dez mil anos atrás.</a:t>
            </a:r>
          </a:p>
          <a:p>
            <a:endParaRPr lang="pt-BR" sz="2000" dirty="0"/>
          </a:p>
        </p:txBody>
      </p:sp>
      <p:sp>
        <p:nvSpPr>
          <p:cNvPr id="8" name="Retângulo 7"/>
          <p:cNvSpPr/>
          <p:nvPr/>
        </p:nvSpPr>
        <p:spPr>
          <a:xfrm>
            <a:off x="3995937" y="1988840"/>
            <a:ext cx="16177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200" b="1" dirty="0" err="1"/>
              <a:t>Daka</a:t>
            </a:r>
            <a:r>
              <a:rPr lang="pt-BR" sz="1200" b="1" dirty="0"/>
              <a:t> Homo </a:t>
            </a:r>
            <a:r>
              <a:rPr lang="pt-BR" sz="1200" b="1" dirty="0" err="1"/>
              <a:t>erectus</a:t>
            </a:r>
            <a:endParaRPr lang="pt-BR" sz="1200" b="1" dirty="0"/>
          </a:p>
        </p:txBody>
      </p:sp>
      <p:pic>
        <p:nvPicPr>
          <p:cNvPr id="9" name="Picture 7" descr="File:Daka Homo erect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368" y="2254806"/>
            <a:ext cx="4794250" cy="387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8"/>
          <p:cNvSpPr>
            <a:spLocks noChangeArrowheads="1"/>
          </p:cNvSpPr>
          <p:nvPr/>
        </p:nvSpPr>
        <p:spPr bwMode="auto">
          <a:xfrm>
            <a:off x="3995936" y="6093296"/>
            <a:ext cx="486968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1000" dirty="0"/>
              <a:t>Imagem: </a:t>
            </a:r>
            <a:r>
              <a:rPr lang="en-US" sz="1000" dirty="0"/>
              <a:t>Henry Gilbert and Kathy Schick /  Creative Commons Attribution-Share Alike 3.0 </a:t>
            </a:r>
            <a:r>
              <a:rPr lang="en-US" sz="1000" dirty="0" err="1"/>
              <a:t>Unported</a:t>
            </a:r>
            <a:endParaRPr lang="pt-BR" sz="1000" dirty="0"/>
          </a:p>
        </p:txBody>
      </p: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2352972C-D4C8-476D-9D94-3A032FF80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F88113-F7CF-486D-B8A3-66A340C2C167}" type="datetime1">
              <a:rPr lang="pt-BR" smtClean="0"/>
              <a:t>30/01/2023</a:t>
            </a:fld>
            <a:endParaRPr lang="pt-BR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61D6B4AD-4CA8-4175-92BF-1FC31C4A0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68A1899-EE88-4718-BF6D-F09D1F6E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41157-9AE3-45FE-85A0-BCFC4D735876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107504" y="1205880"/>
            <a:ext cx="8329612" cy="1143000"/>
          </a:xfrm>
        </p:spPr>
        <p:txBody>
          <a:bodyPr/>
          <a:lstStyle/>
          <a:p>
            <a:pPr algn="l"/>
            <a:r>
              <a:rPr lang="pt-BR" b="1" dirty="0"/>
              <a:t>A História tem auxílio de outras ciências</a:t>
            </a:r>
          </a:p>
        </p:txBody>
      </p:sp>
      <p:sp>
        <p:nvSpPr>
          <p:cNvPr id="4" name="Elipse 3"/>
          <p:cNvSpPr/>
          <p:nvPr/>
        </p:nvSpPr>
        <p:spPr>
          <a:xfrm>
            <a:off x="214313" y="2879179"/>
            <a:ext cx="3071812" cy="22145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Antropologia (estuda o homem e suas relações)</a:t>
            </a:r>
          </a:p>
        </p:txBody>
      </p:sp>
      <p:sp>
        <p:nvSpPr>
          <p:cNvPr id="5" name="Elipse 4"/>
          <p:cNvSpPr/>
          <p:nvPr/>
        </p:nvSpPr>
        <p:spPr>
          <a:xfrm>
            <a:off x="2786063" y="2593429"/>
            <a:ext cx="2143125" cy="192881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Paleontologia (estuda os fósseis)</a:t>
            </a:r>
          </a:p>
        </p:txBody>
      </p:sp>
      <p:sp>
        <p:nvSpPr>
          <p:cNvPr id="6" name="Elipse 5"/>
          <p:cNvSpPr/>
          <p:nvPr/>
        </p:nvSpPr>
        <p:spPr>
          <a:xfrm>
            <a:off x="2571750" y="4236492"/>
            <a:ext cx="2928938" cy="192881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Arqueologia (estuda a cultura material de povos antigos)</a:t>
            </a:r>
          </a:p>
        </p:txBody>
      </p:sp>
      <p:sp>
        <p:nvSpPr>
          <p:cNvPr id="8" name="Elipse 7"/>
          <p:cNvSpPr/>
          <p:nvPr/>
        </p:nvSpPr>
        <p:spPr>
          <a:xfrm>
            <a:off x="4714875" y="3022054"/>
            <a:ext cx="3071813" cy="185737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Paleografia (estuda as escritas antigas)</a:t>
            </a:r>
          </a:p>
        </p:txBody>
      </p:sp>
      <p:sp>
        <p:nvSpPr>
          <p:cNvPr id="17415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B3A4453D-0815-408C-B12F-5F7F02015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8A37CB-94CD-450D-84C5-7435EED387CE}" type="datetime1">
              <a:rPr lang="pt-BR" smtClean="0"/>
              <a:t>30/01/2023</a:t>
            </a:fld>
            <a:endParaRPr lang="pt-BR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7EA2E5C1-5EAC-40DD-A0DE-1A231A436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B7B4665-0890-4547-B79C-9748E6C26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08B3B-880F-4DC8-AC80-1E429F4258A1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 explicativo em seta para cima 6"/>
          <p:cNvSpPr/>
          <p:nvPr/>
        </p:nvSpPr>
        <p:spPr>
          <a:xfrm>
            <a:off x="245120" y="3354710"/>
            <a:ext cx="8215312" cy="2357438"/>
          </a:xfrm>
          <a:prstGeom prst="up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435" name="Espaço Reservado para Conteúdo 5"/>
          <p:cNvSpPr>
            <a:spLocks noGrp="1"/>
          </p:cNvSpPr>
          <p:nvPr>
            <p:ph idx="1"/>
          </p:nvPr>
        </p:nvSpPr>
        <p:spPr>
          <a:xfrm>
            <a:off x="126305" y="1052736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t-BR" sz="4000" b="1" dirty="0"/>
              <a:t>Quem é o responsável pelas informações, pelos dados, pela pesquisa?</a:t>
            </a:r>
          </a:p>
          <a:p>
            <a:pPr>
              <a:buFont typeface="Arial" charset="0"/>
              <a:buNone/>
            </a:pPr>
            <a:endParaRPr lang="pt-BR" sz="3600" dirty="0"/>
          </a:p>
          <a:p>
            <a:pPr>
              <a:buFont typeface="Arial" charset="0"/>
              <a:buNone/>
            </a:pPr>
            <a:endParaRPr lang="pt-BR" sz="3600" dirty="0"/>
          </a:p>
          <a:p>
            <a:pPr marL="177800" indent="-177800">
              <a:buFont typeface="Arial" charset="0"/>
              <a:buNone/>
            </a:pPr>
            <a:r>
              <a:rPr lang="pt-BR" sz="3600" b="1" dirty="0"/>
              <a:t>  O historiador tem um papel fundamental      na construção do processo histórico.</a:t>
            </a:r>
          </a:p>
        </p:txBody>
      </p:sp>
      <p:sp>
        <p:nvSpPr>
          <p:cNvPr id="18436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4C721507-BA1C-4C0C-A249-946020575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62CAD-518E-48C1-8B27-62A9B6142C90}" type="datetime1">
              <a:rPr lang="pt-BR" smtClean="0"/>
              <a:t>30/01/2023</a:t>
            </a:fld>
            <a:endParaRPr lang="pt-BR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13F1B855-C909-4A6B-886E-D1A567B84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D51FCF0-5F59-4711-9143-6E6AE8124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3530-3B23-4C7A-B53A-10AE1EB30CB5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800px-2009_reading_Boston_USA_37536096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420888"/>
            <a:ext cx="4320480" cy="28947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tângulo 5"/>
          <p:cNvSpPr/>
          <p:nvPr/>
        </p:nvSpPr>
        <p:spPr>
          <a:xfrm>
            <a:off x="251520" y="2000250"/>
            <a:ext cx="2808287" cy="9366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400" b="1" dirty="0"/>
              <a:t>Interpreta fatos históricos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5723632" y="1988195"/>
            <a:ext cx="2880816" cy="94868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400" b="1" dirty="0"/>
              <a:t>Analisa registros que foram deixados </a:t>
            </a:r>
          </a:p>
        </p:txBody>
      </p:sp>
      <p:sp>
        <p:nvSpPr>
          <p:cNvPr id="8" name="Retângulo 7"/>
          <p:cNvSpPr/>
          <p:nvPr/>
        </p:nvSpPr>
        <p:spPr>
          <a:xfrm>
            <a:off x="5724128" y="4869334"/>
            <a:ext cx="2736304" cy="122396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400" b="1" dirty="0"/>
              <a:t>Estuda documentos e fontes históricas</a:t>
            </a:r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>
          <a:xfrm>
            <a:off x="251520" y="4869160"/>
            <a:ext cx="2808287" cy="1214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Font typeface="Arial" charset="0"/>
              <a:buNone/>
              <a:defRPr/>
            </a:pPr>
            <a:r>
              <a:rPr lang="pt-BR" sz="2000" b="1" dirty="0"/>
              <a:t>Busca vestígios que possam fornecer  informações à investigação</a:t>
            </a:r>
          </a:p>
        </p:txBody>
      </p:sp>
      <p:sp>
        <p:nvSpPr>
          <p:cNvPr id="19463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  <p:sp>
        <p:nvSpPr>
          <p:cNvPr id="19464" name="Título 13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229600" cy="488950"/>
          </a:xfrm>
        </p:spPr>
        <p:txBody>
          <a:bodyPr/>
          <a:lstStyle/>
          <a:p>
            <a:pPr algn="l"/>
            <a:r>
              <a:rPr lang="pt-BR" sz="4800" b="1" dirty="0"/>
              <a:t>O historiador</a:t>
            </a: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2987824" y="5301208"/>
            <a:ext cx="3168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/>
              <a:t>Imagem: Ben Garney /  Creative Commons Attribution 2.0 Generic</a:t>
            </a:r>
            <a:endParaRPr lang="pt-BR" sz="1000"/>
          </a:p>
        </p:txBody>
      </p: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CF88C816-64B0-468D-8DB7-123A6DB47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CBEA17-B957-413C-816E-26010C58D456}" type="datetime1">
              <a:rPr lang="pt-BR" smtClean="0"/>
              <a:t>30/01/2023</a:t>
            </a:fld>
            <a:endParaRPr lang="pt-BR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BC092729-A771-4BC4-B248-2DF899900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FE50AE8-901B-45FF-940D-66DA11B2B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3530-3B23-4C7A-B53A-10AE1EB30CB5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  <p:sp>
        <p:nvSpPr>
          <p:cNvPr id="20483" name="Espaço Reservado para Conteúdo 4"/>
          <p:cNvSpPr>
            <a:spLocks noGrp="1"/>
          </p:cNvSpPr>
          <p:nvPr>
            <p:ph idx="1"/>
          </p:nvPr>
        </p:nvSpPr>
        <p:spPr>
          <a:xfrm>
            <a:off x="107504" y="1124744"/>
            <a:ext cx="8229600" cy="4911725"/>
          </a:xfrm>
        </p:spPr>
        <p:txBody>
          <a:bodyPr/>
          <a:lstStyle/>
          <a:p>
            <a:r>
              <a:rPr lang="pt-BR" sz="2400" b="1" dirty="0"/>
              <a:t>Cabe, portanto, ao historiador interpretar as sociedades humanas do passado e não apenas narrar os fatos, datas e personalidades.</a:t>
            </a:r>
          </a:p>
          <a:p>
            <a:r>
              <a:rPr lang="pt-BR" sz="2400" b="1" dirty="0"/>
              <a:t>O trabalho do historiador é bastante instigante, pois lida com temas e assuntos relacionados a acontecimentos que, em sua grande maioria, ocorreram muito tempo antes do nascimento dele e sua função é interpretar acontecimentos históricos.</a:t>
            </a:r>
          </a:p>
          <a:p>
            <a:r>
              <a:rPr lang="pt-BR" sz="2400" b="1" dirty="0"/>
              <a:t>As técnicas, fichas, entrevistas, perguntas, catalogação de dados, entre outros dão segurança para realizar cientificamente o trabalho  do historiador. Os métodos são orientações seguidas por ele nas etapas da sua pesquisa e da sua investigação.</a:t>
            </a:r>
          </a:p>
          <a:p>
            <a:endParaRPr lang="pt-BR" sz="2400" dirty="0"/>
          </a:p>
        </p:txBody>
      </p: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0961666C-F96D-4A38-ADC6-5AF039BFC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C76AD8-AA5C-4F94-81DB-4D1EA8F516D4}" type="datetime1">
              <a:rPr lang="pt-BR" smtClean="0"/>
              <a:t>30/01/2023</a:t>
            </a:fld>
            <a:endParaRPr lang="pt-BR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125E7B8A-1C22-4F37-9219-56232B31E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B97C26A-E401-4269-9154-FC08C1D69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3530-3B23-4C7A-B53A-10AE1EB30CB5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  <p:sp>
        <p:nvSpPr>
          <p:cNvPr id="5" name="Texto explicativo em forma de nuvem 4"/>
          <p:cNvSpPr/>
          <p:nvPr/>
        </p:nvSpPr>
        <p:spPr>
          <a:xfrm>
            <a:off x="6372200" y="4149080"/>
            <a:ext cx="2143125" cy="2143125"/>
          </a:xfrm>
          <a:prstGeom prst="cloudCallout">
            <a:avLst>
              <a:gd name="adj1" fmla="val -88260"/>
              <a:gd name="adj2" fmla="val -4105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Para que estudar?</a:t>
            </a:r>
          </a:p>
        </p:txBody>
      </p:sp>
      <p:sp>
        <p:nvSpPr>
          <p:cNvPr id="6" name="Texto explicativo em elipse 5"/>
          <p:cNvSpPr/>
          <p:nvPr/>
        </p:nvSpPr>
        <p:spPr>
          <a:xfrm>
            <a:off x="192088" y="4570313"/>
            <a:ext cx="2382837" cy="1450975"/>
          </a:xfrm>
          <a:prstGeom prst="wedgeEllipseCallout">
            <a:avLst>
              <a:gd name="adj1" fmla="val 54770"/>
              <a:gd name="adj2" fmla="val -42846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b="1" dirty="0"/>
              <a:t>Por que estudar?</a:t>
            </a:r>
          </a:p>
        </p:txBody>
      </p:sp>
      <p:sp>
        <p:nvSpPr>
          <p:cNvPr id="7" name="Texto explicativo em elipse 6"/>
          <p:cNvSpPr/>
          <p:nvPr/>
        </p:nvSpPr>
        <p:spPr>
          <a:xfrm>
            <a:off x="6181699" y="1484784"/>
            <a:ext cx="2524125" cy="1357312"/>
          </a:xfrm>
          <a:prstGeom prst="wedgeEllipseCallout">
            <a:avLst>
              <a:gd name="adj1" fmla="val -47327"/>
              <a:gd name="adj2" fmla="val 6853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b="1" dirty="0"/>
              <a:t>O que é?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019003" y="3421112"/>
            <a:ext cx="2633117" cy="101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sz="6000" dirty="0">
                <a:latin typeface="+mj-lt"/>
              </a:rPr>
              <a:t>História</a:t>
            </a:r>
          </a:p>
        </p:txBody>
      </p:sp>
      <p:sp>
        <p:nvSpPr>
          <p:cNvPr id="10" name="Texto explicativo retangular 9"/>
          <p:cNvSpPr/>
          <p:nvPr/>
        </p:nvSpPr>
        <p:spPr>
          <a:xfrm>
            <a:off x="251520" y="1712665"/>
            <a:ext cx="2081212" cy="1284287"/>
          </a:xfrm>
          <a:prstGeom prst="wedgeRectCallout">
            <a:avLst>
              <a:gd name="adj1" fmla="val 48022"/>
              <a:gd name="adj2" fmla="val 69939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</a:rPr>
              <a:t>Para que serve?</a:t>
            </a:r>
          </a:p>
        </p:txBody>
      </p: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2368FE51-8E75-4361-8FA7-9D836CE5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3E7B1-775F-4E8A-9DBF-1B457E9822FF}" type="datetime1">
              <a:rPr lang="pt-BR" smtClean="0"/>
              <a:t>30/01/2023</a:t>
            </a:fld>
            <a:endParaRPr lang="pt-BR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BD3F9146-457D-4F1D-B1D6-9403E8B82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2B31A21-3513-4626-A3A2-0216A485F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443A3-6483-48B8-A6E7-669430C697D2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51520" y="1280170"/>
            <a:ext cx="8429625" cy="142875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pt-BR" sz="2400" b="1" dirty="0">
                <a:solidFill>
                  <a:schemeClr val="bg1"/>
                </a:solidFill>
              </a:rPr>
              <a:t>O fato histórico é estudado através de vestígios e documentos.</a:t>
            </a:r>
          </a:p>
          <a:p>
            <a:pPr>
              <a:buFont typeface="Arial" charset="0"/>
              <a:buNone/>
              <a:defRPr/>
            </a:pPr>
            <a:r>
              <a:rPr lang="pt-BR" sz="2400" b="1" dirty="0">
                <a:solidFill>
                  <a:schemeClr val="bg1"/>
                </a:solidFill>
              </a:rPr>
              <a:t>Os historiadores usam várias fontes de informação para construir</a:t>
            </a:r>
          </a:p>
          <a:p>
            <a:pPr>
              <a:buFont typeface="Arial" charset="0"/>
              <a:buNone/>
              <a:defRPr/>
            </a:pPr>
            <a:r>
              <a:rPr lang="pt-BR" sz="2400" b="1" dirty="0">
                <a:solidFill>
                  <a:schemeClr val="bg1"/>
                </a:solidFill>
              </a:rPr>
              <a:t>a sucessão de processos históricos.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7504" y="3250977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000" b="1" dirty="0">
                <a:solidFill>
                  <a:schemeClr val="accent6">
                    <a:lumMod val="50000"/>
                  </a:schemeClr>
                </a:solidFill>
              </a:rPr>
              <a:t>Fontes históricas são documentos, registros, vestígios ou marcas da presença dos homens.</a:t>
            </a:r>
            <a:endParaRPr lang="pt-BR" sz="4000" dirty="0"/>
          </a:p>
        </p:txBody>
      </p: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2DCF9027-42D2-4409-8939-5DF77730E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17B160-B1DE-47A4-8A9E-051CCA696B1A}" type="datetime1">
              <a:rPr lang="pt-BR" smtClean="0"/>
              <a:t>30/01/2023</a:t>
            </a:fld>
            <a:endParaRPr lang="pt-BR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BB1DCF9A-7AC2-4EFB-9BCD-FB911244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3B35ADF2-AC10-4B66-8A9B-7B0762156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3530-3B23-4C7A-B53A-10AE1EB30CB5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  <p:sp>
        <p:nvSpPr>
          <p:cNvPr id="22531" name="Título 7"/>
          <p:cNvSpPr>
            <a:spLocks noGrp="1"/>
          </p:cNvSpPr>
          <p:nvPr>
            <p:ph type="title"/>
          </p:nvPr>
        </p:nvSpPr>
        <p:spPr>
          <a:xfrm>
            <a:off x="107504" y="1140991"/>
            <a:ext cx="8229600" cy="631825"/>
          </a:xfrm>
        </p:spPr>
        <p:txBody>
          <a:bodyPr/>
          <a:lstStyle/>
          <a:p>
            <a:pPr algn="l"/>
            <a:r>
              <a:rPr lang="pt-BR" sz="5400" b="1" dirty="0"/>
              <a:t>É importante saber...</a:t>
            </a:r>
          </a:p>
        </p:txBody>
      </p:sp>
      <p:sp>
        <p:nvSpPr>
          <p:cNvPr id="22532" name="Espaço Reservado para Conteúdo 8"/>
          <p:cNvSpPr>
            <a:spLocks noGrp="1"/>
          </p:cNvSpPr>
          <p:nvPr>
            <p:ph idx="1"/>
          </p:nvPr>
        </p:nvSpPr>
        <p:spPr>
          <a:xfrm>
            <a:off x="107504" y="1823938"/>
            <a:ext cx="8229600" cy="4197350"/>
          </a:xfrm>
        </p:spPr>
        <p:txBody>
          <a:bodyPr/>
          <a:lstStyle/>
          <a:p>
            <a:r>
              <a:rPr lang="pt-BR" sz="3600" b="1" dirty="0"/>
              <a:t> As fontes históricas são constituídas por elementos que o homem fez e deixou no passado.</a:t>
            </a:r>
          </a:p>
          <a:p>
            <a:r>
              <a:rPr lang="pt-BR" sz="3600" b="1" dirty="0"/>
              <a:t>Os monumentos, templos, esculturas,   pinturas e outros objetos em geral são considerados vestígios</a:t>
            </a:r>
            <a:r>
              <a:rPr lang="pt-BR" sz="3600" b="1" i="1" dirty="0"/>
              <a:t>.</a:t>
            </a:r>
            <a:endParaRPr lang="pt-BR" sz="3600" b="1" dirty="0"/>
          </a:p>
        </p:txBody>
      </p: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CDBB40AA-0A08-4FA8-B4B5-8CC670943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BF1615-D267-4C92-B381-B02DC09159A2}" type="datetime1">
              <a:rPr lang="pt-BR" smtClean="0"/>
              <a:t>30/01/2023</a:t>
            </a:fld>
            <a:endParaRPr lang="pt-BR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3BDA4767-CA2C-4165-ACD2-A7134BD12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956AC31E-060B-4EBF-9894-A23753D9A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3530-3B23-4C7A-B53A-10AE1EB30CB5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br>
              <a:rPr lang="pt-BR" sz="5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pt-BR" sz="5400" b="1" dirty="0"/>
              <a:t>Fontes históricas podem ser </a:t>
            </a:r>
          </a:p>
        </p:txBody>
      </p:sp>
      <p:sp>
        <p:nvSpPr>
          <p:cNvPr id="23555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7504" y="1875061"/>
            <a:ext cx="6072187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Fontes escritas (documentos oficiais como contratos, registros contábeis, registros de cartórios, publicações científicas, letras de músicas, etc.).</a:t>
            </a:r>
          </a:p>
          <a:p>
            <a:pPr>
              <a:defRPr/>
            </a:pPr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4149080"/>
            <a:ext cx="6715125" cy="12001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bg1"/>
                </a:solidFill>
              </a:rPr>
              <a:t>Fontes orais são as entrevistas, os relatos, os causos, as lendas, os mitos, entre as manifestações verbais.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7481F6C3-3263-4A2A-8ADB-DABBAC8AA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82C1E-C8B2-4B7E-B091-18B23C1C804A}" type="datetime1">
              <a:rPr lang="pt-BR" smtClean="0"/>
              <a:t>30/01/2023</a:t>
            </a:fld>
            <a:endParaRPr lang="pt-BR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AB497462-42F5-405E-897E-BA7526898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4442732-9B75-4B2C-8AFB-55D862620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3530-3B23-4C7A-B53A-10AE1EB30CB5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3"/>
          <p:cNvSpPr>
            <a:spLocks noGrp="1"/>
          </p:cNvSpPr>
          <p:nvPr>
            <p:ph type="title"/>
          </p:nvPr>
        </p:nvSpPr>
        <p:spPr>
          <a:xfrm>
            <a:off x="86816" y="980728"/>
            <a:ext cx="8229600" cy="928687"/>
          </a:xfrm>
        </p:spPr>
        <p:txBody>
          <a:bodyPr/>
          <a:lstStyle/>
          <a:p>
            <a:pPr algn="l"/>
            <a:r>
              <a:rPr lang="pt-BR" sz="5400" b="1" dirty="0"/>
              <a:t>É importante saber...</a:t>
            </a:r>
          </a:p>
        </p:txBody>
      </p:sp>
      <p:sp>
        <p:nvSpPr>
          <p:cNvPr id="24579" name="Espaço Reservado para Conteúdo 4"/>
          <p:cNvSpPr>
            <a:spLocks noGrp="1"/>
          </p:cNvSpPr>
          <p:nvPr>
            <p:ph idx="1"/>
          </p:nvPr>
        </p:nvSpPr>
        <p:spPr>
          <a:xfrm>
            <a:off x="-201216" y="1821656"/>
            <a:ext cx="8229600" cy="3911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t-BR" dirty="0"/>
              <a:t>    </a:t>
            </a:r>
            <a:r>
              <a:rPr lang="pt-BR" sz="3600" b="1" dirty="0"/>
              <a:t>Todos os bens móveis, imóveis, naturais, que possuam valor significativo para uma sociedade, podendo ser estético, artístico, documental, social, espiritual ou ecológico compõem seu </a:t>
            </a:r>
            <a:r>
              <a:rPr lang="pt-BR" sz="3600" b="1" dirty="0">
                <a:solidFill>
                  <a:schemeClr val="accent2"/>
                </a:solidFill>
              </a:rPr>
              <a:t>PATRIMÔNIO HISTÓRICO.</a:t>
            </a:r>
          </a:p>
        </p:txBody>
      </p:sp>
      <p:sp>
        <p:nvSpPr>
          <p:cNvPr id="24580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456471D0-116B-419C-B598-1900276E3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A98C52-C6D0-4D03-9ABD-151D21CC9214}" type="datetime1">
              <a:rPr lang="pt-BR" smtClean="0"/>
              <a:t>30/01/2023</a:t>
            </a:fld>
            <a:endParaRPr lang="pt-BR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D6E86CFE-A3C2-4307-941B-FE248A206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AB9FF59-E278-46BA-9624-F63679657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3530-3B23-4C7A-B53A-10AE1EB30CB5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File:Ceramica Marajoa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288" y="4670135"/>
            <a:ext cx="3504065" cy="169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96713" y="826790"/>
            <a:ext cx="4259263" cy="1162050"/>
          </a:xfrm>
        </p:spPr>
        <p:txBody>
          <a:bodyPr/>
          <a:lstStyle/>
          <a:p>
            <a:r>
              <a:rPr lang="pt-BR" sz="6000">
                <a:solidFill>
                  <a:srgbClr val="0070C0"/>
                </a:solidFill>
              </a:rPr>
              <a:t>Patrimônio</a:t>
            </a:r>
          </a:p>
        </p:txBody>
      </p:sp>
      <p:sp>
        <p:nvSpPr>
          <p:cNvPr id="25603" name="Espaço Reservado para Texto 10"/>
          <p:cNvSpPr>
            <a:spLocks noGrp="1"/>
          </p:cNvSpPr>
          <p:nvPr>
            <p:ph type="body" sz="half" idx="2"/>
          </p:nvPr>
        </p:nvSpPr>
        <p:spPr>
          <a:xfrm>
            <a:off x="123527" y="1546249"/>
            <a:ext cx="3800401" cy="4691063"/>
          </a:xfrm>
        </p:spPr>
        <p:txBody>
          <a:bodyPr/>
          <a:lstStyle/>
          <a:p>
            <a:endParaRPr lang="pt-BR" sz="2400" b="1" dirty="0"/>
          </a:p>
          <a:p>
            <a:r>
              <a:rPr lang="pt-BR" sz="2400" b="1" dirty="0"/>
              <a:t>Conjunto de bens materiais e imateriais que contam a história de um povo e sua relação com o meio ambiente . É legado que herdamos do passado e que transmitimos a gerações futuras.</a:t>
            </a:r>
          </a:p>
        </p:txBody>
      </p:sp>
      <p:sp>
        <p:nvSpPr>
          <p:cNvPr id="25604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  <p:sp>
        <p:nvSpPr>
          <p:cNvPr id="25607" name="Retângulo 9"/>
          <p:cNvSpPr>
            <a:spLocks noChangeArrowheads="1"/>
          </p:cNvSpPr>
          <p:nvPr/>
        </p:nvSpPr>
        <p:spPr bwMode="auto">
          <a:xfrm>
            <a:off x="4572000" y="4221088"/>
            <a:ext cx="33123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1200" b="1" dirty="0"/>
              <a:t>Um pedaço da arte marajoara , criada pelos índios da Amazônia.</a:t>
            </a:r>
          </a:p>
        </p:txBody>
      </p:sp>
      <p:sp>
        <p:nvSpPr>
          <p:cNvPr id="25609" name="Retângulo 11"/>
          <p:cNvSpPr>
            <a:spLocks noChangeArrowheads="1"/>
          </p:cNvSpPr>
          <p:nvPr/>
        </p:nvSpPr>
        <p:spPr bwMode="auto">
          <a:xfrm>
            <a:off x="4644008" y="1234231"/>
            <a:ext cx="457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1200" b="1" dirty="0"/>
              <a:t>Igreja de Nossa Senhora da Conceição de Sabará</a:t>
            </a:r>
          </a:p>
        </p:txBody>
      </p:sp>
      <p:sp>
        <p:nvSpPr>
          <p:cNvPr id="11" name="Retângulo 8"/>
          <p:cNvSpPr>
            <a:spLocks noChangeArrowheads="1"/>
          </p:cNvSpPr>
          <p:nvPr/>
        </p:nvSpPr>
        <p:spPr bwMode="auto">
          <a:xfrm>
            <a:off x="4570691" y="6351131"/>
            <a:ext cx="37457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1000"/>
              <a:t>Imagem: Christian Knepper /  public domain</a:t>
            </a:r>
          </a:p>
        </p:txBody>
      </p:sp>
      <p:pic>
        <p:nvPicPr>
          <p:cNvPr id="12" name="Picture 10" descr="File:Igreja de Nossa Senhora da Conceição de Sabará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724" y="1546567"/>
            <a:ext cx="3383235" cy="219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9"/>
          <p:cNvSpPr txBox="1">
            <a:spLocks noChangeArrowheads="1"/>
          </p:cNvSpPr>
          <p:nvPr/>
        </p:nvSpPr>
        <p:spPr bwMode="auto">
          <a:xfrm>
            <a:off x="4613780" y="3676962"/>
            <a:ext cx="34866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 err="1"/>
              <a:t>Imagem</a:t>
            </a:r>
            <a:r>
              <a:rPr lang="en-US" sz="1000" dirty="0"/>
              <a:t>: NI / Creative Commons Attribution-Share Alike 3.0 </a:t>
            </a:r>
            <a:r>
              <a:rPr lang="en-US" sz="1000" dirty="0" err="1"/>
              <a:t>Unported</a:t>
            </a:r>
            <a:endParaRPr lang="pt-BR" sz="1000" dirty="0"/>
          </a:p>
        </p:txBody>
      </p: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B55B5A3-AFB9-408F-B81B-15088DEDF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281D3A-85F7-4789-A2B0-F35DC30D872A}" type="datetime1">
              <a:rPr lang="pt-BR" smtClean="0"/>
              <a:t>30/01/2023</a:t>
            </a:fld>
            <a:endParaRPr lang="pt-BR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C99F002E-2F72-4CE1-A27B-609548A51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32F8FB0-81AC-48E9-BB07-B05F4DF7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41157-9AE3-45FE-85A0-BCFC4D735876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4"/>
          <p:cNvSpPr>
            <a:spLocks noGrp="1"/>
          </p:cNvSpPr>
          <p:nvPr>
            <p:ph type="title"/>
          </p:nvPr>
        </p:nvSpPr>
        <p:spPr>
          <a:xfrm>
            <a:off x="107504" y="620688"/>
            <a:ext cx="4719638" cy="1162050"/>
          </a:xfrm>
        </p:spPr>
        <p:txBody>
          <a:bodyPr/>
          <a:lstStyle/>
          <a:p>
            <a:r>
              <a:rPr lang="pt-BR" sz="4000" dirty="0"/>
              <a:t>Patrimônio Material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half" idx="2"/>
          </p:nvPr>
        </p:nvSpPr>
        <p:spPr>
          <a:xfrm>
            <a:off x="107504" y="1772816"/>
            <a:ext cx="3970337" cy="46910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</a:rPr>
              <a:t>São os aspectos mais concretos da vida humana e fornecem informações sobre as pessoas. Cultura        material é o mesmo que objeto ou artefato. </a:t>
            </a:r>
            <a:br>
              <a:rPr lang="pt-BR" sz="32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62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  <p:sp>
        <p:nvSpPr>
          <p:cNvPr id="26630" name="Retângulo 7"/>
          <p:cNvSpPr>
            <a:spLocks noChangeArrowheads="1"/>
          </p:cNvSpPr>
          <p:nvPr/>
        </p:nvSpPr>
        <p:spPr bwMode="auto">
          <a:xfrm>
            <a:off x="4953741" y="3573016"/>
            <a:ext cx="3722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1200" b="1" dirty="0"/>
              <a:t>Igreja em Ouro Preto, Minas Gerais, Brasil. Julho de 2006. </a:t>
            </a:r>
          </a:p>
        </p:txBody>
      </p:sp>
      <p:sp>
        <p:nvSpPr>
          <p:cNvPr id="26633" name="Retângulo 12"/>
          <p:cNvSpPr>
            <a:spLocks noChangeArrowheads="1"/>
          </p:cNvSpPr>
          <p:nvPr/>
        </p:nvSpPr>
        <p:spPr bwMode="auto">
          <a:xfrm>
            <a:off x="4889578" y="1196752"/>
            <a:ext cx="20008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1200" b="1" dirty="0"/>
              <a:t> Pintura de dois animais.</a:t>
            </a:r>
          </a:p>
        </p:txBody>
      </p:sp>
      <p:pic>
        <p:nvPicPr>
          <p:cNvPr id="11" name="Picture 8" descr="File:Church in Ouro Preto - Minas Gerais - Brazil 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77" y="3985558"/>
            <a:ext cx="3392436" cy="266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8"/>
          <p:cNvSpPr>
            <a:spLocks noChangeArrowheads="1"/>
          </p:cNvSpPr>
          <p:nvPr/>
        </p:nvSpPr>
        <p:spPr bwMode="auto">
          <a:xfrm rot="16200000">
            <a:off x="7223538" y="5144433"/>
            <a:ext cx="2793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000" dirty="0" err="1"/>
              <a:t>Imagem</a:t>
            </a:r>
            <a:r>
              <a:rPr lang="en-US" sz="1000" dirty="0"/>
              <a:t>: Adam Jones /  Creative Commons Attribution-Share Alike 3.0 </a:t>
            </a:r>
            <a:r>
              <a:rPr lang="en-US" sz="1000" dirty="0" err="1"/>
              <a:t>Unported</a:t>
            </a:r>
            <a:endParaRPr lang="pt-BR" sz="1000" dirty="0"/>
          </a:p>
        </p:txBody>
      </p:sp>
      <p:pic>
        <p:nvPicPr>
          <p:cNvPr id="13" name="Picture 10" descr="File:Serra da Capivara - Painting 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6" y="1466233"/>
            <a:ext cx="3370263" cy="2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/>
          <p:cNvSpPr>
            <a:spLocks noChangeArrowheads="1"/>
          </p:cNvSpPr>
          <p:nvPr/>
        </p:nvSpPr>
        <p:spPr bwMode="auto">
          <a:xfrm rot="16200000">
            <a:off x="7605569" y="2348008"/>
            <a:ext cx="211970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000" dirty="0" err="1"/>
              <a:t>Imagem</a:t>
            </a:r>
            <a:r>
              <a:rPr lang="en-US" sz="1000" dirty="0"/>
              <a:t>: </a:t>
            </a:r>
            <a:r>
              <a:rPr lang="en-US" sz="1000" dirty="0" err="1"/>
              <a:t>Vitor</a:t>
            </a:r>
            <a:r>
              <a:rPr lang="en-US" sz="1000" dirty="0"/>
              <a:t> 1234 /  Creative Commons Attribution-Share Alike 3.0 </a:t>
            </a:r>
            <a:r>
              <a:rPr lang="en-US" sz="1000" dirty="0" err="1"/>
              <a:t>Unported</a:t>
            </a:r>
            <a:endParaRPr lang="pt-BR" sz="1000" dirty="0"/>
          </a:p>
        </p:txBody>
      </p: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D3E4825-CFE9-42E9-9FE5-D2E151A6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78D9AF-BBCD-432A-9EAF-B39BAC619E34}" type="datetime1">
              <a:rPr lang="pt-BR" smtClean="0"/>
              <a:t>30/01/2023</a:t>
            </a:fld>
            <a:endParaRPr lang="pt-BR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B60D3CBB-E029-4468-85BF-76715ACD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7048FBF5-83DB-4CCC-8E8B-B525D2794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41157-9AE3-45FE-85A0-BCFC4D735876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4359399" cy="1162050"/>
          </a:xfrm>
        </p:spPr>
        <p:txBody>
          <a:bodyPr/>
          <a:lstStyle/>
          <a:p>
            <a:r>
              <a:rPr lang="pt-BR" sz="3600" dirty="0"/>
              <a:t>Patrimônio imaterial</a:t>
            </a:r>
          </a:p>
        </p:txBody>
      </p:sp>
      <p:sp>
        <p:nvSpPr>
          <p:cNvPr id="27651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7504" y="1844824"/>
            <a:ext cx="3857625" cy="4786313"/>
          </a:xfrm>
        </p:spPr>
        <p:txBody>
          <a:bodyPr/>
          <a:lstStyle/>
          <a:p>
            <a:r>
              <a:rPr lang="pt-BR" sz="2400" b="1" dirty="0"/>
              <a:t>As práticas, representações, expressões, conhecimentos e técnicas. Os saberes, os modos de fazer, as formas de expressão, celebrações, as festas e danças populares, lendas, músicas, </a:t>
            </a:r>
          </a:p>
          <a:p>
            <a:r>
              <a:rPr lang="pt-BR" sz="2400" b="1" dirty="0"/>
              <a:t>costumes e outras tradições.</a:t>
            </a:r>
          </a:p>
          <a:p>
            <a:endParaRPr lang="pt-BR" sz="2400" b="1" dirty="0"/>
          </a:p>
          <a:p>
            <a:endParaRPr lang="pt-BR" sz="1600" b="1" dirty="0"/>
          </a:p>
          <a:p>
            <a:endParaRPr lang="pt-BR" sz="1200" b="1" dirty="0"/>
          </a:p>
          <a:p>
            <a:endParaRPr lang="pt-BR" sz="1200" b="1" dirty="0"/>
          </a:p>
        </p:txBody>
      </p:sp>
      <p:sp>
        <p:nvSpPr>
          <p:cNvPr id="27652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  <p:pic>
        <p:nvPicPr>
          <p:cNvPr id="9" name="Picture 9" descr="File:Dança dos Mascarad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691" y="1515415"/>
            <a:ext cx="3484562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>
            <a:spLocks noChangeArrowheads="1"/>
          </p:cNvSpPr>
          <p:nvPr/>
        </p:nvSpPr>
        <p:spPr bwMode="auto">
          <a:xfrm rot="16200000">
            <a:off x="7043876" y="2495129"/>
            <a:ext cx="276383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1000" dirty="0"/>
              <a:t>Imagem: Pedro </a:t>
            </a:r>
            <a:r>
              <a:rPr lang="pt-BR" sz="1000" dirty="0" err="1"/>
              <a:t>Spoladore</a:t>
            </a:r>
            <a:r>
              <a:rPr lang="pt-BR" sz="1000" dirty="0"/>
              <a:t> /  GNU </a:t>
            </a:r>
            <a:r>
              <a:rPr lang="pt-BR" sz="1000" dirty="0" err="1"/>
              <a:t>Free</a:t>
            </a:r>
            <a:r>
              <a:rPr lang="pt-BR" sz="1000" dirty="0"/>
              <a:t> </a:t>
            </a:r>
            <a:r>
              <a:rPr lang="pt-BR" sz="1000" dirty="0" err="1"/>
              <a:t>Documentation</a:t>
            </a:r>
            <a:r>
              <a:rPr lang="pt-BR" sz="1000" dirty="0"/>
              <a:t> </a:t>
            </a:r>
            <a:r>
              <a:rPr lang="pt-BR" sz="1000" dirty="0" err="1"/>
              <a:t>License</a:t>
            </a:r>
            <a:endParaRPr lang="pt-BR" sz="1000" dirty="0"/>
          </a:p>
        </p:txBody>
      </p:sp>
      <p:pic>
        <p:nvPicPr>
          <p:cNvPr id="11" name="Picture 11" descr="File:Caboclos de lanç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691" y="4293096"/>
            <a:ext cx="35433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>
            <a:spLocks noChangeArrowheads="1"/>
          </p:cNvSpPr>
          <p:nvPr/>
        </p:nvSpPr>
        <p:spPr bwMode="auto">
          <a:xfrm rot="16200000">
            <a:off x="7242648" y="5132201"/>
            <a:ext cx="266429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1000" dirty="0"/>
              <a:t>Imagem: </a:t>
            </a:r>
            <a:r>
              <a:rPr lang="en-US" sz="1000" dirty="0"/>
              <a:t>Paulo </a:t>
            </a:r>
            <a:r>
              <a:rPr lang="en-US" sz="1000" dirty="0" err="1"/>
              <a:t>Camelo</a:t>
            </a:r>
            <a:r>
              <a:rPr lang="en-US" sz="1000" dirty="0"/>
              <a:t> /  Creative Commons Attribution-Share Alike 3.0 </a:t>
            </a:r>
            <a:r>
              <a:rPr lang="en-US" sz="1000" dirty="0" err="1"/>
              <a:t>Unported</a:t>
            </a:r>
            <a:endParaRPr lang="pt-BR" sz="10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4662647" y="4077072"/>
            <a:ext cx="28616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/>
              <a:t>Caboclos de lança em evolução (PE)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91412" y="1196752"/>
            <a:ext cx="3562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/>
              <a:t>Dança dos Mascarados, Poconé, Mato Grosso</a:t>
            </a:r>
            <a:endParaRPr lang="pt-BR" sz="1200" dirty="0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31CA19-FE20-4EE4-B90E-44C2AE9AF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24BC0-EC60-4F42-93EB-51B80B341D77}" type="datetime1">
              <a:rPr lang="pt-BR" smtClean="0"/>
              <a:t>30/01/2023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434B156-82CD-4633-8F90-AEA187FDC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04EDD95-4E0A-4589-AC93-B20C51A8F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41157-9AE3-45FE-85A0-BCFC4D735876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4"/>
          <p:cNvSpPr>
            <a:spLocks noGrp="1"/>
          </p:cNvSpPr>
          <p:nvPr>
            <p:ph type="title"/>
          </p:nvPr>
        </p:nvSpPr>
        <p:spPr>
          <a:xfrm>
            <a:off x="158824" y="857250"/>
            <a:ext cx="8229600" cy="1143000"/>
          </a:xfrm>
        </p:spPr>
        <p:txBody>
          <a:bodyPr/>
          <a:lstStyle/>
          <a:p>
            <a:pPr algn="l"/>
            <a:r>
              <a:rPr lang="pt-BR"/>
              <a:t>Sugestão de atividade</a:t>
            </a:r>
          </a:p>
        </p:txBody>
      </p:sp>
      <p:sp>
        <p:nvSpPr>
          <p:cNvPr id="28675" name="Espaço Reservado para Conteúdo 5"/>
          <p:cNvSpPr>
            <a:spLocks noGrp="1"/>
          </p:cNvSpPr>
          <p:nvPr>
            <p:ph idx="1"/>
          </p:nvPr>
        </p:nvSpPr>
        <p:spPr>
          <a:xfrm>
            <a:off x="-180528" y="1844824"/>
            <a:ext cx="8229600" cy="41973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t-BR" sz="2800" dirty="0"/>
              <a:t>    O aluno deverá produzir um texto sobre a história de sua vida, utilizando como fonte de informação os registros escritos, fotográficos, relatos orais. É importante ressaltar que, nesta atividade, o aluno é o historiador e sua narrativa deve ter como base as fontes utilizadas. Durante as aulas de História que se seguirão, um grupo de alunos apresentará as narrativas para a turma.</a:t>
            </a:r>
          </a:p>
          <a:p>
            <a:pPr>
              <a:buFont typeface="Arial" charset="0"/>
              <a:buNone/>
            </a:pPr>
            <a:endParaRPr lang="pt-BR" sz="2800" dirty="0"/>
          </a:p>
        </p:txBody>
      </p:sp>
      <p:sp>
        <p:nvSpPr>
          <p:cNvPr id="28676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655AECBB-04F6-4CAB-B42F-ED4B2002D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C043DC-001D-45A1-8905-B237CB90D6AA}" type="datetime1">
              <a:rPr lang="pt-BR" smtClean="0"/>
              <a:t>30/01/2023</a:t>
            </a:fld>
            <a:endParaRPr lang="pt-BR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F49F0852-5266-47DC-B05A-8F863E599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02CDD43-CA9D-4B44-B0B0-FA15CD897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3530-3B23-4C7A-B53A-10AE1EB30CB5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85763" y="130175"/>
            <a:ext cx="5481637" cy="5619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t-BR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Tabela de Imagens</a:t>
            </a:r>
          </a:p>
        </p:txBody>
      </p:sp>
      <p:pic>
        <p:nvPicPr>
          <p:cNvPr id="2050" name="Picture 2" descr="Resultado de imagem para arte rupestre">
            <a:extLst>
              <a:ext uri="{FF2B5EF4-FFF2-40B4-BE49-F238E27FC236}">
                <a16:creationId xmlns:a16="http://schemas.microsoft.com/office/drawing/2014/main" id="{B133B2AC-CCC4-406F-9006-61DFABEF9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5336">
            <a:off x="2221039" y="704812"/>
            <a:ext cx="5171694" cy="323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54FCC9E-AC3A-4BD6-9D3A-B5B3E0DFF78E}"/>
              </a:ext>
            </a:extLst>
          </p:cNvPr>
          <p:cNvSpPr txBox="1"/>
          <p:nvPr/>
        </p:nvSpPr>
        <p:spPr>
          <a:xfrm rot="20106141">
            <a:off x="1907703" y="465313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/>
              <a:t>OBRIGADO</a:t>
            </a:r>
          </a:p>
          <a:p>
            <a:pPr algn="ctr"/>
            <a:r>
              <a:rPr lang="pt-BR" dirty="0"/>
              <a:t>WWW.NILSON.PRO.BR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82132DB-CF75-46AC-AF67-DF43FB4EF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659204-D264-4384-A7CB-C72334208025}" type="datetime1">
              <a:rPr lang="pt-BR" smtClean="0"/>
              <a:t>30/01/2023</a:t>
            </a:fld>
            <a:endParaRPr lang="pt-BR"/>
          </a:p>
        </p:txBody>
      </p:sp>
      <p:sp>
        <p:nvSpPr>
          <p:cNvPr id="7" name="Marcador de Posição do Rodapé 6">
            <a:extLst>
              <a:ext uri="{FF2B5EF4-FFF2-40B4-BE49-F238E27FC236}">
                <a16:creationId xmlns:a16="http://schemas.microsoft.com/office/drawing/2014/main" id="{2EC367B4-95B4-43D0-AE02-428B01666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55FF5938-96AB-4C04-860F-73ED462E5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DFF5F-72CE-4663-BF3E-02C6F714CA64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883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54720"/>
            <a:ext cx="8424936" cy="50546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pt-BR" sz="3600" dirty="0">
                <a:latin typeface="Eras Bold ITC" pitchFamily="34" charset="0"/>
              </a:rPr>
              <a:t> O que é História?</a:t>
            </a:r>
          </a:p>
          <a:p>
            <a:pPr>
              <a:buFont typeface="Arial" charset="0"/>
              <a:buNone/>
              <a:defRPr/>
            </a:pPr>
            <a:endParaRPr lang="pt-BR" sz="4000" b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pt-BR" sz="4000" b="1" dirty="0">
                <a:solidFill>
                  <a:srgbClr val="FFFF00"/>
                </a:solidFill>
              </a:rPr>
              <a:t>Uma ciência?</a:t>
            </a:r>
          </a:p>
          <a:p>
            <a:pPr>
              <a:defRPr/>
            </a:pPr>
            <a:r>
              <a:rPr lang="pt-BR" sz="4000" b="1" dirty="0">
                <a:solidFill>
                  <a:srgbClr val="FFFF00"/>
                </a:solidFill>
              </a:rPr>
              <a:t>Uma narrativa?</a:t>
            </a:r>
          </a:p>
          <a:p>
            <a:pPr>
              <a:defRPr/>
            </a:pPr>
            <a:r>
              <a:rPr lang="pt-BR" sz="4000" b="1" dirty="0">
                <a:solidFill>
                  <a:srgbClr val="FFFF00"/>
                </a:solidFill>
              </a:rPr>
              <a:t>Contar o passado?</a:t>
            </a:r>
          </a:p>
          <a:p>
            <a:pPr>
              <a:defRPr/>
            </a:pPr>
            <a:r>
              <a:rPr lang="pt-BR" sz="4000" b="1" dirty="0">
                <a:solidFill>
                  <a:srgbClr val="FFFF00"/>
                </a:solidFill>
              </a:rPr>
              <a:t>Uma investigação?</a:t>
            </a:r>
            <a:endParaRPr lang="pt-BR" dirty="0"/>
          </a:p>
        </p:txBody>
      </p:sp>
      <p:sp>
        <p:nvSpPr>
          <p:cNvPr id="4" name="Pergaminho vertical 3"/>
          <p:cNvSpPr/>
          <p:nvPr/>
        </p:nvSpPr>
        <p:spPr>
          <a:xfrm>
            <a:off x="4644008" y="1375569"/>
            <a:ext cx="3960440" cy="4357687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pt-BR" sz="2000" b="1" dirty="0"/>
          </a:p>
          <a:p>
            <a:pPr>
              <a:defRPr/>
            </a:pPr>
            <a:endParaRPr lang="pt-BR" sz="2000" b="1" dirty="0"/>
          </a:p>
          <a:p>
            <a:pPr marL="177800">
              <a:defRPr/>
            </a:pPr>
            <a:r>
              <a:rPr lang="pt-BR" sz="2000" b="1" dirty="0"/>
              <a:t>História</a:t>
            </a:r>
            <a:r>
              <a:rPr lang="pt-BR" sz="2000" dirty="0"/>
              <a:t> (do grego antigo </a:t>
            </a:r>
            <a:r>
              <a:rPr lang="pt-BR" sz="2000" dirty="0" err="1"/>
              <a:t>ἱστορία</a:t>
            </a:r>
            <a:r>
              <a:rPr lang="pt-BR" sz="2000" dirty="0"/>
              <a:t>,: </a:t>
            </a:r>
            <a:r>
              <a:rPr lang="pt-BR" sz="2000" i="1" dirty="0" err="1"/>
              <a:t>historía</a:t>
            </a:r>
            <a:r>
              <a:rPr lang="pt-BR" sz="2000" dirty="0"/>
              <a:t>, que significa "pesquisa", "conhecimento advindo da investigação")</a:t>
            </a:r>
            <a:endParaRPr lang="pt-BR" sz="2000" u="sng" baseline="30000" dirty="0"/>
          </a:p>
          <a:p>
            <a:pPr marL="177800">
              <a:defRPr/>
            </a:pPr>
            <a:endParaRPr lang="pt-BR" u="sng" baseline="30000" dirty="0"/>
          </a:p>
          <a:p>
            <a:pPr marL="177800">
              <a:defRPr/>
            </a:pPr>
            <a:endParaRPr lang="pt-BR" u="sng" baseline="30000" dirty="0"/>
          </a:p>
          <a:p>
            <a:pPr marL="177800">
              <a:defRPr/>
            </a:pPr>
            <a:endParaRPr lang="pt-BR" u="sng" baseline="30000" dirty="0"/>
          </a:p>
          <a:p>
            <a:pPr marL="177800">
              <a:defRPr/>
            </a:pPr>
            <a:endParaRPr lang="pt-BR" u="sng" baseline="30000" dirty="0"/>
          </a:p>
          <a:p>
            <a:pPr marL="177800">
              <a:defRPr/>
            </a:pPr>
            <a:endParaRPr lang="pt-BR" u="sng" baseline="30000" dirty="0"/>
          </a:p>
          <a:p>
            <a:pPr marL="177800">
              <a:defRPr/>
            </a:pPr>
            <a:r>
              <a:rPr lang="pt-BR" u="sng" dirty="0">
                <a:hlinkClick r:id="rId2"/>
              </a:rPr>
              <a:t>http://pt.wikipedia.org/wiki/Hist%</a:t>
            </a:r>
            <a:r>
              <a:rPr lang="pt-BR" u="sng" dirty="0" err="1">
                <a:hlinkClick r:id="rId2"/>
              </a:rPr>
              <a:t>C3</a:t>
            </a:r>
            <a:r>
              <a:rPr lang="pt-BR" u="sng" dirty="0">
                <a:hlinkClick r:id="rId2"/>
              </a:rPr>
              <a:t>%</a:t>
            </a:r>
            <a:r>
              <a:rPr lang="pt-BR" u="sng" dirty="0" err="1">
                <a:hlinkClick r:id="rId2"/>
              </a:rPr>
              <a:t>B3ria</a:t>
            </a:r>
            <a:endParaRPr lang="pt-BR" dirty="0"/>
          </a:p>
          <a:p>
            <a:pPr>
              <a:defRPr/>
            </a:pPr>
            <a:endParaRPr lang="pt-BR" dirty="0"/>
          </a:p>
        </p:txBody>
      </p:sp>
      <p:sp>
        <p:nvSpPr>
          <p:cNvPr id="5124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9C87FC5C-D117-43F9-B7CE-CBC1E1B87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59E88A-9FC4-4F11-982C-9E110C14F8A5}" type="datetime1">
              <a:rPr lang="pt-BR" smtClean="0"/>
              <a:t>30/01/2023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683CEE2-EE1F-4303-9F57-27F8F14C6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8D8CC42-EA52-4358-B15A-5AD10379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3530-3B23-4C7A-B53A-10AE1EB30CB5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251520" y="1255290"/>
            <a:ext cx="8229600" cy="1143000"/>
          </a:xfrm>
          <a:solidFill>
            <a:srgbClr val="FFD03B"/>
          </a:solidFill>
        </p:spPr>
        <p:txBody>
          <a:bodyPr/>
          <a:lstStyle/>
          <a:p>
            <a:pPr algn="l"/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História vem do grego</a:t>
            </a:r>
            <a:r>
              <a:rPr lang="pt-BR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b="1" i="1" dirty="0" err="1">
                <a:solidFill>
                  <a:schemeClr val="tx2"/>
                </a:solidFill>
              </a:rPr>
              <a:t>histor</a:t>
            </a:r>
            <a:endParaRPr lang="pt-BR" b="1" i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0832" y="2541165"/>
            <a:ext cx="8229600" cy="3984179"/>
          </a:xfr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pt-BR" sz="2800" dirty="0"/>
              <a:t>     A utilização da palavra história, pela primeira vez, foi na Grécia Antiga. Ela origina-se de </a:t>
            </a:r>
            <a:r>
              <a:rPr lang="pt-BR" sz="2800" i="1" dirty="0" err="1"/>
              <a:t>histor</a:t>
            </a:r>
            <a:r>
              <a:rPr lang="pt-BR" sz="2800" dirty="0"/>
              <a:t>, palavra grega que significa testemunho. Depois, a história foi identificada como narração, isto é, o historiador seria um memorialista escrevendo, no presente, sobre os acontecimentos do passado. Mais tarde, ela continuou sendo entendida como narrativa, mas ganhou uma finalidade didática – ensinar e criar modelos de comportamento para os seres humanos.</a:t>
            </a:r>
          </a:p>
          <a:p>
            <a:pPr>
              <a:buFont typeface="Arial" charset="0"/>
              <a:buNone/>
              <a:defRPr/>
            </a:pPr>
            <a:r>
              <a:rPr lang="pt-BR" sz="2400" dirty="0"/>
              <a:t> </a:t>
            </a:r>
          </a:p>
        </p:txBody>
      </p:sp>
      <p:sp>
        <p:nvSpPr>
          <p:cNvPr id="614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6A0EE47A-8DE5-4D34-9CB3-07B2F1D88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92798D-7691-4F50-8A1A-6D50562148BB}" type="datetime1">
              <a:rPr lang="pt-BR" smtClean="0"/>
              <a:t>30/01/2023</a:t>
            </a:fld>
            <a:endParaRPr lang="pt-BR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77BDEF1-5629-45A5-B69E-658BB565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01A5BE7-4971-42EB-9417-F37D7B1F9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3530-3B23-4C7A-B53A-10AE1EB30CB5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3"/>
          <p:cNvSpPr>
            <a:spLocks noGrp="1"/>
          </p:cNvSpPr>
          <p:nvPr>
            <p:ph type="title"/>
          </p:nvPr>
        </p:nvSpPr>
        <p:spPr>
          <a:xfrm>
            <a:off x="107504" y="1052736"/>
            <a:ext cx="6929437" cy="566738"/>
          </a:xfrm>
        </p:spPr>
        <p:txBody>
          <a:bodyPr/>
          <a:lstStyle/>
          <a:p>
            <a:r>
              <a:rPr lang="pt-BR" sz="2800" dirty="0"/>
              <a:t>HERÓDOTO, O PAI DA HISTÓRIA</a:t>
            </a:r>
          </a:p>
        </p:txBody>
      </p:sp>
      <p:sp>
        <p:nvSpPr>
          <p:cNvPr id="7171" name="Espaço Reservado para Texto 5"/>
          <p:cNvSpPr>
            <a:spLocks noGrp="1"/>
          </p:cNvSpPr>
          <p:nvPr>
            <p:ph type="body" sz="half" idx="2"/>
          </p:nvPr>
        </p:nvSpPr>
        <p:spPr>
          <a:xfrm>
            <a:off x="107504" y="5573414"/>
            <a:ext cx="7776864" cy="1023938"/>
          </a:xfrm>
        </p:spPr>
        <p:txBody>
          <a:bodyPr/>
          <a:lstStyle/>
          <a:p>
            <a:r>
              <a:rPr lang="pt-BR" sz="1600" b="1" dirty="0"/>
              <a:t>A palavra </a:t>
            </a:r>
            <a:r>
              <a:rPr lang="pt-BR" sz="1600" b="1" i="1" dirty="0"/>
              <a:t>história</a:t>
            </a:r>
            <a:r>
              <a:rPr lang="pt-BR" sz="1600" b="1" dirty="0"/>
              <a:t> tem sua origem nas investigações de Heródoto. O grego Heródoto,  que viveu no século V </a:t>
            </a:r>
            <a:r>
              <a:rPr lang="pt-BR" sz="1600" b="1" dirty="0" err="1"/>
              <a:t>a.C</a:t>
            </a:r>
            <a:r>
              <a:rPr lang="pt-BR" sz="1600" b="1" dirty="0"/>
              <a:t> , é considerado o “pai da História” e primeiro historiador, pois foi o pioneiro na investigação do passado para obter o conhecido histórico.</a:t>
            </a:r>
          </a:p>
        </p:txBody>
      </p:sp>
      <p:sp>
        <p:nvSpPr>
          <p:cNvPr id="7172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  <p:pic>
        <p:nvPicPr>
          <p:cNvPr id="8" name="Espaço Reservado para Imagem 6" descr="herodoto2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5000"/>
          <a:stretch>
            <a:fillRect/>
          </a:stretch>
        </p:blipFill>
        <p:spPr>
          <a:xfrm>
            <a:off x="207595" y="1616174"/>
            <a:ext cx="5486400" cy="3829050"/>
          </a:xfrm>
        </p:spPr>
      </p:pic>
      <p:sp>
        <p:nvSpPr>
          <p:cNvPr id="9" name="Retângulo 7"/>
          <p:cNvSpPr>
            <a:spLocks noChangeArrowheads="1"/>
          </p:cNvSpPr>
          <p:nvPr/>
        </p:nvSpPr>
        <p:spPr bwMode="auto">
          <a:xfrm rot="16200000">
            <a:off x="3740447" y="3245519"/>
            <a:ext cx="414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1000"/>
              <a:t>Imagem: Marie-Lan Nguyen /  Creative Commons Attribution 2.5 Generic</a:t>
            </a:r>
          </a:p>
        </p:txBody>
      </p: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359A874B-899E-49BB-9430-DA21C085E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8457BC-2FF4-42B2-99A6-905EC6E22FE0}" type="datetime1">
              <a:rPr lang="pt-BR" smtClean="0"/>
              <a:t>30/01/2023</a:t>
            </a:fld>
            <a:endParaRPr lang="pt-BR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FC74DBCE-7F13-4057-81C2-66FF04BDE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6FE4F46-E7FA-4F3F-A19D-D000DEAE3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41D97-1EB8-4125-ABA9-ECA2F3E0B460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9"/>
          <p:cNvSpPr>
            <a:spLocks noGrp="1"/>
          </p:cNvSpPr>
          <p:nvPr>
            <p:ph type="title"/>
          </p:nvPr>
        </p:nvSpPr>
        <p:spPr>
          <a:xfrm>
            <a:off x="107504" y="1060723"/>
            <a:ext cx="3643313" cy="1000125"/>
          </a:xfrm>
        </p:spPr>
        <p:txBody>
          <a:bodyPr/>
          <a:lstStyle/>
          <a:p>
            <a:r>
              <a:rPr lang="pt-BR" sz="2800" dirty="0"/>
              <a:t>Mas, qual o conceito de história?</a:t>
            </a:r>
          </a:p>
        </p:txBody>
      </p:sp>
      <p:sp>
        <p:nvSpPr>
          <p:cNvPr id="8196" name="Espaço Reservado para Texto 12"/>
          <p:cNvSpPr>
            <a:spLocks noGrp="1"/>
          </p:cNvSpPr>
          <p:nvPr>
            <p:ph type="body" sz="half" idx="2"/>
          </p:nvPr>
        </p:nvSpPr>
        <p:spPr>
          <a:xfrm>
            <a:off x="129183" y="2112540"/>
            <a:ext cx="2714625" cy="4268788"/>
          </a:xfrm>
        </p:spPr>
        <p:txBody>
          <a:bodyPr/>
          <a:lstStyle/>
          <a:p>
            <a:r>
              <a:rPr lang="pt-BR" sz="2000" b="1" dirty="0"/>
              <a:t>História é tudo o que está relacionado às pessoas, desde o momento em que surgiram, sua evolução e sua presença através dos tempos. O dicionário Aurélio define História de forma tradicional como narrativa de fatos e conhecimento adquirido pela tradição ou por documentos</a:t>
            </a:r>
          </a:p>
        </p:txBody>
      </p:sp>
      <p:sp>
        <p:nvSpPr>
          <p:cNvPr id="8197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  <p:sp>
        <p:nvSpPr>
          <p:cNvPr id="7" name="CaixaDeTexto 5"/>
          <p:cNvSpPr txBox="1">
            <a:spLocks noChangeArrowheads="1"/>
          </p:cNvSpPr>
          <p:nvPr/>
        </p:nvSpPr>
        <p:spPr bwMode="auto">
          <a:xfrm>
            <a:off x="3778621" y="2118335"/>
            <a:ext cx="604996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000" b="1" dirty="0">
                <a:latin typeface="+mj-lt"/>
              </a:rPr>
              <a:t>História: Narração metódica dos fatos </a:t>
            </a:r>
          </a:p>
          <a:p>
            <a:pPr eaLnBrk="1" hangingPunct="1"/>
            <a:r>
              <a:rPr lang="pt-BR" sz="2000" b="1" dirty="0">
                <a:latin typeface="+mj-lt"/>
              </a:rPr>
              <a:t>notáveis ocorridos na vida dos povos,</a:t>
            </a:r>
          </a:p>
          <a:p>
            <a:pPr eaLnBrk="1" hangingPunct="1"/>
            <a:r>
              <a:rPr lang="pt-BR" sz="2000" b="1" dirty="0">
                <a:latin typeface="+mj-lt"/>
              </a:rPr>
              <a:t>em particular na vida da humanidade em </a:t>
            </a:r>
          </a:p>
          <a:p>
            <a:pPr eaLnBrk="1" hangingPunct="1"/>
            <a:r>
              <a:rPr lang="pt-BR" sz="2000" b="1" dirty="0">
                <a:latin typeface="+mj-lt"/>
              </a:rPr>
              <a:t>geral; conjunto de conhecimentos </a:t>
            </a:r>
          </a:p>
          <a:p>
            <a:pPr eaLnBrk="1" hangingPunct="1"/>
            <a:r>
              <a:rPr lang="pt-BR" sz="2000" b="1" dirty="0">
                <a:latin typeface="+mj-lt"/>
              </a:rPr>
              <a:t>adquiridos através da tradição e/ou </a:t>
            </a:r>
          </a:p>
          <a:p>
            <a:pPr eaLnBrk="1" hangingPunct="1"/>
            <a:r>
              <a:rPr lang="pt-BR" sz="2000" b="1" dirty="0">
                <a:latin typeface="+mj-lt"/>
              </a:rPr>
              <a:t>mediante documentos, acerca da </a:t>
            </a:r>
          </a:p>
          <a:p>
            <a:pPr eaLnBrk="1" hangingPunct="1"/>
            <a:r>
              <a:rPr lang="pt-BR" sz="2000" b="1" dirty="0">
                <a:latin typeface="+mj-lt"/>
              </a:rPr>
              <a:t>evolução do passado da humanidade.</a:t>
            </a:r>
          </a:p>
        </p:txBody>
      </p:sp>
      <p:sp>
        <p:nvSpPr>
          <p:cNvPr id="8" name="CaixaDeTexto 6"/>
          <p:cNvSpPr txBox="1">
            <a:spLocks noChangeArrowheads="1"/>
          </p:cNvSpPr>
          <p:nvPr/>
        </p:nvSpPr>
        <p:spPr bwMode="auto">
          <a:xfrm>
            <a:off x="3766914" y="4365104"/>
            <a:ext cx="3181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200" dirty="0">
                <a:solidFill>
                  <a:srgbClr val="FF0000"/>
                </a:solidFill>
              </a:rPr>
              <a:t>FERREIRA. Aurélio Buarque de Holanda.</a:t>
            </a:r>
            <a:br>
              <a:rPr lang="pt-BR" sz="1200" dirty="0">
                <a:solidFill>
                  <a:srgbClr val="FF0000"/>
                </a:solidFill>
              </a:rPr>
            </a:br>
            <a:r>
              <a:rPr lang="pt-BR" sz="1200" dirty="0">
                <a:solidFill>
                  <a:srgbClr val="FF0000"/>
                </a:solidFill>
              </a:rPr>
              <a:t> </a:t>
            </a:r>
            <a:r>
              <a:rPr lang="pt-BR" sz="1200" i="1" dirty="0">
                <a:solidFill>
                  <a:srgbClr val="FF0000"/>
                </a:solidFill>
              </a:rPr>
              <a:t>Novo Aurélio Século XXI</a:t>
            </a:r>
            <a:r>
              <a:rPr lang="pt-BR" sz="1200" b="1" i="1" dirty="0">
                <a:solidFill>
                  <a:srgbClr val="FF0000"/>
                </a:solidFill>
              </a:rPr>
              <a:t>: </a:t>
            </a:r>
            <a:r>
              <a:rPr lang="pt-BR" sz="1200" b="1" dirty="0">
                <a:solidFill>
                  <a:srgbClr val="FF0000"/>
                </a:solidFill>
              </a:rPr>
              <a:t> o dicionário da </a:t>
            </a:r>
            <a:br>
              <a:rPr lang="pt-BR" sz="1200" b="1" dirty="0">
                <a:solidFill>
                  <a:srgbClr val="FF0000"/>
                </a:solidFill>
              </a:rPr>
            </a:br>
            <a:r>
              <a:rPr lang="pt-BR" sz="1200" b="1" dirty="0">
                <a:solidFill>
                  <a:srgbClr val="FF0000"/>
                </a:solidFill>
              </a:rPr>
              <a:t>língua portuguesa. </a:t>
            </a:r>
            <a:r>
              <a:rPr lang="pt-BR" sz="1200" dirty="0">
                <a:solidFill>
                  <a:srgbClr val="FF0000"/>
                </a:solidFill>
              </a:rPr>
              <a:t>3ed. </a:t>
            </a:r>
          </a:p>
          <a:p>
            <a:pPr eaLnBrk="1" hangingPunct="1"/>
            <a:r>
              <a:rPr lang="pt-BR" sz="1200" dirty="0">
                <a:solidFill>
                  <a:srgbClr val="FF0000"/>
                </a:solidFill>
              </a:rPr>
              <a:t>Rio de Janeiro. Nova Fronteira, 1999.</a:t>
            </a:r>
          </a:p>
        </p:txBody>
      </p: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1B69F605-8806-4703-B522-04B963997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AAA7F-1297-47D2-94A9-1702AFF1ADB6}" type="datetime1">
              <a:rPr lang="pt-BR" smtClean="0"/>
              <a:t>30/01/2023</a:t>
            </a:fld>
            <a:endParaRPr lang="pt-BR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D956DDB0-D9CB-42A7-B46A-E033F2B1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2F9A5FE-5B16-4592-85FC-F0FA341CA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41157-9AE3-45FE-85A0-BCFC4D735876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Conteúdo 5"/>
          <p:cNvSpPr>
            <a:spLocks noGrp="1"/>
          </p:cNvSpPr>
          <p:nvPr>
            <p:ph idx="1"/>
          </p:nvPr>
        </p:nvSpPr>
        <p:spPr>
          <a:xfrm>
            <a:off x="251520" y="1254720"/>
            <a:ext cx="8501062" cy="4262512"/>
          </a:xfrm>
          <a:solidFill>
            <a:srgbClr val="FFD03B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pt-BR" sz="3600" b="1" i="1" dirty="0">
                <a:solidFill>
                  <a:schemeClr val="accent1"/>
                </a:solidFill>
                <a:latin typeface="Eras Bold ITC" pitchFamily="34" charset="0"/>
              </a:rPr>
              <a:t>"História inclui todo o traço e vestígio de tudo o que o homem fez ou pensou desde seu primeiro aparecimento sobre a Terra."</a:t>
            </a:r>
            <a:br>
              <a:rPr lang="pt-BR" dirty="0"/>
            </a:br>
            <a:r>
              <a:rPr lang="pt-BR" dirty="0"/>
              <a:t>                        </a:t>
            </a:r>
            <a:br>
              <a:rPr lang="pt-BR" dirty="0"/>
            </a:br>
            <a:r>
              <a:rPr lang="pt-BR" sz="2800" dirty="0"/>
              <a:t>ROBISON, James Harvey, citado em BURK, Peter. </a:t>
            </a:r>
            <a:r>
              <a:rPr lang="pt-BR" sz="2800" b="1" dirty="0"/>
              <a:t>A escrita da história: novas perspectivas.</a:t>
            </a:r>
            <a:r>
              <a:rPr lang="pt-BR" sz="2800" dirty="0"/>
              <a:t> São Paulo. Unesp, 1992.</a:t>
            </a:r>
            <a:endParaRPr lang="pt-BR" dirty="0"/>
          </a:p>
          <a:p>
            <a:endParaRPr lang="pt-BR" dirty="0"/>
          </a:p>
        </p:txBody>
      </p:sp>
      <p:sp>
        <p:nvSpPr>
          <p:cNvPr id="9219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B482E77E-EE55-4EAB-8F0D-772B1A14D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A0D48-B24B-4F51-B9DC-64BC264743F6}" type="datetime1">
              <a:rPr lang="pt-BR" smtClean="0"/>
              <a:t>30/01/2023</a:t>
            </a:fld>
            <a:endParaRPr lang="pt-BR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FFF2C9D2-1F0B-4472-9ED1-F319FCD24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68BDC5A8-C45B-4ACA-B586-1CAB78F84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3530-3B23-4C7A-B53A-10AE1EB30CB5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Conteúdo 2"/>
          <p:cNvSpPr>
            <a:spLocks noGrp="1"/>
          </p:cNvSpPr>
          <p:nvPr>
            <p:ph idx="1"/>
          </p:nvPr>
        </p:nvSpPr>
        <p:spPr>
          <a:xfrm>
            <a:off x="230832" y="1268760"/>
            <a:ext cx="8229600" cy="4840288"/>
          </a:xfrm>
          <a:solidFill>
            <a:srgbClr val="FFD03B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pt-BR" sz="4400" b="1" i="1" dirty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"A história é o registro da sociedade humana, ou civilização mundial; das mudanças que acontecem na natureza dessa sociedade [...]”</a:t>
            </a:r>
            <a:endParaRPr lang="pt-BR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charset="0"/>
              <a:buNone/>
            </a:pPr>
            <a:r>
              <a:rPr lang="pt-BR" dirty="0"/>
              <a:t>   </a:t>
            </a:r>
          </a:p>
          <a:p>
            <a:pPr marL="95250" indent="-95250">
              <a:buFont typeface="Arial" charset="0"/>
              <a:buNone/>
            </a:pPr>
            <a:r>
              <a:rPr lang="pt-BR" dirty="0"/>
              <a:t> </a:t>
            </a:r>
            <a:r>
              <a:rPr lang="pt-BR" sz="2800" dirty="0"/>
              <a:t>KHALDUN, </a:t>
            </a:r>
            <a:r>
              <a:rPr lang="pt-BR" sz="2800" dirty="0" err="1"/>
              <a:t>Ibn</a:t>
            </a:r>
            <a:r>
              <a:rPr lang="pt-BR" sz="2800" dirty="0"/>
              <a:t>, citado em HOBSBAWN, Eric. </a:t>
            </a:r>
            <a:r>
              <a:rPr lang="pt-BR" sz="2800" b="1" dirty="0"/>
              <a:t>Sobre história</a:t>
            </a:r>
            <a:r>
              <a:rPr lang="pt-BR" sz="2800" dirty="0"/>
              <a:t>. São Paulo. Companhia das Letras, 1998.</a:t>
            </a:r>
            <a:endParaRPr lang="pt-BR" dirty="0"/>
          </a:p>
        </p:txBody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FDEE4E64-7CD0-41E9-8C4F-1A95AE8D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E5C8B3-F3D5-46A0-B4C2-9F6255BD38BE}" type="datetime1">
              <a:rPr lang="pt-BR" smtClean="0"/>
              <a:t>30/01/2023</a:t>
            </a:fld>
            <a:endParaRPr lang="pt-BR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8678849A-E6D4-4127-BD54-8AE7F29C0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A036722-9DC4-4580-912E-C13FF5ED9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3530-3B23-4C7A-B53A-10AE1EB30CB5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1" y="1289298"/>
            <a:ext cx="4677668" cy="84355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>
              <a:defRPr/>
            </a:pPr>
            <a:r>
              <a:rPr lang="pt-BR" sz="5000" b="1" dirty="0"/>
              <a:t>Então, História é</a:t>
            </a:r>
          </a:p>
        </p:txBody>
      </p:sp>
      <p:sp>
        <p:nvSpPr>
          <p:cNvPr id="11267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HISTÓRIA, 6º ANO DO ENSINO FUNDAMENTAL</a:t>
            </a:r>
          </a:p>
          <a:p>
            <a:pPr eaLnBrk="1" hangingPunct="1"/>
            <a:r>
              <a:rPr lang="pt-BR">
                <a:solidFill>
                  <a:schemeClr val="bg1"/>
                </a:solidFill>
                <a:latin typeface="Calibri" pitchFamily="34" charset="0"/>
              </a:rPr>
              <a:t>Introdução aos estudos de História</a:t>
            </a:r>
          </a:p>
        </p:txBody>
      </p:sp>
      <p:sp>
        <p:nvSpPr>
          <p:cNvPr id="6" name="Elipse 5"/>
          <p:cNvSpPr/>
          <p:nvPr/>
        </p:nvSpPr>
        <p:spPr>
          <a:xfrm>
            <a:off x="251520" y="3023195"/>
            <a:ext cx="3357563" cy="1571625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Processo dinâmico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4449663"/>
            <a:ext cx="2714625" cy="1571625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Narração de fatos</a:t>
            </a:r>
          </a:p>
        </p:txBody>
      </p:sp>
      <p:sp>
        <p:nvSpPr>
          <p:cNvPr id="8" name="Elipse 7"/>
          <p:cNvSpPr/>
          <p:nvPr/>
        </p:nvSpPr>
        <p:spPr>
          <a:xfrm>
            <a:off x="2555776" y="2523132"/>
            <a:ext cx="3071813" cy="15001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/>
              <a:t>Estuda a ação dos homens</a:t>
            </a:r>
          </a:p>
        </p:txBody>
      </p:sp>
      <p:sp>
        <p:nvSpPr>
          <p:cNvPr id="9" name="Elipse 8"/>
          <p:cNvSpPr/>
          <p:nvPr/>
        </p:nvSpPr>
        <p:spPr>
          <a:xfrm>
            <a:off x="2411760" y="4738836"/>
            <a:ext cx="3286125" cy="17145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/>
              <a:t>Ciência dos homens do tempo</a:t>
            </a:r>
          </a:p>
        </p:txBody>
      </p:sp>
      <p:sp>
        <p:nvSpPr>
          <p:cNvPr id="10" name="Elipse 9"/>
          <p:cNvSpPr/>
          <p:nvPr/>
        </p:nvSpPr>
        <p:spPr>
          <a:xfrm>
            <a:off x="4067944" y="3594695"/>
            <a:ext cx="2714625" cy="15716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/>
              <a:t>Estudo do passado</a:t>
            </a:r>
          </a:p>
        </p:txBody>
      </p: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DBB73A2E-99EB-40C5-8F35-7BA9CDC9B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7C323D-574A-4C9A-BC18-1848E413D60A}" type="datetime1">
              <a:rPr lang="pt-BR" smtClean="0"/>
              <a:t>30/01/2023</a:t>
            </a:fld>
            <a:endParaRPr lang="pt-BR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3C2BD6D8-946E-43C1-8A82-037FCA349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WWW.NILSON.PRO.BR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C4371E9A-3A85-4243-8912-CEFA5BA71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73530-3B23-4C7A-B53A-10AE1EB30CB5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44027-1283-1341178974021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44027-1283-1341178974021</Template>
  <TotalTime>95</TotalTime>
  <Words>1998</Words>
  <Application>Microsoft Office PowerPoint</Application>
  <PresentationFormat>Apresentação no Ecrã (4:3)</PresentationFormat>
  <Paragraphs>266</Paragraphs>
  <Slides>28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28</vt:i4>
      </vt:variant>
    </vt:vector>
  </HeadingPairs>
  <TitlesOfParts>
    <vt:vector size="35" baseType="lpstr">
      <vt:lpstr>Aparajita</vt:lpstr>
      <vt:lpstr>Arial</vt:lpstr>
      <vt:lpstr>Calibri</vt:lpstr>
      <vt:lpstr>Colonna MT</vt:lpstr>
      <vt:lpstr>Eras Bold ITC</vt:lpstr>
      <vt:lpstr>44027-1283-1341178974021</vt:lpstr>
      <vt:lpstr>Personalizar design</vt:lpstr>
      <vt:lpstr>Apresentação do PowerPoint</vt:lpstr>
      <vt:lpstr>Apresentação do PowerPoint</vt:lpstr>
      <vt:lpstr>Apresentação do PowerPoint</vt:lpstr>
      <vt:lpstr>História vem do grego histor</vt:lpstr>
      <vt:lpstr>HERÓDOTO, O PAI DA HISTÓRIA</vt:lpstr>
      <vt:lpstr>Mas, qual o conceito de história?</vt:lpstr>
      <vt:lpstr>Apresentação do PowerPoint</vt:lpstr>
      <vt:lpstr>Apresentação do PowerPoint</vt:lpstr>
      <vt:lpstr>Então, História é</vt:lpstr>
      <vt:lpstr>Apresentação do PowerPoint</vt:lpstr>
      <vt:lpstr>Apresentação do PowerPoint</vt:lpstr>
      <vt:lpstr>Para que estudar história?</vt:lpstr>
      <vt:lpstr>Qual o objeto de estudo da História?</vt:lpstr>
      <vt:lpstr>ARTE RUPESTRE</vt:lpstr>
      <vt:lpstr>O homem como sujeito histórico</vt:lpstr>
      <vt:lpstr>A História tem auxílio de outras ciências</vt:lpstr>
      <vt:lpstr>Apresentação do PowerPoint</vt:lpstr>
      <vt:lpstr>O historiador</vt:lpstr>
      <vt:lpstr>Apresentação do PowerPoint</vt:lpstr>
      <vt:lpstr>Apresentação do PowerPoint</vt:lpstr>
      <vt:lpstr>É importante saber...</vt:lpstr>
      <vt:lpstr> Fontes históricas podem ser </vt:lpstr>
      <vt:lpstr>É importante saber...</vt:lpstr>
      <vt:lpstr>Patrimônio</vt:lpstr>
      <vt:lpstr>Patrimônio Material</vt:lpstr>
      <vt:lpstr>Patrimônio imaterial</vt:lpstr>
      <vt:lpstr>Sugestão de atividade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UFPE</dc:creator>
  <cp:lastModifiedBy>Nilson Rosa de  Faria</cp:lastModifiedBy>
  <cp:revision>11</cp:revision>
  <dcterms:created xsi:type="dcterms:W3CDTF">2012-11-05T13:05:43Z</dcterms:created>
  <dcterms:modified xsi:type="dcterms:W3CDTF">2023-01-30T11:07:36Z</dcterms:modified>
</cp:coreProperties>
</file>