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795" autoAdjust="0"/>
  </p:normalViewPr>
  <p:slideViewPr>
    <p:cSldViewPr>
      <p:cViewPr varScale="1">
        <p:scale>
          <a:sx n="40" d="100"/>
          <a:sy n="4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52177-97DB-42EC-A702-8F1D6B172CDC}" type="datetimeFigureOut">
              <a:rPr lang="pt-BR" smtClean="0"/>
              <a:pPr/>
              <a:t>16/06/2013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089B2-13B2-46EC-947F-1193D35D7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1306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2C0A6A0-B4E9-43A9-8A41-AF1DEEE4E510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b="1" smtClean="0"/>
              <a:t>Professor</a:t>
            </a:r>
            <a:r>
              <a:rPr lang="pt-BR" smtClean="0"/>
              <a:t>:</a:t>
            </a:r>
            <a:r>
              <a:rPr lang="pt-BR" b="1" smtClean="0"/>
              <a:t> </a:t>
            </a:r>
            <a:r>
              <a:rPr lang="pt-BR" smtClean="0"/>
              <a:t>Conjuração ou Inconfidência Mineira? A Conjuração Mineira ficou conhecida como Inconfidência Mineira. </a:t>
            </a:r>
            <a:r>
              <a:rPr lang="pt-BR" b="1" smtClean="0"/>
              <a:t>Conjuração </a:t>
            </a:r>
            <a:r>
              <a:rPr lang="pt-BR" smtClean="0"/>
              <a:t>significa conspiração contra uma autoridade. </a:t>
            </a:r>
            <a:r>
              <a:rPr lang="pt-BR" b="1" smtClean="0"/>
              <a:t>Inconfidência </a:t>
            </a:r>
            <a:r>
              <a:rPr lang="pt-BR" smtClean="0"/>
              <a:t>pode significar falta de fidelidade à autoridade e aos poderes constituídos. Como a palavra inconfidência carrega tom de crítica e reprovação com relação à atitude de rebeldia, ela vem sendo substituída por conjuração.</a:t>
            </a:r>
          </a:p>
          <a:p>
            <a:pPr eaLnBrk="1" hangingPunct="1"/>
            <a:r>
              <a:rPr lang="pt-BR" smtClean="0"/>
              <a:t>O Alvará de 1785 proibiu o funcionamento de manufaturas no território colonial (com exceção dos tecidos grosseiros, destinados ao vestuário dos escravos e usados para enfardar e empacotar).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C651F5A-8F17-464E-A550-37EECC724BFF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b="1" smtClean="0"/>
              <a:t>Professor</a:t>
            </a:r>
            <a:r>
              <a:rPr lang="pt-BR" smtClean="0"/>
              <a:t>: comente com seus alunos quais eram as propostas dos conspiradores.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60F6EB9-02C0-483F-B907-C1A98BF0939A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b="1" smtClean="0"/>
              <a:t>Professor</a:t>
            </a:r>
            <a:r>
              <a:rPr lang="pt-BR" smtClean="0"/>
              <a:t>:</a:t>
            </a:r>
            <a:r>
              <a:rPr lang="pt-BR" b="1" smtClean="0"/>
              <a:t> </a:t>
            </a:r>
            <a:r>
              <a:rPr lang="pt-BR" smtClean="0"/>
              <a:t>repare nesta imagem e na do próximo </a:t>
            </a:r>
            <a:r>
              <a:rPr lang="pt-BR" i="1" smtClean="0"/>
              <a:t>slide</a:t>
            </a:r>
            <a:r>
              <a:rPr lang="pt-BR" smtClean="0"/>
              <a:t>, ambas representando Tiradentes. Esta, retrata-o como uma pessoa normal. Já a do próximo </a:t>
            </a:r>
            <a:r>
              <a:rPr lang="pt-BR" i="1" smtClean="0"/>
              <a:t>slide</a:t>
            </a:r>
            <a:r>
              <a:rPr lang="pt-BR" smtClean="0"/>
              <a:t>, do período republicano, trabalha sua imagem heroica. Repare, na próxima imagem, como seu semblante lembra as representações clássicas de Jesus Cristo.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68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0824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9372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372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35639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0"/>
            <a:ext cx="8229600" cy="59372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6335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8540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108834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3097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0408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2498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213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78943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39250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4" name="AutoShape 24"/>
          <p:cNvSpPr>
            <a:spLocks noChangeArrowheads="1"/>
          </p:cNvSpPr>
          <p:nvPr/>
        </p:nvSpPr>
        <p:spPr bwMode="auto">
          <a:xfrm>
            <a:off x="0" y="6308725"/>
            <a:ext cx="91440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D4D4D">
                  <a:alpha val="89999"/>
                </a:srgbClr>
              </a:gs>
              <a:gs pos="50000">
                <a:srgbClr val="4D4D4D">
                  <a:gamma/>
                  <a:shade val="46275"/>
                  <a:invGamma/>
                </a:srgbClr>
              </a:gs>
              <a:gs pos="100000">
                <a:srgbClr val="4D4D4D">
                  <a:alpha val="8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1031" name="Picture 26" descr="LG_uno_digita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453188"/>
            <a:ext cx="528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AutoShape 27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6946900" y="6453188"/>
            <a:ext cx="288925" cy="288925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858585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3" name="AutoShape 28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7451725" y="6503988"/>
            <a:ext cx="576263" cy="238125"/>
          </a:xfrm>
          <a:prstGeom prst="roundRect">
            <a:avLst>
              <a:gd name="adj" fmla="val 16667"/>
            </a:avLst>
          </a:prstGeom>
          <a:solidFill>
            <a:srgbClr val="969696">
              <a:alpha val="85097"/>
            </a:srgbClr>
          </a:solidFill>
          <a:ln>
            <a:noFill/>
          </a:ln>
          <a:effectLst>
            <a:prstShdw prst="shdw17" dist="17961" dir="2700000">
              <a:srgbClr val="5A5A5A"/>
            </a:prst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rIns="54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>
                <a:solidFill>
                  <a:srgbClr val="FFFFFF"/>
                </a:solidFill>
                <a:ea typeface="MS PGothic" pitchFamily="34" charset="-128"/>
              </a:rPr>
              <a:t>X </a:t>
            </a:r>
            <a:r>
              <a:rPr lang="es-ES" sz="800" b="1">
                <a:solidFill>
                  <a:srgbClr val="000000"/>
                </a:solidFill>
                <a:ea typeface="MS PGothic" pitchFamily="34" charset="-128"/>
              </a:rPr>
              <a:t>SAIR</a:t>
            </a:r>
          </a:p>
        </p:txBody>
      </p:sp>
    </p:spTree>
    <p:extLst>
      <p:ext uri="{BB962C8B-B14F-4D97-AF65-F5344CB8AC3E}">
        <p14:creationId xmlns="" xmlns:p14="http://schemas.microsoft.com/office/powerpoint/2010/main" val="3034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07950" y="1455738"/>
            <a:ext cx="9144000" cy="13906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107950" y="150812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pt-BR" sz="3000" b="1" dirty="0" smtClean="0">
                <a:solidFill>
                  <a:srgbClr val="000000"/>
                </a:solidFill>
                <a:ea typeface="MS PGothic" pitchFamily="34" charset="-128"/>
              </a:rPr>
              <a:t>Crise </a:t>
            </a:r>
            <a:r>
              <a:rPr lang="pt-BR" sz="3000" b="1" dirty="0">
                <a:solidFill>
                  <a:srgbClr val="000000"/>
                </a:solidFill>
                <a:ea typeface="MS PGothic" pitchFamily="34" charset="-128"/>
              </a:rPr>
              <a:t>do sistema colonial:</a:t>
            </a:r>
            <a:br>
              <a:rPr lang="pt-BR" sz="3000" b="1" dirty="0">
                <a:solidFill>
                  <a:srgbClr val="000000"/>
                </a:solidFill>
                <a:ea typeface="MS PGothic" pitchFamily="34" charset="-128"/>
              </a:rPr>
            </a:br>
            <a:r>
              <a:rPr lang="pt-BR" sz="3000" b="1" dirty="0">
                <a:solidFill>
                  <a:srgbClr val="000000"/>
                </a:solidFill>
                <a:ea typeface="MS PGothic" pitchFamily="34" charset="-128"/>
              </a:rPr>
              <a:t>Conjuração </a:t>
            </a:r>
            <a:r>
              <a:rPr lang="pt-BR" sz="3000" b="1" dirty="0" smtClean="0">
                <a:solidFill>
                  <a:srgbClr val="000000"/>
                </a:solidFill>
                <a:ea typeface="MS PGothic" pitchFamily="34" charset="-128"/>
              </a:rPr>
              <a:t>Mineira</a:t>
            </a:r>
            <a:endParaRPr lang="pt-BR" sz="30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 rot="-5400000">
            <a:off x="7587456" y="1269206"/>
            <a:ext cx="2921001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115000"/>
              </a:lnSpc>
              <a:spcBef>
                <a:spcPct val="5000"/>
              </a:spcBef>
              <a:spcAft>
                <a:spcPct val="0"/>
              </a:spcAft>
            </a:pPr>
            <a:r>
              <a:rPr lang="pt-BR" sz="800" b="1">
                <a:solidFill>
                  <a:srgbClr val="000000"/>
                </a:solidFill>
                <a:ea typeface="MS PGothic" pitchFamily="34" charset="-128"/>
              </a:rPr>
              <a:t>MAURÍCIO SIMONETTI/ PULSAR IMAGENS</a:t>
            </a:r>
          </a:p>
        </p:txBody>
      </p:sp>
    </p:spTree>
    <p:extLst>
      <p:ext uri="{BB962C8B-B14F-4D97-AF65-F5344CB8AC3E}">
        <p14:creationId xmlns="" xmlns:p14="http://schemas.microsoft.com/office/powerpoint/2010/main" val="251869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 Conjuração Mineira (1789)</a:t>
            </a:r>
          </a:p>
        </p:txBody>
      </p:sp>
      <p:sp>
        <p:nvSpPr>
          <p:cNvPr id="23556" name="Text Box 26"/>
          <p:cNvSpPr txBox="1">
            <a:spLocks noChangeArrowheads="1"/>
          </p:cNvSpPr>
          <p:nvPr/>
        </p:nvSpPr>
        <p:spPr bwMode="auto">
          <a:xfrm>
            <a:off x="541338" y="1660525"/>
            <a:ext cx="2773362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Caráter separatista</a:t>
            </a:r>
          </a:p>
        </p:txBody>
      </p:sp>
      <p:sp>
        <p:nvSpPr>
          <p:cNvPr id="23557" name="Text Box 27"/>
          <p:cNvSpPr txBox="1">
            <a:spLocks noChangeArrowheads="1"/>
          </p:cNvSpPr>
          <p:nvPr/>
        </p:nvSpPr>
        <p:spPr bwMode="auto">
          <a:xfrm>
            <a:off x="517525" y="2492375"/>
            <a:ext cx="2944813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Natureza iluminista</a:t>
            </a:r>
          </a:p>
        </p:txBody>
      </p:sp>
      <p:sp>
        <p:nvSpPr>
          <p:cNvPr id="23558" name="Text Box 28"/>
          <p:cNvSpPr txBox="1">
            <a:spLocks noChangeArrowheads="1"/>
          </p:cNvSpPr>
          <p:nvPr/>
        </p:nvSpPr>
        <p:spPr bwMode="auto">
          <a:xfrm>
            <a:off x="500034" y="3571876"/>
            <a:ext cx="5761038" cy="3667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Capitania de Minas Gerais em decadência</a:t>
            </a:r>
          </a:p>
        </p:txBody>
      </p:sp>
      <p:sp>
        <p:nvSpPr>
          <p:cNvPr id="23559" name="Text Box 29"/>
          <p:cNvSpPr txBox="1">
            <a:spLocks noChangeArrowheads="1"/>
          </p:cNvSpPr>
          <p:nvPr/>
        </p:nvSpPr>
        <p:spPr bwMode="auto">
          <a:xfrm>
            <a:off x="482600" y="4149725"/>
            <a:ext cx="7777163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 dirty="0">
                <a:solidFill>
                  <a:srgbClr val="FFFFFF"/>
                </a:solidFill>
              </a:rPr>
              <a:t>Valor mínimo do quinto estipulado pelo governo português não estava mais sendo pago pelos mineradores.</a:t>
            </a:r>
          </a:p>
        </p:txBody>
      </p:sp>
      <p:sp>
        <p:nvSpPr>
          <p:cNvPr id="23560" name="Rectangle 30"/>
          <p:cNvSpPr>
            <a:spLocks noChangeArrowheads="1"/>
          </p:cNvSpPr>
          <p:nvPr/>
        </p:nvSpPr>
        <p:spPr bwMode="auto">
          <a:xfrm>
            <a:off x="5854700" y="1628775"/>
            <a:ext cx="2332038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  <a:ea typeface="MS PGothic" pitchFamily="34" charset="-128"/>
              </a:rPr>
              <a:t>Alvará de 1785</a:t>
            </a:r>
          </a:p>
        </p:txBody>
      </p:sp>
      <p:sp>
        <p:nvSpPr>
          <p:cNvPr id="23561" name="Rectangle 31"/>
          <p:cNvSpPr>
            <a:spLocks noChangeArrowheads="1"/>
          </p:cNvSpPr>
          <p:nvPr/>
        </p:nvSpPr>
        <p:spPr bwMode="auto">
          <a:xfrm>
            <a:off x="5451475" y="2508250"/>
            <a:ext cx="2879725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  <a:ea typeface="MS PGothic" pitchFamily="34" charset="-128"/>
              </a:rPr>
              <a:t>Produção paralisada</a:t>
            </a:r>
          </a:p>
        </p:txBody>
      </p:sp>
      <p:sp>
        <p:nvSpPr>
          <p:cNvPr id="23562" name="Rectangle 32"/>
          <p:cNvSpPr>
            <a:spLocks noChangeArrowheads="1"/>
          </p:cNvSpPr>
          <p:nvPr/>
        </p:nvSpPr>
        <p:spPr bwMode="auto">
          <a:xfrm>
            <a:off x="6919913" y="3386138"/>
            <a:ext cx="1366837" cy="3667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  <a:ea typeface="MS PGothic" pitchFamily="34" charset="-128"/>
              </a:rPr>
              <a:t>Derrama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072166" y="6357958"/>
            <a:ext cx="3071834" cy="892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Tiradentes</a:t>
            </a:r>
          </a:p>
          <a:p>
            <a:pPr algn="ctr"/>
            <a:r>
              <a:rPr lang="pt-BR" b="1" dirty="0" smtClean="0"/>
              <a:t> </a:t>
            </a:r>
            <a:r>
              <a:rPr lang="pt-BR" b="1" dirty="0" smtClean="0"/>
              <a:t>21 de abril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790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Os conspiradores</a:t>
            </a: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846138" y="3074988"/>
            <a:ext cx="1709737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Ideais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iluministas</a:t>
            </a:r>
          </a:p>
        </p:txBody>
      </p:sp>
      <p:sp>
        <p:nvSpPr>
          <p:cNvPr id="442374" name="Text Box 6"/>
          <p:cNvSpPr txBox="1">
            <a:spLocks noChangeArrowheads="1"/>
          </p:cNvSpPr>
          <p:nvPr/>
        </p:nvSpPr>
        <p:spPr bwMode="auto">
          <a:xfrm>
            <a:off x="4859338" y="3074988"/>
            <a:ext cx="3222625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Independência das 13 colônias inglesas</a:t>
            </a:r>
          </a:p>
        </p:txBody>
      </p:sp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755650" y="1989138"/>
            <a:ext cx="2497138" cy="376237"/>
          </a:xfrm>
          <a:prstGeom prst="rect">
            <a:avLst/>
          </a:prstGeom>
          <a:solidFill>
            <a:srgbClr val="E20000"/>
          </a:solidFill>
          <a:ln w="9525">
            <a:solidFill>
              <a:srgbClr val="E2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Exceto Tiradentes</a:t>
            </a:r>
          </a:p>
        </p:txBody>
      </p:sp>
      <p:cxnSp>
        <p:nvCxnSpPr>
          <p:cNvPr id="442378" name="AutoShape 10"/>
          <p:cNvCxnSpPr>
            <a:cxnSpLocks noChangeShapeType="1"/>
            <a:stCxn id="442372" idx="2"/>
            <a:endCxn id="442373" idx="0"/>
          </p:cNvCxnSpPr>
          <p:nvPr/>
        </p:nvCxnSpPr>
        <p:spPr bwMode="auto">
          <a:xfrm rot="5400000">
            <a:off x="2266950" y="1273175"/>
            <a:ext cx="1236663" cy="2366963"/>
          </a:xfrm>
          <a:prstGeom prst="bentConnector3">
            <a:avLst>
              <a:gd name="adj1" fmla="val 49935"/>
            </a:avLst>
          </a:prstGeom>
          <a:noFill/>
          <a:ln w="25400">
            <a:solidFill>
              <a:srgbClr val="00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79" name="AutoShape 11"/>
          <p:cNvCxnSpPr>
            <a:cxnSpLocks noChangeShapeType="1"/>
            <a:stCxn id="442372" idx="2"/>
            <a:endCxn id="442374" idx="0"/>
          </p:cNvCxnSpPr>
          <p:nvPr/>
        </p:nvCxnSpPr>
        <p:spPr bwMode="auto">
          <a:xfrm rot="16200000" flipH="1">
            <a:off x="4651375" y="1255713"/>
            <a:ext cx="1236663" cy="2401887"/>
          </a:xfrm>
          <a:prstGeom prst="bentConnector3">
            <a:avLst>
              <a:gd name="adj1" fmla="val 49935"/>
            </a:avLst>
          </a:prstGeom>
          <a:noFill/>
          <a:ln w="25400">
            <a:solidFill>
              <a:srgbClr val="00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1547813" y="4587875"/>
            <a:ext cx="5545137" cy="925513"/>
          </a:xfrm>
          <a:prstGeom prst="rect">
            <a:avLst/>
          </a:prstGeom>
          <a:solidFill>
            <a:srgbClr val="E20000"/>
          </a:solidFill>
          <a:ln w="9525">
            <a:solidFill>
              <a:srgbClr val="E2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Instauração do movimento de separação</a:t>
            </a:r>
            <a:br>
              <a:rPr lang="pt-BR" sz="1800" b="1">
                <a:solidFill>
                  <a:srgbClr val="FFFFFF"/>
                </a:solidFill>
              </a:rPr>
            </a:br>
            <a:r>
              <a:rPr lang="pt-BR" sz="1800" b="1">
                <a:solidFill>
                  <a:srgbClr val="FFFFFF"/>
                </a:solidFill>
              </a:rPr>
              <a:t>no mesmo dia em que fosse </a:t>
            </a:r>
            <a:br>
              <a:rPr lang="pt-BR" sz="1800" b="1">
                <a:solidFill>
                  <a:srgbClr val="FFFFFF"/>
                </a:solidFill>
              </a:rPr>
            </a:br>
            <a:r>
              <a:rPr lang="pt-BR" sz="1800" b="1">
                <a:solidFill>
                  <a:srgbClr val="FFFFFF"/>
                </a:solidFill>
              </a:rPr>
              <a:t>decretada a derrama.</a:t>
            </a:r>
          </a:p>
        </p:txBody>
      </p:sp>
      <p:sp>
        <p:nvSpPr>
          <p:cNvPr id="25609" name="Rectangle 21"/>
          <p:cNvSpPr>
            <a:spLocks noChangeArrowheads="1"/>
          </p:cNvSpPr>
          <p:nvPr/>
        </p:nvSpPr>
        <p:spPr bwMode="auto">
          <a:xfrm>
            <a:off x="539750" y="6308725"/>
            <a:ext cx="6264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1400" b="1">
                <a:solidFill>
                  <a:srgbClr val="777777"/>
                </a:solidFill>
                <a:ea typeface="MS PGothic" pitchFamily="34" charset="-128"/>
              </a:rPr>
              <a:t>4 Crise do sistema colonial: Conjuração Mineira </a:t>
            </a:r>
            <a:br>
              <a:rPr lang="pt-BR" sz="1400" b="1">
                <a:solidFill>
                  <a:srgbClr val="777777"/>
                </a:solidFill>
                <a:ea typeface="MS PGothic" pitchFamily="34" charset="-128"/>
              </a:rPr>
            </a:br>
            <a:r>
              <a:rPr lang="pt-BR" sz="1400" b="1">
                <a:solidFill>
                  <a:srgbClr val="777777"/>
                </a:solidFill>
                <a:ea typeface="MS PGothic" pitchFamily="34" charset="-128"/>
              </a:rPr>
              <a:t>e Conjuração Baiana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1331913" y="1196975"/>
            <a:ext cx="5472112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Indivíduos (elite colonial) com formação</a:t>
            </a:r>
            <a:br>
              <a:rPr lang="pt-BR" sz="1800" b="1">
                <a:solidFill>
                  <a:srgbClr val="FFFFFF"/>
                </a:solidFill>
              </a:rPr>
            </a:br>
            <a:r>
              <a:rPr lang="pt-BR" sz="1800" b="1">
                <a:solidFill>
                  <a:srgbClr val="FFFFFF"/>
                </a:solidFill>
              </a:rPr>
              <a:t>nas universidades europeias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072166" y="6357958"/>
            <a:ext cx="3071834" cy="892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Tiradentes</a:t>
            </a:r>
          </a:p>
          <a:p>
            <a:pPr algn="ctr"/>
            <a:r>
              <a:rPr lang="pt-BR" b="1" dirty="0" smtClean="0"/>
              <a:t> </a:t>
            </a:r>
            <a:r>
              <a:rPr lang="pt-BR" b="1" dirty="0" smtClean="0"/>
              <a:t>21 de abril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139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3" grpId="0" animBg="1"/>
      <p:bldP spid="442374" grpId="0" animBg="1"/>
      <p:bldP spid="442376" grpId="0" animBg="1"/>
      <p:bldP spid="442380" grpId="0" animBg="1"/>
      <p:bldP spid="4423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 devassa</a:t>
            </a:r>
          </a:p>
        </p:txBody>
      </p:sp>
      <p:sp>
        <p:nvSpPr>
          <p:cNvPr id="26627" name="Rectangle 15"/>
          <p:cNvSpPr>
            <a:spLocks noChangeArrowheads="1"/>
          </p:cNvSpPr>
          <p:nvPr/>
        </p:nvSpPr>
        <p:spPr bwMode="auto">
          <a:xfrm>
            <a:off x="539750" y="6308725"/>
            <a:ext cx="6264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1400" b="1">
                <a:solidFill>
                  <a:srgbClr val="777777"/>
                </a:solidFill>
                <a:ea typeface="MS PGothic" pitchFamily="34" charset="-128"/>
              </a:rPr>
              <a:t>4 Crise do sistema colonial: Conjuração Mineira </a:t>
            </a:r>
            <a:br>
              <a:rPr lang="pt-BR" sz="1400" b="1">
                <a:solidFill>
                  <a:srgbClr val="777777"/>
                </a:solidFill>
                <a:ea typeface="MS PGothic" pitchFamily="34" charset="-128"/>
              </a:rPr>
            </a:br>
            <a:r>
              <a:rPr lang="pt-BR" sz="1400" b="1">
                <a:solidFill>
                  <a:srgbClr val="777777"/>
                </a:solidFill>
                <a:ea typeface="MS PGothic" pitchFamily="34" charset="-128"/>
              </a:rPr>
              <a:t>e Conjuração Baiana</a:t>
            </a:r>
          </a:p>
        </p:txBody>
      </p:sp>
      <p:sp>
        <p:nvSpPr>
          <p:cNvPr id="26628" name="Text Box 17"/>
          <p:cNvSpPr txBox="1">
            <a:spLocks noChangeArrowheads="1"/>
          </p:cNvSpPr>
          <p:nvPr/>
        </p:nvSpPr>
        <p:spPr bwMode="auto">
          <a:xfrm>
            <a:off x="1835150" y="1268413"/>
            <a:ext cx="5257800" cy="3667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Interrupção do plano dos revoltosos</a:t>
            </a:r>
          </a:p>
        </p:txBody>
      </p:sp>
      <p:sp>
        <p:nvSpPr>
          <p:cNvPr id="26629" name="Text Box 18"/>
          <p:cNvSpPr txBox="1">
            <a:spLocks noChangeArrowheads="1"/>
          </p:cNvSpPr>
          <p:nvPr/>
        </p:nvSpPr>
        <p:spPr bwMode="auto">
          <a:xfrm>
            <a:off x="2339975" y="1838325"/>
            <a:ext cx="4176713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Situação de terror na capitania</a:t>
            </a:r>
          </a:p>
        </p:txBody>
      </p:sp>
      <p:sp>
        <p:nvSpPr>
          <p:cNvPr id="26630" name="Text Box 19"/>
          <p:cNvSpPr txBox="1">
            <a:spLocks noChangeArrowheads="1"/>
          </p:cNvSpPr>
          <p:nvPr/>
        </p:nvSpPr>
        <p:spPr bwMode="auto">
          <a:xfrm>
            <a:off x="539750" y="2427288"/>
            <a:ext cx="7561263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Joaquim Silvério dos Reis denuncia os companheiros em troca do perdão de sua dívida e de prêmio pela lealdade. </a:t>
            </a:r>
          </a:p>
        </p:txBody>
      </p:sp>
      <p:sp>
        <p:nvSpPr>
          <p:cNvPr id="26631" name="Text Box 20"/>
          <p:cNvSpPr txBox="1">
            <a:spLocks noChangeArrowheads="1"/>
          </p:cNvSpPr>
          <p:nvPr/>
        </p:nvSpPr>
        <p:spPr bwMode="auto">
          <a:xfrm>
            <a:off x="2339975" y="4011613"/>
            <a:ext cx="4535488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Outubro de 1791: encerramento</a:t>
            </a:r>
            <a:br>
              <a:rPr lang="pt-BR" sz="1800" b="1">
                <a:solidFill>
                  <a:srgbClr val="FFFFFF"/>
                </a:solidFill>
              </a:rPr>
            </a:br>
            <a:r>
              <a:rPr lang="pt-BR" sz="1800" b="1">
                <a:solidFill>
                  <a:srgbClr val="FFFFFF"/>
                </a:solidFill>
              </a:rPr>
              <a:t>das investigações e julgamento</a:t>
            </a:r>
          </a:p>
        </p:txBody>
      </p:sp>
      <p:sp>
        <p:nvSpPr>
          <p:cNvPr id="26632" name="Text Box 21"/>
          <p:cNvSpPr txBox="1">
            <a:spLocks noChangeArrowheads="1"/>
          </p:cNvSpPr>
          <p:nvPr/>
        </p:nvSpPr>
        <p:spPr bwMode="auto">
          <a:xfrm>
            <a:off x="1690688" y="4948238"/>
            <a:ext cx="5761037" cy="6413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b="1">
                <a:solidFill>
                  <a:srgbClr val="FFFFFF"/>
                </a:solidFill>
              </a:rPr>
              <a:t>Onze dos culpados sentenciados à morte,</a:t>
            </a:r>
            <a:br>
              <a:rPr lang="pt-BR" sz="1800" b="1">
                <a:solidFill>
                  <a:srgbClr val="FFFFFF"/>
                </a:solidFill>
              </a:rPr>
            </a:br>
            <a:r>
              <a:rPr lang="pt-BR" sz="1800" b="1">
                <a:solidFill>
                  <a:srgbClr val="FFFFFF"/>
                </a:solidFill>
              </a:rPr>
              <a:t>mas apenas Tiradentes é executado.</a:t>
            </a:r>
          </a:p>
        </p:txBody>
      </p:sp>
      <p:sp>
        <p:nvSpPr>
          <p:cNvPr id="26633" name="Rectangle 22"/>
          <p:cNvSpPr>
            <a:spLocks noChangeArrowheads="1"/>
          </p:cNvSpPr>
          <p:nvPr/>
        </p:nvSpPr>
        <p:spPr bwMode="auto">
          <a:xfrm>
            <a:off x="2484438" y="3349625"/>
            <a:ext cx="4032250" cy="3667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>
                <a:solidFill>
                  <a:srgbClr val="FFFFFF"/>
                </a:solidFill>
                <a:ea typeface="MS PGothic" pitchFamily="34" charset="-128"/>
              </a:rPr>
              <a:t>Abertura das devassas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072166" y="6357958"/>
            <a:ext cx="3071834" cy="892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Tiradentes</a:t>
            </a:r>
          </a:p>
          <a:p>
            <a:pPr algn="ctr"/>
            <a:r>
              <a:rPr lang="pt-BR" b="1" dirty="0" smtClean="0"/>
              <a:t> </a:t>
            </a:r>
            <a:r>
              <a:rPr lang="pt-BR" b="1" dirty="0" smtClean="0"/>
              <a:t>21 de abril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418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0"/>
            <a:ext cx="283210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mito Tiradentes</a:t>
            </a:r>
          </a:p>
        </p:txBody>
      </p:sp>
      <p:sp>
        <p:nvSpPr>
          <p:cNvPr id="27652" name="Text Box 20"/>
          <p:cNvSpPr txBox="1">
            <a:spLocks noChangeArrowheads="1"/>
          </p:cNvSpPr>
          <p:nvPr/>
        </p:nvSpPr>
        <p:spPr bwMode="auto">
          <a:xfrm>
            <a:off x="468313" y="1412875"/>
            <a:ext cx="5183187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100">
                <a:solidFill>
                  <a:srgbClr val="000000"/>
                </a:solidFill>
              </a:rPr>
              <a:t>No período colonial e durante o Império, Tiradentes foi visto como criminoso. Após a Proclamação</a:t>
            </a:r>
            <a:br>
              <a:rPr lang="pt-BR" sz="2100">
                <a:solidFill>
                  <a:srgbClr val="000000"/>
                </a:solidFill>
              </a:rPr>
            </a:br>
            <a:r>
              <a:rPr lang="pt-BR" sz="2100">
                <a:solidFill>
                  <a:srgbClr val="000000"/>
                </a:solidFill>
              </a:rPr>
              <a:t>da República, coroado herói.</a:t>
            </a:r>
          </a:p>
        </p:txBody>
      </p:sp>
      <p:sp>
        <p:nvSpPr>
          <p:cNvPr id="27653" name="Rectangle 22"/>
          <p:cNvSpPr>
            <a:spLocks noChangeArrowheads="1"/>
          </p:cNvSpPr>
          <p:nvPr/>
        </p:nvSpPr>
        <p:spPr bwMode="auto">
          <a:xfrm>
            <a:off x="377825" y="5648325"/>
            <a:ext cx="5922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400" i="1">
                <a:solidFill>
                  <a:srgbClr val="000000"/>
                </a:solidFill>
                <a:ea typeface="MS PGothic" pitchFamily="34" charset="-128"/>
              </a:rPr>
              <a:t>Alferes Tiradentes</a:t>
            </a:r>
            <a:r>
              <a:rPr lang="pt-BR" sz="1400">
                <a:solidFill>
                  <a:srgbClr val="000000"/>
                </a:solidFill>
                <a:ea typeface="MS PGothic" pitchFamily="34" charset="-128"/>
              </a:rPr>
              <a:t>, óleo de</a:t>
            </a:r>
            <a:br>
              <a:rPr lang="pt-BR" sz="1400">
                <a:solidFill>
                  <a:srgbClr val="000000"/>
                </a:solidFill>
                <a:ea typeface="MS PGothic" pitchFamily="34" charset="-128"/>
              </a:rPr>
            </a:br>
            <a:r>
              <a:rPr lang="pt-BR" sz="1400">
                <a:solidFill>
                  <a:srgbClr val="000000"/>
                </a:solidFill>
                <a:ea typeface="MS PGothic" pitchFamily="34" charset="-128"/>
              </a:rPr>
              <a:t>Washt Rodrigues, século XIX</a:t>
            </a:r>
          </a:p>
        </p:txBody>
      </p:sp>
      <p:sp>
        <p:nvSpPr>
          <p:cNvPr id="27654" name="Rectangle 25"/>
          <p:cNvSpPr>
            <a:spLocks noChangeArrowheads="1"/>
          </p:cNvSpPr>
          <p:nvPr/>
        </p:nvSpPr>
        <p:spPr bwMode="auto">
          <a:xfrm rot="-5400000">
            <a:off x="7559675" y="1397000"/>
            <a:ext cx="29575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800" b="1">
                <a:solidFill>
                  <a:srgbClr val="000000"/>
                </a:solidFill>
                <a:ea typeface="MS PGothic" pitchFamily="34" charset="-128"/>
              </a:rPr>
              <a:t>MUSEU HISTÓRICO NACIONAL, RIO DE JANEIRO</a:t>
            </a:r>
          </a:p>
        </p:txBody>
      </p:sp>
      <p:sp>
        <p:nvSpPr>
          <p:cNvPr id="27655" name="Rectangle 26"/>
          <p:cNvSpPr>
            <a:spLocks noChangeArrowheads="1"/>
          </p:cNvSpPr>
          <p:nvPr/>
        </p:nvSpPr>
        <p:spPr bwMode="auto">
          <a:xfrm>
            <a:off x="539750" y="6308725"/>
            <a:ext cx="6264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sz="1400" b="1">
                <a:solidFill>
                  <a:srgbClr val="777777"/>
                </a:solidFill>
                <a:ea typeface="MS PGothic" pitchFamily="34" charset="-128"/>
              </a:rPr>
              <a:t>4 Crise do sistema colonial: Conjuração Mineira </a:t>
            </a:r>
            <a:br>
              <a:rPr lang="pt-BR" sz="1400" b="1">
                <a:solidFill>
                  <a:srgbClr val="777777"/>
                </a:solidFill>
                <a:ea typeface="MS PGothic" pitchFamily="34" charset="-128"/>
              </a:rPr>
            </a:br>
            <a:r>
              <a:rPr lang="pt-BR" sz="1400" b="1">
                <a:solidFill>
                  <a:srgbClr val="777777"/>
                </a:solidFill>
                <a:ea typeface="MS PGothic" pitchFamily="34" charset="-128"/>
              </a:rPr>
              <a:t>e Conjuração Baiana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072166" y="6357958"/>
            <a:ext cx="3071834" cy="892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Tiradentes</a:t>
            </a:r>
          </a:p>
          <a:p>
            <a:pPr algn="ctr"/>
            <a:r>
              <a:rPr lang="pt-BR" b="1" dirty="0" smtClean="0"/>
              <a:t> </a:t>
            </a:r>
            <a:r>
              <a:rPr lang="pt-BR" b="1" dirty="0" smtClean="0"/>
              <a:t>21 de abril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789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2757478" cy="836613"/>
          </a:xfrm>
        </p:spPr>
        <p:txBody>
          <a:bodyPr/>
          <a:lstStyle/>
          <a:p>
            <a:pPr eaLnBrk="1" hangingPunct="1"/>
            <a:r>
              <a:rPr lang="pt-BR" dirty="0" smtClean="0"/>
              <a:t>O </a:t>
            </a:r>
            <a:r>
              <a:rPr lang="pt-BR" dirty="0" smtClean="0"/>
              <a:t>mito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dirty="0" smtClean="0"/>
              <a:t>Tiradentes</a:t>
            </a:r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357158" y="6273225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600" i="1" dirty="0">
                <a:solidFill>
                  <a:srgbClr val="000000"/>
                </a:solidFill>
                <a:ea typeface="MS PGothic" pitchFamily="34" charset="-128"/>
              </a:rPr>
              <a:t>Tiradentes, </a:t>
            </a:r>
            <a:r>
              <a:rPr lang="pt-BR" sz="1600" dirty="0">
                <a:solidFill>
                  <a:srgbClr val="000000"/>
                </a:solidFill>
                <a:ea typeface="MS PGothic" pitchFamily="34" charset="-128"/>
              </a:rPr>
              <a:t>1893,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000000"/>
                </a:solidFill>
                <a:ea typeface="MS PGothic" pitchFamily="34" charset="-128"/>
              </a:rPr>
              <a:t>de Pedro Américo</a:t>
            </a:r>
          </a:p>
        </p:txBody>
      </p:sp>
      <p:pic>
        <p:nvPicPr>
          <p:cNvPr id="2867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16" y="0"/>
            <a:ext cx="4037013" cy="6308725"/>
          </a:xfrm>
          <a:noFill/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 rot="-5400000">
            <a:off x="7704931" y="1227931"/>
            <a:ext cx="2705101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800" b="1">
                <a:solidFill>
                  <a:srgbClr val="FFFFFF"/>
                </a:solidFill>
                <a:ea typeface="MS PGothic" pitchFamily="34" charset="-128"/>
              </a:rPr>
              <a:t>MUSEU MARIANO PROCÓPIO, JUIZ DE FORA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072166" y="6357958"/>
            <a:ext cx="3071834" cy="892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Tiradentes</a:t>
            </a:r>
          </a:p>
          <a:p>
            <a:pPr algn="ctr"/>
            <a:r>
              <a:rPr lang="pt-BR" b="1" dirty="0" smtClean="0"/>
              <a:t> </a:t>
            </a:r>
            <a:r>
              <a:rPr lang="pt-BR" b="1" dirty="0" smtClean="0"/>
              <a:t>21 de abril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410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T.04_Final">
  <a:themeElements>
    <a:clrScheme name="HIST.04_Final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HIST.04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IST.04_Fin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.04_Fin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.04_Fin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.04_Fin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.04_Fin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.04_Fin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ST.04_Fin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.04_Fin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.04_Fin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.04_Fin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.04_Fin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ST.04_Fin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377</Words>
  <Application>Microsoft Office PowerPoint</Application>
  <PresentationFormat>Apresentação na tela (4:3)</PresentationFormat>
  <Paragraphs>52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HIST.04_Final</vt:lpstr>
      <vt:lpstr>Slide 1</vt:lpstr>
      <vt:lpstr>A Conjuração Mineira (1789)</vt:lpstr>
      <vt:lpstr>Os conspiradores</vt:lpstr>
      <vt:lpstr>A devassa</vt:lpstr>
      <vt:lpstr>O mito Tiradentes</vt:lpstr>
      <vt:lpstr>O mito  Tiradentes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Anisio</dc:creator>
  <cp:lastModifiedBy>Du</cp:lastModifiedBy>
  <cp:revision>6</cp:revision>
  <dcterms:created xsi:type="dcterms:W3CDTF">2011-07-11T01:36:35Z</dcterms:created>
  <dcterms:modified xsi:type="dcterms:W3CDTF">2013-06-16T20:48:43Z</dcterms:modified>
</cp:coreProperties>
</file>