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91" r:id="rId2"/>
  </p:sldMasterIdLst>
  <p:notesMasterIdLst>
    <p:notesMasterId r:id="rId39"/>
  </p:notesMasterIdLst>
  <p:sldIdLst>
    <p:sldId id="375" r:id="rId3"/>
    <p:sldId id="349" r:id="rId4"/>
    <p:sldId id="350" r:id="rId5"/>
    <p:sldId id="351" r:id="rId6"/>
    <p:sldId id="316" r:id="rId7"/>
    <p:sldId id="352" r:id="rId8"/>
    <p:sldId id="353" r:id="rId9"/>
    <p:sldId id="355" r:id="rId10"/>
    <p:sldId id="314" r:id="rId11"/>
    <p:sldId id="356" r:id="rId12"/>
    <p:sldId id="357" r:id="rId13"/>
    <p:sldId id="318" r:id="rId14"/>
    <p:sldId id="358" r:id="rId15"/>
    <p:sldId id="363" r:id="rId16"/>
    <p:sldId id="359" r:id="rId17"/>
    <p:sldId id="361" r:id="rId18"/>
    <p:sldId id="360" r:id="rId19"/>
    <p:sldId id="362" r:id="rId20"/>
    <p:sldId id="365" r:id="rId21"/>
    <p:sldId id="366" r:id="rId22"/>
    <p:sldId id="368" r:id="rId23"/>
    <p:sldId id="346" r:id="rId24"/>
    <p:sldId id="347" r:id="rId25"/>
    <p:sldId id="369" r:id="rId26"/>
    <p:sldId id="348" r:id="rId27"/>
    <p:sldId id="257" r:id="rId28"/>
    <p:sldId id="256" r:id="rId29"/>
    <p:sldId id="259" r:id="rId30"/>
    <p:sldId id="260" r:id="rId31"/>
    <p:sldId id="261" r:id="rId32"/>
    <p:sldId id="262" r:id="rId33"/>
    <p:sldId id="263" r:id="rId34"/>
    <p:sldId id="264" r:id="rId35"/>
    <p:sldId id="265" r:id="rId36"/>
    <p:sldId id="370" r:id="rId37"/>
    <p:sldId id="371" r:id="rId38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27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57DE1D9-8481-4379-8C6D-544C8594EF34}" type="datetimeFigureOut">
              <a:rPr lang="pt-BR"/>
              <a:pPr>
                <a:defRPr/>
              </a:pPr>
              <a:t>13/09/2022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7C5EC1B-1224-4506-98E0-DE12A9189CF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90402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C5EC1B-1224-4506-98E0-DE12A9189CFB}" type="slidenum">
              <a:rPr lang="pt-BR" smtClean="0"/>
              <a:pPr>
                <a:defRPr/>
              </a:pPr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C5EC1B-1224-4506-98E0-DE12A9189CFB}" type="slidenum">
              <a:rPr lang="pt-BR" smtClean="0"/>
              <a:pPr>
                <a:defRPr/>
              </a:pPr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3128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C5EC1B-1224-4506-98E0-DE12A9189CFB}" type="slidenum">
              <a:rPr lang="pt-BR" smtClean="0"/>
              <a:pPr>
                <a:defRPr/>
              </a:pPr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1655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16721-A38F-40D7-A2F3-EF73FAD85048}" type="datetime1">
              <a:rPr lang="pt-BR" smtClean="0"/>
              <a:t>13/09/2022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201E3-981F-4C00-8283-38C71C49594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455C9-6E51-4502-8BD1-D2F952DDCEFD}" type="datetime1">
              <a:rPr lang="pt-BR" smtClean="0"/>
              <a:t>13/09/2022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0C91D-4259-4C8C-9E00-59EFFD445B6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5D445-4857-433F-A0C4-021FED3A86C0}" type="datetime1">
              <a:rPr lang="pt-BR" smtClean="0"/>
              <a:t>13/09/2022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670B8-DD7B-427C-A483-00D1C882CD1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2000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52697" y="762000"/>
            <a:ext cx="2193989" cy="5334001"/>
          </a:xfrm>
          <a:prstGeom prst="rect">
            <a:avLst/>
          </a:prstGeom>
          <a:solidFill>
            <a:srgbClr val="C3C3C3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</p:spPr>
        <p:txBody>
          <a:bodyPr anchor="b">
            <a:normAutofit/>
          </a:bodyPr>
          <a:lstStyle>
            <a:lvl1pPr algn="l">
              <a:defRPr sz="5400" spc="-100" baseline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3E53C4-DBFE-467A-B4E4-8FB53A3C1DE0}" type="datetime1">
              <a:rPr lang="pt-BR" smtClean="0"/>
              <a:t>13/09/2022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20C32-ECD8-41D0-9407-4865FF670F94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60732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F6616B-6A3B-403E-B93E-C272BCD58568}" type="datetime1">
              <a:rPr lang="pt-BR" smtClean="0"/>
              <a:t>13/09/2022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20C32-ECD8-41D0-9407-4865FF670F94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47028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934" y="1298448"/>
            <a:ext cx="5486400" cy="3255264"/>
          </a:xfrm>
        </p:spPr>
        <p:txBody>
          <a:bodyPr anchor="b">
            <a:normAutofit/>
          </a:bodyPr>
          <a:lstStyle>
            <a:lvl1pPr>
              <a:defRPr sz="54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4650" y="4672584"/>
            <a:ext cx="54864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0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9375F7-E34D-42AA-9605-00171E023DB2}" type="datetime1">
              <a:rPr lang="pt-BR" smtClean="0"/>
              <a:t>13/09/2022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D50323-A0B3-4F53-A28D-864EED7B1F8E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3164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A385C4-02C1-44C1-B60C-85362F0D3068}" type="datetime1">
              <a:rPr lang="pt-BR" smtClean="0"/>
              <a:t>13/09/2022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29ABC3-6995-4480-910E-1A74021E5108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46277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0934" y="1023586"/>
            <a:ext cx="260604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0934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3847" y="1023587"/>
            <a:ext cx="260604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3847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DA2BC1-682C-490C-8C75-9A0DAF18EA0E}" type="datetime1">
              <a:rPr lang="pt-BR" smtClean="0"/>
              <a:t>13/09/2022</a:t>
            </a:fld>
            <a:endParaRPr lang="pt-B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69A0B4-410E-412D-8BF9-EED5BE696FD3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0262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074CFA-F4CA-47F4-8C89-631C0DF892B9}" type="datetime1">
              <a:rPr lang="pt-BR" smtClean="0"/>
              <a:t>13/09/2022</a:t>
            </a:fld>
            <a:endParaRPr lang="pt-B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20C32-ECD8-41D0-9407-4865FF670F94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92825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C2FD7C-1E48-4AC6-A6C3-4590AC5593D0}" type="datetime1">
              <a:rPr lang="pt-BR" smtClean="0"/>
              <a:t>13/09/2022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20C32-ECD8-41D0-9407-4865FF670F94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22078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934" y="868680"/>
            <a:ext cx="54864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37560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EB026F-F10E-4637-801D-DA09BD4206D8}" type="datetime1">
              <a:rPr lang="pt-BR" smtClean="0"/>
              <a:t>13/09/2022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A262F1-F8A5-4D13-8509-A9273CCD977F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9652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A20EC-83A8-4E02-A267-BA8E48AFAEC9}" type="datetime1">
              <a:rPr lang="pt-BR" smtClean="0"/>
              <a:t>13/09/2022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67649-7880-4AA7-84D7-9F617A1DA4D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77983" y="767419"/>
            <a:ext cx="6086423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40602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2604A4-7799-4C76-AA61-499A10CC4CCE}" type="datetime1">
              <a:rPr lang="pt-BR" smtClean="0"/>
              <a:t>13/09/2022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24326" y="6356351"/>
            <a:ext cx="4433638" cy="365125"/>
          </a:xfrm>
        </p:spPr>
        <p:txBody>
          <a:bodyPr/>
          <a:lstStyle/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6C3BF2-CC8E-48D7-BCE0-793EC1150BA2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32186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78CB82-C3FD-4878-B417-AF0EF25892A3}" type="datetime1">
              <a:rPr lang="pt-BR" smtClean="0"/>
              <a:t>13/09/2022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20C32-ECD8-41D0-9407-4865FF670F94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3371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5750" y="990600"/>
            <a:ext cx="2114550" cy="49530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0934" y="868680"/>
            <a:ext cx="5486400" cy="5120640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7AF044-8CD6-4CA2-A49B-BABF181FDE1D}" type="datetime1">
              <a:rPr lang="pt-BR" smtClean="0"/>
              <a:t>13/09/2022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20C32-ECD8-41D0-9407-4865FF670F94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9672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18102-1586-455F-B089-C0F18CBA9A16}" type="datetime1">
              <a:rPr lang="pt-BR" smtClean="0"/>
              <a:t>13/09/2022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81413-D494-4676-8B33-6015453C383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7312A-0604-4A80-AC11-632FD8E6C22C}" type="datetime1">
              <a:rPr lang="pt-BR" smtClean="0"/>
              <a:t>13/09/2022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F0B01-1864-4A4E-A391-6064A05ED20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E552B-7A65-4C4E-97FE-09298A0267C5}" type="datetime1">
              <a:rPr lang="pt-BR" smtClean="0"/>
              <a:t>13/09/2022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5628C-F77C-424D-8A6A-26513A443D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64350-C4B2-4616-BC72-FE38598F3F78}" type="datetime1">
              <a:rPr lang="pt-BR" smtClean="0"/>
              <a:t>13/09/2022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C11D7-DC14-461C-8F88-624B192A091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03669-49A1-4A98-80E1-DEE853148737}" type="datetime1">
              <a:rPr lang="pt-BR" smtClean="0"/>
              <a:t>13/09/2022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D5C55-D37F-4938-B5B4-434EB315919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C5965-8C42-4AF8-B9F6-58AC7209BA5C}" type="datetime1">
              <a:rPr lang="pt-BR" smtClean="0"/>
              <a:t>13/09/2022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76CFC-D323-4839-9E8B-EC87656EE5A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E5355-6FF7-48BF-B838-7F804E9C17C9}" type="datetime1">
              <a:rPr lang="pt-BR" smtClean="0"/>
              <a:t>13/09/2022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B334E-C27B-4F28-9BA7-DA86263CF53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título mestre</a:t>
            </a:r>
          </a:p>
        </p:txBody>
      </p:sp>
      <p:sp>
        <p:nvSpPr>
          <p:cNvPr id="2051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7D626CF-A93C-43BD-9CE5-B78745BF3336}" type="datetime1">
              <a:rPr lang="pt-BR" smtClean="0"/>
              <a:t>13/09/2022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3A175B-5712-4073-8457-E45290BA210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2582693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245FFF3E-BC53-4F8A-8F3C-87814C150618}" type="datetime1">
              <a:rPr lang="pt-BR" smtClean="0"/>
              <a:t>13/09/2022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5F3A175B-5712-4073-8457-E45290BA210C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1D4C5BD1-99DA-4C0B-BF64-A2699A4EB23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81874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19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7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cristiankle.blogspot.com.br/2011/04/imagem-1-feudo.html" TargetMode="Externa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malhatlantica.pt/seculoXIII/vestu&#225;rio.htm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pt.wikipedia.org/wiki/Castelo_de_Almourol" TargetMode="External"/><Relationship Id="rId3" Type="http://schemas.openxmlformats.org/officeDocument/2006/relationships/image" Target="../media/image27.jpeg"/><Relationship Id="rId7" Type="http://schemas.openxmlformats.org/officeDocument/2006/relationships/image" Target="../media/image29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upload.wikimedia.org/wikipedia/commons/7/78/Castelo-de-Almourol_vista-geral.jpg" TargetMode="External"/><Relationship Id="rId5" Type="http://schemas.openxmlformats.org/officeDocument/2006/relationships/image" Target="../media/image28.jpeg"/><Relationship Id="rId4" Type="http://schemas.openxmlformats.org/officeDocument/2006/relationships/hyperlink" Target="http://pt.wikipedia.org/wiki/Ficheiro:Cologne_Cathedral.jpg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0CF14012-2C23-42C4-BE89-EA20D64E1911}"/>
              </a:ext>
            </a:extLst>
          </p:cNvPr>
          <p:cNvSpPr txBox="1"/>
          <p:nvPr/>
        </p:nvSpPr>
        <p:spPr>
          <a:xfrm>
            <a:off x="107504" y="1628800"/>
            <a:ext cx="903649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600" baseline="-25000" dirty="0"/>
              <a:t>CULTURA MEDIEVAL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E527126-B32F-4AFD-91E1-CED5AF17C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028051-9FDB-4EFE-A411-FC8C3E90CD58}" type="datetime1">
              <a:rPr lang="pt-BR" smtClean="0"/>
              <a:t>13/09/2022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1239A3C-0F57-4A74-9118-E27C5BE43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AC0335B-958C-45C7-8CE5-2ACBCEA7F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20C32-ECD8-41D0-9407-4865FF670F94}" type="slidenum">
              <a:rPr lang="pt-BR" smtClean="0"/>
              <a:pPr>
                <a:defRPr/>
              </a:pPr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6859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38917" y="1105580"/>
            <a:ext cx="37850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/>
              <a:t>Origens do feudalismo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51520" y="1998132"/>
            <a:ext cx="7992888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400" dirty="0">
                <a:latin typeface="Arial" pitchFamily="34" charset="0"/>
                <a:cs typeface="Arial" pitchFamily="34" charset="0"/>
              </a:rPr>
              <a:t>O feudalismo pode ser definido como uma forma de organização social e política baseada na relação de fidelidade e na dependência entre os homens.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51520" y="3438292"/>
            <a:ext cx="7992888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400" dirty="0">
                <a:latin typeface="Arial" pitchFamily="34" charset="0"/>
                <a:cs typeface="Arial" pitchFamily="34" charset="0"/>
              </a:rPr>
              <a:t>Depois da desintegração do Império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Carolígio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, os reis perderam parte de seu poder para membros da nobreza. A necessidade de defender seus territórios de invasões fortaleceu ainda mais o poder local, exercido pelos nobres.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51520" y="5622339"/>
            <a:ext cx="7992888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400" dirty="0">
                <a:latin typeface="Arial" pitchFamily="34" charset="0"/>
                <a:cs typeface="Arial" pitchFamily="34" charset="0"/>
              </a:rPr>
              <a:t>Os reis faziam alianças individualmente com os nobres para assegurar a lealdade destes.</a:t>
            </a:r>
          </a:p>
        </p:txBody>
      </p:sp>
      <p:sp>
        <p:nvSpPr>
          <p:cNvPr id="7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Calibri" pitchFamily="34" charset="0"/>
              </a:rPr>
              <a:t>História, 7º Ano do Ensino Fundamental</a:t>
            </a:r>
          </a:p>
          <a:p>
            <a:r>
              <a:rPr lang="pt-BR" sz="1600" dirty="0">
                <a:solidFill>
                  <a:schemeClr val="bg1"/>
                </a:solidFill>
                <a:latin typeface="Calibri" pitchFamily="34" charset="0"/>
              </a:rPr>
              <a:t>O Feudalismo</a:t>
            </a:r>
          </a:p>
        </p:txBody>
      </p:sp>
      <p:sp>
        <p:nvSpPr>
          <p:cNvPr id="8" name="Subtítulo 7">
            <a:extLst>
              <a:ext uri="{FF2B5EF4-FFF2-40B4-BE49-F238E27FC236}">
                <a16:creationId xmlns:a16="http://schemas.microsoft.com/office/drawing/2014/main" id="{6F18472B-49DA-4539-AA4B-4C93692843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Data 8">
            <a:extLst>
              <a:ext uri="{FF2B5EF4-FFF2-40B4-BE49-F238E27FC236}">
                <a16:creationId xmlns:a16="http://schemas.microsoft.com/office/drawing/2014/main" id="{32D38989-CC30-45F7-9FEF-4016D64B7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143D53-03F5-485F-ACE8-9362DF52AB86}" type="datetime1">
              <a:rPr lang="pt-BR" smtClean="0"/>
              <a:t>13/09/2022</a:t>
            </a:fld>
            <a:endParaRPr lang="pt-BR"/>
          </a:p>
        </p:txBody>
      </p:sp>
      <p:sp>
        <p:nvSpPr>
          <p:cNvPr id="10" name="Espaço Reservado para Rodapé 9">
            <a:extLst>
              <a:ext uri="{FF2B5EF4-FFF2-40B4-BE49-F238E27FC236}">
                <a16:creationId xmlns:a16="http://schemas.microsoft.com/office/drawing/2014/main" id="{0BE9AF96-7CC3-47EA-81C3-F45FFF84B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11" name="Espaço Reservado para Número de Slide 10">
            <a:extLst>
              <a:ext uri="{FF2B5EF4-FFF2-40B4-BE49-F238E27FC236}">
                <a16:creationId xmlns:a16="http://schemas.microsoft.com/office/drawing/2014/main" id="{6BA3199C-DECA-464D-ACB1-EDDA2E3C7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20C32-ECD8-41D0-9407-4865FF670F94}" type="slidenum">
              <a:rPr lang="pt-BR" smtClean="0"/>
              <a:pPr>
                <a:defRPr/>
              </a:pPr>
              <a:t>10</a:t>
            </a:fld>
            <a:endParaRPr lang="pt-B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9512" y="1122997"/>
            <a:ext cx="53222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/>
              <a:t>3. Características do feudalismo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79512" y="2995205"/>
            <a:ext cx="799288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000" b="1" dirty="0"/>
              <a:t> Enfraquecimento do poder central </a:t>
            </a:r>
            <a:r>
              <a:rPr lang="pt-BR" sz="2000" dirty="0"/>
              <a:t>– criação de feudos; cada senhor feudal criava as leis, cobrava tributos e administrava a justiça;</a:t>
            </a:r>
          </a:p>
          <a:p>
            <a:pPr>
              <a:buFont typeface="Arial" pitchFamily="34" charset="0"/>
              <a:buChar char="•"/>
            </a:pPr>
            <a:endParaRPr lang="pt-BR" sz="2000" dirty="0"/>
          </a:p>
          <a:p>
            <a:pPr>
              <a:buFont typeface="Arial" pitchFamily="34" charset="0"/>
              <a:buChar char="•"/>
            </a:pPr>
            <a:r>
              <a:rPr lang="pt-BR" sz="2000" b="1" dirty="0"/>
              <a:t> Laço de dependência pessoal;</a:t>
            </a:r>
          </a:p>
          <a:p>
            <a:pPr>
              <a:buFont typeface="Arial" pitchFamily="34" charset="0"/>
              <a:buChar char="•"/>
            </a:pPr>
            <a:endParaRPr lang="pt-BR" sz="2000" b="1" dirty="0"/>
          </a:p>
          <a:p>
            <a:pPr>
              <a:buFont typeface="Arial" pitchFamily="34" charset="0"/>
              <a:buChar char="•"/>
            </a:pPr>
            <a:r>
              <a:rPr lang="pt-BR" sz="2000" b="1" dirty="0"/>
              <a:t> Economia de base agrícola e de subsistência;</a:t>
            </a:r>
          </a:p>
          <a:p>
            <a:pPr>
              <a:buFont typeface="Arial" pitchFamily="34" charset="0"/>
              <a:buChar char="•"/>
            </a:pPr>
            <a:endParaRPr lang="pt-BR" sz="2000" b="1" dirty="0"/>
          </a:p>
          <a:p>
            <a:pPr>
              <a:buFont typeface="Arial" pitchFamily="34" charset="0"/>
              <a:buChar char="•"/>
            </a:pPr>
            <a:r>
              <a:rPr lang="pt-BR" sz="2000" b="1" dirty="0"/>
              <a:t> Consolidação da Igreja Católica – </a:t>
            </a:r>
            <a:r>
              <a:rPr lang="pt-BR" sz="2000" dirty="0"/>
              <a:t>organização de grande poder religioso, político e econômico.</a:t>
            </a:r>
            <a:endParaRPr lang="pt-BR" sz="20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251520" y="2001034"/>
            <a:ext cx="763284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000" dirty="0">
                <a:latin typeface="Arial" pitchFamily="34" charset="0"/>
                <a:cs typeface="Arial" pitchFamily="34" charset="0"/>
              </a:rPr>
              <a:t>É entre os séculos IX e XI que se consolidam as principais características do feudalismo.</a:t>
            </a:r>
          </a:p>
        </p:txBody>
      </p:sp>
      <p:sp>
        <p:nvSpPr>
          <p:cNvPr id="6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Calibri" pitchFamily="34" charset="0"/>
              </a:rPr>
              <a:t>História, 7º Ano do Ensino Fundamental</a:t>
            </a:r>
          </a:p>
          <a:p>
            <a:r>
              <a:rPr lang="pt-BR" sz="1600" dirty="0">
                <a:solidFill>
                  <a:schemeClr val="bg1"/>
                </a:solidFill>
                <a:latin typeface="Calibri" pitchFamily="34" charset="0"/>
              </a:rPr>
              <a:t>O Feudalismo</a:t>
            </a: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EBBF89C7-B1E3-471C-89B5-0071B8C40F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ubtítulo 6">
            <a:extLst>
              <a:ext uri="{FF2B5EF4-FFF2-40B4-BE49-F238E27FC236}">
                <a16:creationId xmlns:a16="http://schemas.microsoft.com/office/drawing/2014/main" id="{B3CCC319-5C4C-41AB-B70C-567E582D3F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Espaço Reservado para Data 7">
            <a:extLst>
              <a:ext uri="{FF2B5EF4-FFF2-40B4-BE49-F238E27FC236}">
                <a16:creationId xmlns:a16="http://schemas.microsoft.com/office/drawing/2014/main" id="{FA671050-86C2-41D8-B64E-9D209EE29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D8B560-BF81-4517-B6BB-543D19ABFB0D}" type="datetime1">
              <a:rPr lang="pt-BR" smtClean="0"/>
              <a:t>13/09/2022</a:t>
            </a:fld>
            <a:endParaRPr lang="pt-BR"/>
          </a:p>
        </p:txBody>
      </p:sp>
      <p:sp>
        <p:nvSpPr>
          <p:cNvPr id="9" name="Espaço Reservado para Rodapé 8">
            <a:extLst>
              <a:ext uri="{FF2B5EF4-FFF2-40B4-BE49-F238E27FC236}">
                <a16:creationId xmlns:a16="http://schemas.microsoft.com/office/drawing/2014/main" id="{A8748AE7-A0BC-498D-BB2C-BAE496BC5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10" name="Espaço Reservado para Número de Slide 9">
            <a:extLst>
              <a:ext uri="{FF2B5EF4-FFF2-40B4-BE49-F238E27FC236}">
                <a16:creationId xmlns:a16="http://schemas.microsoft.com/office/drawing/2014/main" id="{B7C80A33-1BFE-4C3C-BF79-6F27E1D38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20C32-ECD8-41D0-9407-4865FF670F94}" type="slidenum">
              <a:rPr lang="pt-BR" smtClean="0"/>
              <a:pPr>
                <a:defRPr/>
              </a:pPr>
              <a:t>11</a:t>
            </a:fld>
            <a:endParaRPr lang="pt-B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8751" y="836712"/>
            <a:ext cx="5486400" cy="914400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4. Organização do feudo</a:t>
            </a:r>
            <a:endParaRPr lang="pt-BR" sz="2800" i="1" dirty="0">
              <a:latin typeface="Arial" pitchFamily="34" charset="0"/>
              <a:cs typeface="Arial" pitchFamily="34" charset="0"/>
            </a:endParaRPr>
          </a:p>
          <a:p>
            <a:endParaRPr lang="pt-BR" u="sng" dirty="0">
              <a:latin typeface="Arial" pitchFamily="34" charset="0"/>
              <a:cs typeface="Arial" pitchFamily="34" charset="0"/>
            </a:endParaRPr>
          </a:p>
          <a:p>
            <a:r>
              <a:rPr lang="pt-BR" u="sng" dirty="0">
                <a:latin typeface="Arial" pitchFamily="34" charset="0"/>
                <a:cs typeface="Arial" pitchFamily="34" charset="0"/>
              </a:rPr>
              <a:t>Economia:</a:t>
            </a:r>
            <a:r>
              <a:rPr lang="pt-BR" dirty="0">
                <a:latin typeface="Arial" pitchFamily="34" charset="0"/>
                <a:cs typeface="Arial" pitchFamily="34" charset="0"/>
              </a:rPr>
              <a:t> agrícola, autossuficiente (subsistência), sem comércio e moeda;</a:t>
            </a: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unidade econômica básica: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FEUDO</a:t>
            </a:r>
            <a:r>
              <a:rPr lang="pt-BR" dirty="0">
                <a:latin typeface="Arial" pitchFamily="34" charset="0"/>
                <a:cs typeface="Arial" pitchFamily="34" charset="0"/>
              </a:rPr>
              <a:t> (benefício).</a:t>
            </a:r>
          </a:p>
          <a:p>
            <a:endParaRPr lang="pt-BR" dirty="0">
              <a:latin typeface="Arial" pitchFamily="34" charset="0"/>
              <a:cs typeface="Arial" pitchFamily="34" charset="0"/>
            </a:endParaRPr>
          </a:p>
          <a:p>
            <a:pPr marL="174625" lvl="1" indent="-174625"/>
            <a:r>
              <a:rPr lang="pt-BR" b="1" dirty="0">
                <a:latin typeface="Arial" pitchFamily="34" charset="0"/>
                <a:cs typeface="Arial" pitchFamily="34" charset="0"/>
              </a:rPr>
              <a:t>MANSO SENHORIAL</a:t>
            </a:r>
            <a:r>
              <a:rPr lang="pt-BR" dirty="0">
                <a:latin typeface="Arial" pitchFamily="34" charset="0"/>
                <a:cs typeface="Arial" pitchFamily="34" charset="0"/>
              </a:rPr>
              <a:t> – castelo + melhores terras.</a:t>
            </a:r>
          </a:p>
          <a:p>
            <a:pPr marL="174625" lvl="1" indent="-174625"/>
            <a:endParaRPr lang="pt-BR" dirty="0">
              <a:latin typeface="Arial" pitchFamily="34" charset="0"/>
              <a:cs typeface="Arial" pitchFamily="34" charset="0"/>
            </a:endParaRPr>
          </a:p>
          <a:p>
            <a:pPr marL="174625" lvl="1" indent="-174625"/>
            <a:r>
              <a:rPr lang="pt-BR" b="1" dirty="0">
                <a:latin typeface="Arial" pitchFamily="34" charset="0"/>
                <a:cs typeface="Arial" pitchFamily="34" charset="0"/>
              </a:rPr>
              <a:t>MANSO SERVIL</a:t>
            </a:r>
            <a:r>
              <a:rPr lang="pt-BR" dirty="0">
                <a:latin typeface="Arial" pitchFamily="34" charset="0"/>
                <a:cs typeface="Arial" pitchFamily="34" charset="0"/>
              </a:rPr>
              <a:t> – terras arrendadas (lotes = glebas ou 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tenências</a:t>
            </a:r>
            <a:r>
              <a:rPr lang="pt-BR" dirty="0">
                <a:latin typeface="Arial" pitchFamily="34" charset="0"/>
                <a:cs typeface="Arial" pitchFamily="34" charset="0"/>
              </a:rPr>
              <a:t>).</a:t>
            </a:r>
          </a:p>
          <a:p>
            <a:pPr marL="174625" lvl="1" indent="-174625"/>
            <a:endParaRPr lang="pt-BR" dirty="0">
              <a:latin typeface="Arial" pitchFamily="34" charset="0"/>
              <a:cs typeface="Arial" pitchFamily="34" charset="0"/>
            </a:endParaRPr>
          </a:p>
          <a:p>
            <a:pPr marL="174625" lvl="1" indent="-174625"/>
            <a:r>
              <a:rPr lang="pt-BR" b="1" dirty="0">
                <a:latin typeface="Arial" pitchFamily="34" charset="0"/>
                <a:cs typeface="Arial" pitchFamily="34" charset="0"/>
              </a:rPr>
              <a:t>MANSO COMUNAL</a:t>
            </a:r>
            <a:r>
              <a:rPr lang="pt-BR" dirty="0">
                <a:latin typeface="Arial" pitchFamily="34" charset="0"/>
                <a:cs typeface="Arial" pitchFamily="34" charset="0"/>
              </a:rPr>
              <a:t> – bosques e pastos (uso comum)		</a:t>
            </a:r>
          </a:p>
          <a:p>
            <a:pPr lvl="1">
              <a:buFontTx/>
              <a:buChar char="•"/>
            </a:pPr>
            <a:endParaRPr lang="pt-BR" dirty="0">
              <a:latin typeface="Arial" pitchFamily="34" charset="0"/>
              <a:cs typeface="Arial" pitchFamily="34" charset="0"/>
            </a:endParaRPr>
          </a:p>
          <a:p>
            <a:pPr lvl="1">
              <a:buFontTx/>
              <a:buChar char="•"/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eta para a direita 5"/>
          <p:cNvSpPr/>
          <p:nvPr/>
        </p:nvSpPr>
        <p:spPr>
          <a:xfrm>
            <a:off x="5436096" y="5400600"/>
            <a:ext cx="3096344" cy="10527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Vamos visualizar isso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5C7B710-09A0-4A21-9CFC-E767DD915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7786B8-FBAD-4A4C-BD2B-E690693A6BA4}" type="datetime1">
              <a:rPr lang="pt-BR" smtClean="0"/>
              <a:t>13/09/2022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B253379-8B89-4416-BBD8-69FE15361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104EC25-6050-4535-8875-2DD34473A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20C32-ECD8-41D0-9407-4865FF670F94}" type="slidenum">
              <a:rPr lang="pt-BR" smtClean="0"/>
              <a:pPr>
                <a:defRPr/>
              </a:pPr>
              <a:t>12</a:t>
            </a:fld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Calibri" pitchFamily="34" charset="0"/>
              </a:rPr>
              <a:t>História, 7º Ano do Ensino Fundamental</a:t>
            </a:r>
          </a:p>
          <a:p>
            <a:r>
              <a:rPr lang="pt-BR" sz="1600" dirty="0">
                <a:solidFill>
                  <a:schemeClr val="bg1"/>
                </a:solidFill>
                <a:latin typeface="Calibri" pitchFamily="34" charset="0"/>
              </a:rPr>
              <a:t>O Feudalismo</a:t>
            </a:r>
          </a:p>
        </p:txBody>
      </p:sp>
      <p:sp>
        <p:nvSpPr>
          <p:cNvPr id="6" name="Retângulo 5"/>
          <p:cNvSpPr/>
          <p:nvPr/>
        </p:nvSpPr>
        <p:spPr>
          <a:xfrm>
            <a:off x="179388" y="1169457"/>
            <a:ext cx="49685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/>
              <a:t>Veja a imagem disponível em:</a:t>
            </a:r>
          </a:p>
          <a:p>
            <a:endParaRPr lang="pt-BR" sz="2000" dirty="0"/>
          </a:p>
          <a:p>
            <a:r>
              <a:rPr lang="pt-BR" sz="2000" dirty="0">
                <a:hlinkClick r:id="rId2"/>
              </a:rPr>
              <a:t>http://cristiankle.blogspot.com.br/2011/04/imagem-1-feudo.html</a:t>
            </a:r>
            <a:endParaRPr lang="pt-BR" sz="2000" dirty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8B9D073-59BA-4E9A-87B7-C6F84D96B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D883DD-A3A3-4B17-8515-2D435513715B}" type="datetime1">
              <a:rPr lang="pt-BR" smtClean="0"/>
              <a:t>13/09/2022</a:t>
            </a:fld>
            <a:endParaRPr lang="pt-BR"/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20147C72-1C1D-43C5-994A-F4436844E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8" name="Espaço Reservado para Número de Slide 7">
            <a:extLst>
              <a:ext uri="{FF2B5EF4-FFF2-40B4-BE49-F238E27FC236}">
                <a16:creationId xmlns:a16="http://schemas.microsoft.com/office/drawing/2014/main" id="{5714E7BE-6139-458E-A65B-C876FEFBA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20C32-ECD8-41D0-9407-4865FF670F94}" type="slidenum">
              <a:rPr lang="pt-BR" smtClean="0"/>
              <a:pPr>
                <a:defRPr/>
              </a:pPr>
              <a:t>13</a:t>
            </a:fld>
            <a:endParaRPr lang="pt-B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48662" y="1177588"/>
            <a:ext cx="37032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/>
              <a:t>5. Organização Social</a:t>
            </a:r>
          </a:p>
        </p:txBody>
      </p:sp>
      <p:sp>
        <p:nvSpPr>
          <p:cNvPr id="6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Calibri" pitchFamily="34" charset="0"/>
              </a:rPr>
              <a:t>História, 7º Ano do Ensino Fundamental</a:t>
            </a:r>
          </a:p>
          <a:p>
            <a:r>
              <a:rPr lang="pt-BR" sz="1600" dirty="0">
                <a:solidFill>
                  <a:schemeClr val="bg1"/>
                </a:solidFill>
                <a:latin typeface="Calibri" pitchFamily="34" charset="0"/>
              </a:rPr>
              <a:t>O Feudalismo</a:t>
            </a:r>
          </a:p>
        </p:txBody>
      </p:sp>
      <p:sp>
        <p:nvSpPr>
          <p:cNvPr id="7" name="Retângulo 6"/>
          <p:cNvSpPr/>
          <p:nvPr/>
        </p:nvSpPr>
        <p:spPr>
          <a:xfrm rot="16200000">
            <a:off x="5348120" y="3660993"/>
            <a:ext cx="56166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/>
              <a:t>Imagem: Ilustração alemã dos três estados da sociedade medieval / Artista anônimo / Disponibilizada por Michael </a:t>
            </a:r>
            <a:r>
              <a:rPr lang="pt-BR" sz="1000" dirty="0" err="1"/>
              <a:t>Hurst</a:t>
            </a:r>
            <a:r>
              <a:rPr lang="pt-BR" sz="1000" dirty="0"/>
              <a:t> / Domínio Público</a:t>
            </a:r>
          </a:p>
        </p:txBody>
      </p:sp>
      <p:pic>
        <p:nvPicPr>
          <p:cNvPr id="8" name="Picture 2" descr="File:Three-estates-prognosticatio-lichtenberger-mainz-14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095" y="1268760"/>
            <a:ext cx="3678290" cy="5347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ED0A556-DA00-4355-B05C-C88C02AED3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039EE6-58C4-470E-A43C-6A089D9BEA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859E398-2313-440E-961A-8288EB3AA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8578FD-944F-41CA-9ACF-5263E2913270}" type="datetime1">
              <a:rPr lang="pt-BR" smtClean="0"/>
              <a:t>13/09/2022</a:t>
            </a:fld>
            <a:endParaRPr lang="pt-BR"/>
          </a:p>
        </p:txBody>
      </p:sp>
      <p:sp>
        <p:nvSpPr>
          <p:cNvPr id="9" name="Espaço Reservado para Rodapé 8">
            <a:extLst>
              <a:ext uri="{FF2B5EF4-FFF2-40B4-BE49-F238E27FC236}">
                <a16:creationId xmlns:a16="http://schemas.microsoft.com/office/drawing/2014/main" id="{434A8DF0-C760-4BC3-A2C3-D25CC0A1B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10" name="Espaço Reservado para Número de Slide 9">
            <a:extLst>
              <a:ext uri="{FF2B5EF4-FFF2-40B4-BE49-F238E27FC236}">
                <a16:creationId xmlns:a16="http://schemas.microsoft.com/office/drawing/2014/main" id="{6A62FC24-FCCE-494C-8EDA-F7C4DF1A7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20C32-ECD8-41D0-9407-4865FF670F94}" type="slidenum">
              <a:rPr lang="pt-BR" smtClean="0"/>
              <a:pPr>
                <a:defRPr/>
              </a:pPr>
              <a:t>14</a:t>
            </a:fld>
            <a:endParaRPr lang="pt-B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903041" y="1268760"/>
            <a:ext cx="3308919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sz="2000" dirty="0">
                <a:latin typeface="Arial" pitchFamily="34" charset="0"/>
                <a:cs typeface="Arial" pitchFamily="34" charset="0"/>
              </a:rPr>
              <a:t>Uma Sociedade Ruralizada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899592" y="2204864"/>
            <a:ext cx="3207929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sz="2000" dirty="0">
                <a:latin typeface="Arial" pitchFamily="34" charset="0"/>
                <a:cs typeface="Arial" pitchFamily="34" charset="0"/>
              </a:rPr>
              <a:t>Economia de Subsistência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51520" y="3244914"/>
            <a:ext cx="4875181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sz="2000" b="1" dirty="0">
                <a:latin typeface="Arial" pitchFamily="34" charset="0"/>
                <a:cs typeface="Arial" pitchFamily="34" charset="0"/>
              </a:rPr>
              <a:t>A terra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principal fonte de riqueza e poder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5886400" y="4593902"/>
            <a:ext cx="2718048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t-BR" b="1" dirty="0">
                <a:latin typeface="Arial" pitchFamily="34" charset="0"/>
                <a:cs typeface="Arial" pitchFamily="34" charset="0"/>
              </a:rPr>
              <a:t>Sociedade </a:t>
            </a:r>
            <a:r>
              <a:rPr lang="pt-BR" b="1" dirty="0" err="1">
                <a:latin typeface="Arial" pitchFamily="34" charset="0"/>
                <a:cs typeface="Arial" pitchFamily="34" charset="0"/>
              </a:rPr>
              <a:t>Estamental</a:t>
            </a:r>
            <a:r>
              <a:rPr lang="pt-BR" dirty="0">
                <a:latin typeface="Arial" pitchFamily="34" charset="0"/>
                <a:cs typeface="Arial" pitchFamily="34" charset="0"/>
              </a:rPr>
              <a:t> - posição social definida pelo nascimento. </a:t>
            </a:r>
          </a:p>
        </p:txBody>
      </p:sp>
      <p:sp>
        <p:nvSpPr>
          <p:cNvPr id="14" name="Seta para a direita 13"/>
          <p:cNvSpPr/>
          <p:nvPr/>
        </p:nvSpPr>
        <p:spPr>
          <a:xfrm>
            <a:off x="1619672" y="4662428"/>
            <a:ext cx="1440160" cy="288032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eta para a direita 14"/>
          <p:cNvSpPr/>
          <p:nvPr/>
        </p:nvSpPr>
        <p:spPr>
          <a:xfrm>
            <a:off x="1979712" y="5238492"/>
            <a:ext cx="1080120" cy="28803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Seta para a direita 15"/>
          <p:cNvSpPr/>
          <p:nvPr/>
        </p:nvSpPr>
        <p:spPr>
          <a:xfrm>
            <a:off x="1979712" y="5886564"/>
            <a:ext cx="1080120" cy="288032"/>
          </a:xfrm>
          <a:prstGeom prst="right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/>
          <p:cNvSpPr txBox="1"/>
          <p:nvPr/>
        </p:nvSpPr>
        <p:spPr>
          <a:xfrm>
            <a:off x="3149307" y="4581128"/>
            <a:ext cx="221478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Os que oram...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3140402" y="5157192"/>
            <a:ext cx="222368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Os que guerreiam...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3153226" y="5805264"/>
            <a:ext cx="221086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Os que trabalham...</a:t>
            </a:r>
          </a:p>
        </p:txBody>
      </p:sp>
      <p:sp>
        <p:nvSpPr>
          <p:cNvPr id="20" name="Seta para baixo 19"/>
          <p:cNvSpPr/>
          <p:nvPr/>
        </p:nvSpPr>
        <p:spPr>
          <a:xfrm>
            <a:off x="2339752" y="1772816"/>
            <a:ext cx="432048" cy="36004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Seta para baixo 20"/>
          <p:cNvSpPr/>
          <p:nvPr/>
        </p:nvSpPr>
        <p:spPr>
          <a:xfrm>
            <a:off x="2339752" y="2780928"/>
            <a:ext cx="432048" cy="36004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Calibri" pitchFamily="34" charset="0"/>
              </a:rPr>
              <a:t>História, 7º Ano do Ensino Fundamental</a:t>
            </a:r>
          </a:p>
          <a:p>
            <a:r>
              <a:rPr lang="pt-BR" sz="1600" dirty="0">
                <a:solidFill>
                  <a:schemeClr val="bg1"/>
                </a:solidFill>
                <a:latin typeface="Calibri" pitchFamily="34" charset="0"/>
              </a:rPr>
              <a:t>O Feudalismo</a:t>
            </a:r>
          </a:p>
        </p:txBody>
      </p:sp>
      <p:grpSp>
        <p:nvGrpSpPr>
          <p:cNvPr id="22" name="Grupo 21"/>
          <p:cNvGrpSpPr/>
          <p:nvPr/>
        </p:nvGrpSpPr>
        <p:grpSpPr>
          <a:xfrm>
            <a:off x="251520" y="4283055"/>
            <a:ext cx="2350468" cy="2026265"/>
            <a:chOff x="280464" y="2266831"/>
            <a:chExt cx="2350468" cy="2026265"/>
          </a:xfrm>
        </p:grpSpPr>
        <p:sp>
          <p:nvSpPr>
            <p:cNvPr id="24" name="Triângulo isósceles 23"/>
            <p:cNvSpPr/>
            <p:nvPr/>
          </p:nvSpPr>
          <p:spPr>
            <a:xfrm>
              <a:off x="280464" y="2266831"/>
              <a:ext cx="2350468" cy="2026265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Triângulo isósceles 24"/>
            <p:cNvSpPr/>
            <p:nvPr/>
          </p:nvSpPr>
          <p:spPr>
            <a:xfrm>
              <a:off x="570900" y="2273687"/>
              <a:ext cx="1769596" cy="1525513"/>
            </a:xfrm>
            <a:prstGeom prst="triangl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Triângulo isósceles 25"/>
            <p:cNvSpPr/>
            <p:nvPr/>
          </p:nvSpPr>
          <p:spPr>
            <a:xfrm>
              <a:off x="900618" y="2271912"/>
              <a:ext cx="1110159" cy="957033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7" name="CaixaDeTexto 26"/>
            <p:cNvSpPr txBox="1"/>
            <p:nvPr/>
          </p:nvSpPr>
          <p:spPr>
            <a:xfrm>
              <a:off x="1084248" y="2771636"/>
              <a:ext cx="73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Clero</a:t>
              </a:r>
            </a:p>
          </p:txBody>
        </p:sp>
        <p:sp>
          <p:nvSpPr>
            <p:cNvPr id="28" name="CaixaDeTexto 27"/>
            <p:cNvSpPr txBox="1"/>
            <p:nvPr/>
          </p:nvSpPr>
          <p:spPr>
            <a:xfrm>
              <a:off x="923947" y="3353807"/>
              <a:ext cx="1056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Nobreza</a:t>
              </a:r>
            </a:p>
          </p:txBody>
        </p:sp>
        <p:sp>
          <p:nvSpPr>
            <p:cNvPr id="29" name="CaixaDeTexto 28"/>
            <p:cNvSpPr txBox="1"/>
            <p:nvPr/>
          </p:nvSpPr>
          <p:spPr>
            <a:xfrm>
              <a:off x="457668" y="3901807"/>
              <a:ext cx="19960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/>
                <a:t>Camponeses e Servos</a:t>
              </a:r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48FC2B77-9FAF-4000-91CE-C62FCF4BA4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3108B5C-421D-444A-A3A9-E8F52C8ED8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A75313B-8C96-49F6-BAC6-F6403BAC7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99E12D-1223-43E3-AD27-13E932F85EB4}" type="datetime1">
              <a:rPr lang="pt-BR" smtClean="0"/>
              <a:t>13/09/2022</a:t>
            </a:fld>
            <a:endParaRPr lang="pt-BR"/>
          </a:p>
        </p:txBody>
      </p:sp>
      <p:sp>
        <p:nvSpPr>
          <p:cNvPr id="9" name="Espaço Reservado para Rodapé 8">
            <a:extLst>
              <a:ext uri="{FF2B5EF4-FFF2-40B4-BE49-F238E27FC236}">
                <a16:creationId xmlns:a16="http://schemas.microsoft.com/office/drawing/2014/main" id="{4A425042-A717-430B-801A-32445CE94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10" name="Espaço Reservado para Número de Slide 9">
            <a:extLst>
              <a:ext uri="{FF2B5EF4-FFF2-40B4-BE49-F238E27FC236}">
                <a16:creationId xmlns:a16="http://schemas.microsoft.com/office/drawing/2014/main" id="{5B8332B8-2694-4F24-AA4D-27AF652E1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20C32-ECD8-41D0-9407-4865FF670F94}" type="slidenum">
              <a:rPr lang="pt-BR" smtClean="0"/>
              <a:pPr>
                <a:defRPr/>
              </a:pPr>
              <a:t>15</a:t>
            </a:fld>
            <a:endParaRPr lang="pt-B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51520" y="1984772"/>
            <a:ext cx="5262978" cy="212365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200" dirty="0"/>
              <a:t> Possuem a terra;</a:t>
            </a:r>
          </a:p>
          <a:p>
            <a:pPr>
              <a:buFont typeface="Arial" pitchFamily="34" charset="0"/>
              <a:buChar char="•"/>
            </a:pPr>
            <a:r>
              <a:rPr lang="pt-BR" sz="2200" dirty="0"/>
              <a:t> têm poder militar;</a:t>
            </a:r>
          </a:p>
          <a:p>
            <a:pPr>
              <a:buFont typeface="Arial" pitchFamily="34" charset="0"/>
              <a:buChar char="•"/>
            </a:pPr>
            <a:r>
              <a:rPr lang="pt-BR" sz="2200" dirty="0"/>
              <a:t> gozam de </a:t>
            </a:r>
            <a:r>
              <a:rPr lang="pt-BR" sz="2200" b="1" dirty="0"/>
              <a:t>direitos senhoriais         </a:t>
            </a:r>
          </a:p>
          <a:p>
            <a:r>
              <a:rPr lang="pt-BR" sz="2200" b="1" dirty="0"/>
              <a:t>   </a:t>
            </a:r>
            <a:r>
              <a:rPr lang="pt-BR" sz="2200" dirty="0"/>
              <a:t>sobre a terra e os camponeses:</a:t>
            </a:r>
          </a:p>
          <a:p>
            <a:r>
              <a:rPr lang="pt-BR" sz="2200" dirty="0"/>
              <a:t>	- cobram imposto;</a:t>
            </a:r>
          </a:p>
          <a:p>
            <a:r>
              <a:rPr lang="pt-BR" sz="2200" dirty="0"/>
              <a:t>	- aplicam justiça.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51519" y="4365104"/>
            <a:ext cx="526297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Estão ligados por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Relações de Vassalagem.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51520" y="4987042"/>
            <a:ext cx="5262979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	        Suseranos</a:t>
            </a:r>
          </a:p>
          <a:p>
            <a:endParaRPr lang="pt-BR" dirty="0">
              <a:latin typeface="Arial" pitchFamily="34" charset="0"/>
              <a:cs typeface="Arial" pitchFamily="34" charset="0"/>
            </a:endParaRP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Fidelidade		Proteção</a:t>
            </a:r>
          </a:p>
          <a:p>
            <a:endParaRPr lang="pt-BR" dirty="0">
              <a:latin typeface="Arial" pitchFamily="34" charset="0"/>
              <a:cs typeface="Arial" pitchFamily="34" charset="0"/>
            </a:endParaRP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Serviço militar		Concessão de Feudos</a:t>
            </a: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	           Vassalos</a:t>
            </a:r>
          </a:p>
        </p:txBody>
      </p:sp>
      <p:sp>
        <p:nvSpPr>
          <p:cNvPr id="8" name="Seta para baixo 7"/>
          <p:cNvSpPr/>
          <p:nvPr/>
        </p:nvSpPr>
        <p:spPr>
          <a:xfrm>
            <a:off x="2706187" y="5373216"/>
            <a:ext cx="360040" cy="936104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baixo 8"/>
          <p:cNvSpPr/>
          <p:nvPr/>
        </p:nvSpPr>
        <p:spPr>
          <a:xfrm rot="10800000">
            <a:off x="1770083" y="5373216"/>
            <a:ext cx="360040" cy="936104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 para baixo 11"/>
          <p:cNvSpPr/>
          <p:nvPr/>
        </p:nvSpPr>
        <p:spPr>
          <a:xfrm>
            <a:off x="2411760" y="4149080"/>
            <a:ext cx="288032" cy="216024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 para baixo 12"/>
          <p:cNvSpPr/>
          <p:nvPr/>
        </p:nvSpPr>
        <p:spPr>
          <a:xfrm>
            <a:off x="2411760" y="4797152"/>
            <a:ext cx="288032" cy="216024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179512" y="1167135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Senhores</a:t>
            </a:r>
            <a:r>
              <a:rPr lang="pt-BR" sz="2400" dirty="0"/>
              <a:t> – Nobres ou Clérigos</a:t>
            </a:r>
          </a:p>
        </p:txBody>
      </p:sp>
      <p:sp>
        <p:nvSpPr>
          <p:cNvPr id="16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Calibri" pitchFamily="34" charset="0"/>
              </a:rPr>
              <a:t>História, 7º Ano do Ensino Fundamental</a:t>
            </a:r>
          </a:p>
          <a:p>
            <a:r>
              <a:rPr lang="pt-BR" sz="1600" dirty="0">
                <a:solidFill>
                  <a:schemeClr val="bg1"/>
                </a:solidFill>
                <a:latin typeface="Calibri" pitchFamily="34" charset="0"/>
              </a:rPr>
              <a:t>O Feudalismo</a:t>
            </a:r>
          </a:p>
        </p:txBody>
      </p:sp>
      <p:pic>
        <p:nvPicPr>
          <p:cNvPr id="15" name="Picture 2" descr="http://upload.wikimedia.org/wikipedia/commons/thumb/c/cd/Cleric-Knight-Workman.jpg/250px-Cleric-Knight-Work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0632" y="1988840"/>
            <a:ext cx="2813298" cy="2880817"/>
          </a:xfrm>
          <a:prstGeom prst="rect">
            <a:avLst/>
          </a:prstGeom>
          <a:noFill/>
        </p:spPr>
      </p:pic>
      <p:sp>
        <p:nvSpPr>
          <p:cNvPr id="17" name="Retângulo 16"/>
          <p:cNvSpPr/>
          <p:nvPr/>
        </p:nvSpPr>
        <p:spPr>
          <a:xfrm>
            <a:off x="5868144" y="4819218"/>
            <a:ext cx="30243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/>
              <a:t>Imagem: </a:t>
            </a:r>
            <a:r>
              <a:rPr lang="pt-BR" sz="1000" dirty="0" err="1"/>
              <a:t>Cleric</a:t>
            </a:r>
            <a:r>
              <a:rPr lang="pt-BR" sz="1000" dirty="0"/>
              <a:t>, Knight, </a:t>
            </a:r>
            <a:r>
              <a:rPr lang="pt-BR" sz="1000" dirty="0" err="1"/>
              <a:t>and</a:t>
            </a:r>
            <a:r>
              <a:rPr lang="pt-BR" sz="1000" dirty="0"/>
              <a:t> </a:t>
            </a:r>
            <a:r>
              <a:rPr lang="pt-BR" sz="1000" dirty="0" err="1"/>
              <a:t>Workman</a:t>
            </a:r>
            <a:r>
              <a:rPr lang="pt-BR" sz="1000" dirty="0"/>
              <a:t> / </a:t>
            </a:r>
          </a:p>
          <a:p>
            <a:r>
              <a:rPr lang="pt-BR" sz="1000" dirty="0"/>
              <a:t>Autor desconhecido /  disponibilizada por </a:t>
            </a:r>
            <a:r>
              <a:rPr lang="pt-BR" sz="1000" dirty="0" err="1"/>
              <a:t>Leinad</a:t>
            </a:r>
            <a:r>
              <a:rPr lang="pt-BR" sz="1000" dirty="0"/>
              <a:t>-Z / United </a:t>
            </a:r>
            <a:r>
              <a:rPr lang="pt-BR" sz="1000" dirty="0" err="1"/>
              <a:t>States</a:t>
            </a:r>
            <a:r>
              <a:rPr lang="pt-BR" sz="1000" dirty="0"/>
              <a:t> </a:t>
            </a:r>
            <a:r>
              <a:rPr lang="pt-BR" sz="1000" dirty="0" err="1"/>
              <a:t>Public</a:t>
            </a:r>
            <a:r>
              <a:rPr lang="pt-BR" sz="1000" dirty="0"/>
              <a:t> Domain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5957383-4240-4A94-ABF6-9F3E8F1938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EBE8F8E-5431-4E6A-9BF7-C2CF5D8A02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E0ABDAA-A086-418B-BF14-A97885F87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A474A7-841D-49E1-B3FA-2A82A66ECD43}" type="datetime1">
              <a:rPr lang="pt-BR" smtClean="0"/>
              <a:t>13/09/2022</a:t>
            </a:fld>
            <a:endParaRPr lang="pt-BR"/>
          </a:p>
        </p:txBody>
      </p:sp>
      <p:sp>
        <p:nvSpPr>
          <p:cNvPr id="10" name="Espaço Reservado para Rodapé 9">
            <a:extLst>
              <a:ext uri="{FF2B5EF4-FFF2-40B4-BE49-F238E27FC236}">
                <a16:creationId xmlns:a16="http://schemas.microsoft.com/office/drawing/2014/main" id="{644B5DAE-03F6-4113-9791-A6706A095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11" name="Espaço Reservado para Número de Slide 10">
            <a:extLst>
              <a:ext uri="{FF2B5EF4-FFF2-40B4-BE49-F238E27FC236}">
                <a16:creationId xmlns:a16="http://schemas.microsoft.com/office/drawing/2014/main" id="{44F8F732-6F04-42B4-811D-688C9EBC2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20C32-ECD8-41D0-9407-4865FF670F94}" type="slidenum">
              <a:rPr lang="pt-BR" smtClean="0"/>
              <a:pPr>
                <a:defRPr/>
              </a:pPr>
              <a:t>16</a:t>
            </a:fld>
            <a:endParaRPr lang="pt-B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51520" y="1988840"/>
            <a:ext cx="4320480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400" dirty="0"/>
              <a:t> Trabalham na terra;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/>
              <a:t> estão sujeitos a </a:t>
            </a:r>
            <a:r>
              <a:rPr lang="pt-BR" sz="2400" b="1" dirty="0"/>
              <a:t>obrigações</a:t>
            </a:r>
            <a:r>
              <a:rPr lang="pt-BR" sz="2400" dirty="0"/>
              <a:t> perante os seus senhores:</a:t>
            </a:r>
          </a:p>
          <a:p>
            <a:r>
              <a:rPr lang="pt-BR" sz="2400" dirty="0"/>
              <a:t>	- pagamento de renda;</a:t>
            </a:r>
          </a:p>
          <a:p>
            <a:r>
              <a:rPr lang="pt-BR" sz="2400" dirty="0"/>
              <a:t>	- corveias e banalidades;</a:t>
            </a:r>
          </a:p>
          <a:p>
            <a:r>
              <a:rPr lang="pt-BR" sz="2400" dirty="0"/>
              <a:t>	- pagamento de impostos 	   e multas.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51520" y="5550331"/>
            <a:ext cx="4392488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400" dirty="0">
                <a:latin typeface="Arial" pitchFamily="34" charset="0"/>
                <a:cs typeface="Arial" pitchFamily="34" charset="0"/>
              </a:rPr>
              <a:t>Estão sob a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dependência dos senhores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179512" y="1167135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Camponeses</a:t>
            </a:r>
            <a:r>
              <a:rPr lang="pt-BR" sz="2400" dirty="0"/>
              <a:t> – servos e livres</a:t>
            </a:r>
          </a:p>
        </p:txBody>
      </p:sp>
      <p:sp>
        <p:nvSpPr>
          <p:cNvPr id="17" name="Seta para baixo 16"/>
          <p:cNvSpPr/>
          <p:nvPr/>
        </p:nvSpPr>
        <p:spPr>
          <a:xfrm>
            <a:off x="1907704" y="4725144"/>
            <a:ext cx="864096" cy="79208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Calibri" pitchFamily="34" charset="0"/>
              </a:rPr>
              <a:t>História, 7º Ano do Ensino Fundamental</a:t>
            </a:r>
          </a:p>
          <a:p>
            <a:r>
              <a:rPr lang="pt-BR" sz="1600" dirty="0">
                <a:solidFill>
                  <a:schemeClr val="bg1"/>
                </a:solidFill>
                <a:latin typeface="Calibri" pitchFamily="34" charset="0"/>
              </a:rPr>
              <a:t>O Feudalismo</a:t>
            </a:r>
          </a:p>
        </p:txBody>
      </p:sp>
      <p:pic>
        <p:nvPicPr>
          <p:cNvPr id="12" name="Picture 2" descr="http://upload.wikimedia.org/wikipedia/commons/thumb/c/cd/Cleric-Knight-Workman.jpg/250px-Cleric-Knight-Work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0632" y="1988840"/>
            <a:ext cx="2813298" cy="2880817"/>
          </a:xfrm>
          <a:prstGeom prst="rect">
            <a:avLst/>
          </a:prstGeom>
          <a:noFill/>
        </p:spPr>
      </p:pic>
      <p:sp>
        <p:nvSpPr>
          <p:cNvPr id="15" name="Retângulo 14"/>
          <p:cNvSpPr/>
          <p:nvPr/>
        </p:nvSpPr>
        <p:spPr>
          <a:xfrm>
            <a:off x="5868144" y="4819218"/>
            <a:ext cx="30243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/>
              <a:t>Imagem: </a:t>
            </a:r>
            <a:r>
              <a:rPr lang="pt-BR" sz="1000" dirty="0" err="1"/>
              <a:t>Cleric</a:t>
            </a:r>
            <a:r>
              <a:rPr lang="pt-BR" sz="1000" dirty="0"/>
              <a:t>, Knight, </a:t>
            </a:r>
            <a:r>
              <a:rPr lang="pt-BR" sz="1000" dirty="0" err="1"/>
              <a:t>and</a:t>
            </a:r>
            <a:r>
              <a:rPr lang="pt-BR" sz="1000" dirty="0"/>
              <a:t> </a:t>
            </a:r>
            <a:r>
              <a:rPr lang="pt-BR" sz="1000" dirty="0" err="1"/>
              <a:t>Workman</a:t>
            </a:r>
            <a:r>
              <a:rPr lang="pt-BR" sz="1000" dirty="0"/>
              <a:t> / </a:t>
            </a:r>
          </a:p>
          <a:p>
            <a:r>
              <a:rPr lang="pt-BR" sz="1000" dirty="0"/>
              <a:t>Autor desconhecido /  disponibilizada por </a:t>
            </a:r>
            <a:r>
              <a:rPr lang="pt-BR" sz="1000" dirty="0" err="1"/>
              <a:t>Leinad</a:t>
            </a:r>
            <a:r>
              <a:rPr lang="pt-BR" sz="1000" dirty="0"/>
              <a:t>-Z / United </a:t>
            </a:r>
            <a:r>
              <a:rPr lang="pt-BR" sz="1000" dirty="0" err="1"/>
              <a:t>States</a:t>
            </a:r>
            <a:r>
              <a:rPr lang="pt-BR" sz="1000" dirty="0"/>
              <a:t> </a:t>
            </a:r>
            <a:r>
              <a:rPr lang="pt-BR" sz="1000" dirty="0" err="1"/>
              <a:t>Public</a:t>
            </a:r>
            <a:r>
              <a:rPr lang="pt-BR" sz="1000" dirty="0"/>
              <a:t> Domain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EE446A6-2B33-447B-AF48-F2D2703A9C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0801CAC-DD6C-4042-8468-D5BFB979AC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31A61E9-F337-449D-82D5-5152EE4E1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6B237C-4C17-45BE-8C66-25F0D0122508}" type="datetime1">
              <a:rPr lang="pt-BR" smtClean="0"/>
              <a:t>13/09/2022</a:t>
            </a:fld>
            <a:endParaRPr lang="pt-BR"/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4256161D-040D-4318-97DD-9F75559B9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8" name="Espaço Reservado para Número de Slide 7">
            <a:extLst>
              <a:ext uri="{FF2B5EF4-FFF2-40B4-BE49-F238E27FC236}">
                <a16:creationId xmlns:a16="http://schemas.microsoft.com/office/drawing/2014/main" id="{DF3E52E3-B7F5-4EFF-9682-B9C1D8303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20C32-ECD8-41D0-9407-4865FF670F94}" type="slidenum">
              <a:rPr lang="pt-BR" smtClean="0"/>
              <a:pPr>
                <a:defRPr/>
              </a:pPr>
              <a:t>17</a:t>
            </a:fld>
            <a:endParaRPr lang="pt-B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07504" y="1124744"/>
            <a:ext cx="3384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/>
              <a:t>6. Economia Feudal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79512" y="1889537"/>
            <a:ext cx="8064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/>
              <a:t>Basicamente uma </a:t>
            </a:r>
            <a:r>
              <a:rPr lang="pt-BR" sz="2000" b="1" dirty="0"/>
              <a:t>economia agrária de subsistência</a:t>
            </a:r>
            <a:r>
              <a:rPr lang="pt-BR" sz="2000" dirty="0"/>
              <a:t>. As aldeias eram autossuficientes, ou seja, produziam quase tudo de que necessitavam. No entanto, o </a:t>
            </a:r>
            <a:r>
              <a:rPr lang="pt-BR" sz="2000" b="1" dirty="0"/>
              <a:t>comércio</a:t>
            </a:r>
            <a:r>
              <a:rPr lang="pt-BR" sz="2000" dirty="0"/>
              <a:t> e o </a:t>
            </a:r>
            <a:r>
              <a:rPr lang="pt-BR" sz="2000" b="1" dirty="0"/>
              <a:t>artesanato</a:t>
            </a:r>
            <a:r>
              <a:rPr lang="pt-BR" sz="2000" dirty="0"/>
              <a:t> não desapareceram.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79512" y="3322727"/>
            <a:ext cx="76328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sz="2000" b="1" dirty="0"/>
              <a:t> O comércio: </a:t>
            </a:r>
            <a:r>
              <a:rPr lang="pt-BR" sz="2000" dirty="0"/>
              <a:t>escasso, praticado principalmente através de escambo. Exemplo: troca de saco de trigo por carne;</a:t>
            </a:r>
          </a:p>
          <a:p>
            <a:pPr algn="just">
              <a:buFont typeface="Arial" pitchFamily="34" charset="0"/>
              <a:buChar char="•"/>
            </a:pPr>
            <a:endParaRPr lang="pt-BR" sz="2000" dirty="0"/>
          </a:p>
          <a:p>
            <a:pPr algn="just">
              <a:buFont typeface="Arial" pitchFamily="34" charset="0"/>
              <a:buChar char="•"/>
            </a:pPr>
            <a:r>
              <a:rPr lang="pt-BR" sz="2000" dirty="0"/>
              <a:t> </a:t>
            </a:r>
            <a:r>
              <a:rPr lang="pt-BR" sz="2000" b="1" dirty="0"/>
              <a:t>o artesanato: </a:t>
            </a:r>
            <a:r>
              <a:rPr lang="pt-BR" sz="2000" dirty="0"/>
              <a:t>a maioria dos artesãos produziam seus produtos para consumo dos senhores feudais e, em bem menor escala, para os camponeses, os quais adquiriam através do escambo. Vale destacar que, a partir do século XI, amplia-se a produção artesanal com o avanço do comércio e do uso do dinheiro.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51520" y="5877272"/>
            <a:ext cx="626469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/>
              <a:t>Escambo</a:t>
            </a:r>
          </a:p>
          <a:p>
            <a:r>
              <a:rPr lang="pt-BR" dirty="0"/>
              <a:t>Troca de mercadorias e serviços sem fazer uso do dinheiro.</a:t>
            </a:r>
          </a:p>
        </p:txBody>
      </p:sp>
      <p:sp>
        <p:nvSpPr>
          <p:cNvPr id="9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Calibri" pitchFamily="34" charset="0"/>
              </a:rPr>
              <a:t>História, 7º Ano do Ensino Fundamental</a:t>
            </a:r>
          </a:p>
          <a:p>
            <a:r>
              <a:rPr lang="pt-BR" sz="1600" dirty="0">
                <a:solidFill>
                  <a:schemeClr val="bg1"/>
                </a:solidFill>
                <a:latin typeface="Calibri" pitchFamily="34" charset="0"/>
              </a:rPr>
              <a:t>O Feudalismo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658F54E-82CF-4739-9EE2-D23343F7FC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073E5BE-1896-4CC2-8B0B-5B98953757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Espaço Reservado para Data 7">
            <a:extLst>
              <a:ext uri="{FF2B5EF4-FFF2-40B4-BE49-F238E27FC236}">
                <a16:creationId xmlns:a16="http://schemas.microsoft.com/office/drawing/2014/main" id="{DF45F00A-5888-4541-8F98-59D3E6F96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64F144-718B-4F0F-9F17-478FAFAD37E1}" type="datetime1">
              <a:rPr lang="pt-BR" smtClean="0"/>
              <a:t>13/09/2022</a:t>
            </a:fld>
            <a:endParaRPr lang="pt-BR"/>
          </a:p>
        </p:txBody>
      </p:sp>
      <p:sp>
        <p:nvSpPr>
          <p:cNvPr id="10" name="Espaço Reservado para Rodapé 9">
            <a:extLst>
              <a:ext uri="{FF2B5EF4-FFF2-40B4-BE49-F238E27FC236}">
                <a16:creationId xmlns:a16="http://schemas.microsoft.com/office/drawing/2014/main" id="{0359F64C-1D2A-41FC-A31F-B387C40EF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11" name="Espaço Reservado para Número de Slide 10">
            <a:extLst>
              <a:ext uri="{FF2B5EF4-FFF2-40B4-BE49-F238E27FC236}">
                <a16:creationId xmlns:a16="http://schemas.microsoft.com/office/drawing/2014/main" id="{29A2DEAB-1F97-4D38-85D5-1ADF9091F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20C32-ECD8-41D0-9407-4865FF670F94}" type="slidenum">
              <a:rPr lang="pt-BR" smtClean="0"/>
              <a:pPr>
                <a:defRPr/>
              </a:pPr>
              <a:t>18</a:t>
            </a:fld>
            <a:endParaRPr lang="pt-B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79512" y="1155516"/>
            <a:ext cx="56428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/>
              <a:t>As transformações no Feudalismo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79512" y="1803588"/>
            <a:ext cx="7992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A partir do século X, inovações nas técnicas agrícolas e no emprego da energia possibilitaram o aumento da produção de alimentos e o crescimento populacional, transformando o feudalismo europeu.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79512" y="2852936"/>
            <a:ext cx="79928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000" dirty="0"/>
              <a:t> </a:t>
            </a:r>
            <a:r>
              <a:rPr lang="pt-BR" sz="2000" b="1" dirty="0"/>
              <a:t>Arado de ferro</a:t>
            </a:r>
            <a:r>
              <a:rPr lang="pt-BR" sz="2000" dirty="0"/>
              <a:t> substitui o arado de madeira, mais resistente e mais pesado, foi possível arar mais fundo, permitindo que solos mais difíceis fossem trabalhados, aumentando assim a quantidade de terras disponíveis;</a:t>
            </a:r>
          </a:p>
          <a:p>
            <a:pPr>
              <a:buFont typeface="Arial" pitchFamily="34" charset="0"/>
              <a:buChar char="•"/>
            </a:pPr>
            <a:endParaRPr lang="pt-BR" sz="2000" dirty="0"/>
          </a:p>
          <a:p>
            <a:pPr>
              <a:buFont typeface="Arial" pitchFamily="34" charset="0"/>
              <a:buChar char="•"/>
            </a:pPr>
            <a:r>
              <a:rPr lang="pt-BR" sz="2000" dirty="0"/>
              <a:t> </a:t>
            </a:r>
            <a:r>
              <a:rPr lang="pt-BR" sz="2000" b="1" dirty="0"/>
              <a:t>uso do cavalo para puxar o arado</a:t>
            </a:r>
            <a:r>
              <a:rPr lang="pt-BR" sz="2000" dirty="0"/>
              <a:t>. Com um novo sistema de correias foi possível utilizar o cavalo, mais ágil que o boi, aumentando as áreas cultivadas;</a:t>
            </a:r>
          </a:p>
          <a:p>
            <a:pPr>
              <a:buFont typeface="Arial" pitchFamily="34" charset="0"/>
              <a:buChar char="•"/>
            </a:pPr>
            <a:endParaRPr lang="pt-BR" sz="2000" dirty="0"/>
          </a:p>
          <a:p>
            <a:pPr>
              <a:buFont typeface="Arial" pitchFamily="34" charset="0"/>
              <a:buChar char="•"/>
            </a:pPr>
            <a:r>
              <a:rPr lang="pt-BR" sz="2000" dirty="0"/>
              <a:t> </a:t>
            </a:r>
            <a:r>
              <a:rPr lang="pt-BR" sz="2000" b="1" dirty="0"/>
              <a:t>aprimoramento e difusão dos moinhos acionados por rodas d’água ou por cata-ventos</a:t>
            </a:r>
            <a:r>
              <a:rPr lang="pt-BR" sz="2000" dirty="0"/>
              <a:t>, moendo o trigo com mais rapidez e eficiência</a:t>
            </a:r>
          </a:p>
        </p:txBody>
      </p:sp>
      <p:sp>
        <p:nvSpPr>
          <p:cNvPr id="8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Calibri" pitchFamily="34" charset="0"/>
              </a:rPr>
              <a:t>História, 7º Ano do Ensino Fundamental</a:t>
            </a:r>
          </a:p>
          <a:p>
            <a:r>
              <a:rPr lang="pt-BR" sz="1600" dirty="0">
                <a:solidFill>
                  <a:schemeClr val="bg1"/>
                </a:solidFill>
                <a:latin typeface="Calibri" pitchFamily="34" charset="0"/>
              </a:rPr>
              <a:t>O Feudalismo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DFD986E-9EFA-4E79-9EC2-D34BD9DDDB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5B2C310-1C2B-4DE4-91F8-3387CEA579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A4BB73A-C624-4A6A-8195-829DC0A54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39B121-E3C9-4C46-8F26-CCF1EBEEE5E7}" type="datetime1">
              <a:rPr lang="pt-BR" smtClean="0"/>
              <a:t>13/09/2022</a:t>
            </a:fld>
            <a:endParaRPr lang="pt-BR"/>
          </a:p>
        </p:txBody>
      </p:sp>
      <p:sp>
        <p:nvSpPr>
          <p:cNvPr id="9" name="Espaço Reservado para Rodapé 8">
            <a:extLst>
              <a:ext uri="{FF2B5EF4-FFF2-40B4-BE49-F238E27FC236}">
                <a16:creationId xmlns:a16="http://schemas.microsoft.com/office/drawing/2014/main" id="{94138736-FDD2-4DA8-B6EA-3828699F5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10" name="Espaço Reservado para Número de Slide 9">
            <a:extLst>
              <a:ext uri="{FF2B5EF4-FFF2-40B4-BE49-F238E27FC236}">
                <a16:creationId xmlns:a16="http://schemas.microsoft.com/office/drawing/2014/main" id="{0EEE8332-C707-4604-A994-0A5381A53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20C32-ECD8-41D0-9407-4865FF670F94}" type="slidenum">
              <a:rPr lang="pt-BR" smtClean="0"/>
              <a:pPr>
                <a:defRPr/>
              </a:pPr>
              <a:t>19</a:t>
            </a:fld>
            <a:endParaRPr lang="pt-B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7504" y="1124744"/>
            <a:ext cx="77428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/>
              <a:t>1. Do Império Romano aos Reinos Germânicos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51520" y="1822172"/>
            <a:ext cx="8064896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Devido à dificuldade de manter protegida a grande extensão das fronteiras do Império Romano das constantes invasões dos </a:t>
            </a:r>
            <a:r>
              <a:rPr lang="pt-BR" sz="2400" b="1" dirty="0"/>
              <a:t>bárbaros,</a:t>
            </a:r>
            <a:r>
              <a:rPr lang="pt-BR" sz="2400" dirty="0"/>
              <a:t> o Império deixou de investir na conquista de novos territórios, o que provocou a diminuição de escravos.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Lembrando que os escravos vinham dos povos dominados pelos romanos.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51520" y="4797152"/>
            <a:ext cx="8064896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400" b="1" dirty="0"/>
              <a:t>Bárbaro</a:t>
            </a:r>
          </a:p>
          <a:p>
            <a:r>
              <a:rPr lang="pt-BR" sz="2400" dirty="0"/>
              <a:t>Os romanos adotaram esse termo para designar todos os povos que viviam fora do Império Romano  – especialmente os germânicos</a:t>
            </a:r>
          </a:p>
        </p:txBody>
      </p:sp>
      <p:sp>
        <p:nvSpPr>
          <p:cNvPr id="5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Calibri" pitchFamily="34" charset="0"/>
              </a:rPr>
              <a:t>História, 7º Ano do Ensino Fundamental</a:t>
            </a:r>
          </a:p>
          <a:p>
            <a:r>
              <a:rPr lang="pt-BR" sz="1600" dirty="0">
                <a:solidFill>
                  <a:schemeClr val="bg1"/>
                </a:solidFill>
                <a:latin typeface="Calibri" pitchFamily="34" charset="0"/>
              </a:rPr>
              <a:t>O Feudalismo</a:t>
            </a:r>
          </a:p>
        </p:txBody>
      </p:sp>
      <p:sp>
        <p:nvSpPr>
          <p:cNvPr id="6" name="Espaço Reservado para Data 5">
            <a:extLst>
              <a:ext uri="{FF2B5EF4-FFF2-40B4-BE49-F238E27FC236}">
                <a16:creationId xmlns:a16="http://schemas.microsoft.com/office/drawing/2014/main" id="{5653362E-D9B1-4DF7-8113-50032CC29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F86935-6B8D-4A6F-9AB3-4F427920C318}" type="datetime1">
              <a:rPr lang="pt-BR" smtClean="0"/>
              <a:t>13/09/2022</a:t>
            </a:fld>
            <a:endParaRPr lang="pt-BR"/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EE363A5C-B729-45E8-B71F-0F39502ED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8" name="Espaço Reservado para Número de Slide 7">
            <a:extLst>
              <a:ext uri="{FF2B5EF4-FFF2-40B4-BE49-F238E27FC236}">
                <a16:creationId xmlns:a16="http://schemas.microsoft.com/office/drawing/2014/main" id="{CF5402EF-1045-4ABA-BB49-A08D071AA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20C32-ECD8-41D0-9407-4865FF670F94}" type="slidenum">
              <a:rPr lang="pt-BR" smtClean="0"/>
              <a:pPr>
                <a:defRPr/>
              </a:pPr>
              <a:t>2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55073F-C208-43F6-A801-45C3922695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pt-BR" sz="2000" b="1" dirty="0">
                <a:latin typeface="Arial" pitchFamily="34" charset="0"/>
                <a:cs typeface="Arial" pitchFamily="34" charset="0"/>
              </a:rPr>
              <a:t>Rotação de culturas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– Dividindo a terra em três partes, enquanto duas das áreas forneciam produtos distintos, a terceira permanecia em descanso, sendo usada para pastagens. Além de diversificar a produção, a rotação evitava o esgotamento do solo e permitia sua adubação.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973773"/>
              </p:ext>
            </p:extLst>
          </p:nvPr>
        </p:nvGraphicFramePr>
        <p:xfrm>
          <a:off x="251520" y="3442176"/>
          <a:ext cx="6096000" cy="229108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CAMPO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Primeiro 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Segundo</a:t>
                      </a:r>
                      <a:r>
                        <a:rPr lang="pt-BR" baseline="0" dirty="0"/>
                        <a:t> Ano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Terceiro Ano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Plantação de cevada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Campo</a:t>
                      </a:r>
                      <a:r>
                        <a:rPr lang="pt-BR" baseline="0" dirty="0"/>
                        <a:t> em repouso</a:t>
                      </a:r>
                      <a:endParaRPr lang="pt-BR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Plantação de trigo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Plantação de trigo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Plantação de cevada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Campo</a:t>
                      </a:r>
                      <a:r>
                        <a:rPr lang="pt-BR" baseline="0" dirty="0"/>
                        <a:t> em repouso</a:t>
                      </a:r>
                      <a:endParaRPr lang="pt-BR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Campo em</a:t>
                      </a:r>
                      <a:r>
                        <a:rPr lang="pt-BR" baseline="0" dirty="0"/>
                        <a:t> repouso</a:t>
                      </a:r>
                      <a:endParaRPr lang="pt-BR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Plantação de trigo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Plantação de cevada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Calibri" pitchFamily="34" charset="0"/>
              </a:rPr>
              <a:t>História, 7º Ano do Ensino Fundamental</a:t>
            </a:r>
          </a:p>
          <a:p>
            <a:r>
              <a:rPr lang="pt-BR" sz="1600" dirty="0">
                <a:solidFill>
                  <a:schemeClr val="bg1"/>
                </a:solidFill>
                <a:latin typeface="Calibri" pitchFamily="34" charset="0"/>
              </a:rPr>
              <a:t>O Feudalismo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4752BC7-A1AA-4020-9474-2D754D5C9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6EEDF6-2CE1-4755-B687-1B33BCFAA522}" type="datetime1">
              <a:rPr lang="pt-BR" smtClean="0"/>
              <a:t>13/09/2022</a:t>
            </a:fld>
            <a:endParaRPr lang="pt-BR"/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995B8942-1BD8-46CC-9514-DF98AAFDE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8" name="Espaço Reservado para Número de Slide 7">
            <a:extLst>
              <a:ext uri="{FF2B5EF4-FFF2-40B4-BE49-F238E27FC236}">
                <a16:creationId xmlns:a16="http://schemas.microsoft.com/office/drawing/2014/main" id="{DDB564EB-C691-40EA-878D-E38A99354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20C32-ECD8-41D0-9407-4865FF670F94}" type="slidenum">
              <a:rPr lang="pt-BR" smtClean="0"/>
              <a:pPr>
                <a:defRPr/>
              </a:pPr>
              <a:t>20</a:t>
            </a:fld>
            <a:endParaRPr lang="pt-B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Oval 3"/>
          <p:cNvSpPr>
            <a:spLocks noChangeArrowheads="1"/>
          </p:cNvSpPr>
          <p:nvPr/>
        </p:nvSpPr>
        <p:spPr bwMode="auto">
          <a:xfrm>
            <a:off x="6019800" y="4800600"/>
            <a:ext cx="2362200" cy="7620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3400" y="760516"/>
            <a:ext cx="6698840" cy="4802083"/>
          </a:xfrm>
        </p:spPr>
        <p:txBody>
          <a:bodyPr>
            <a:noAutofit/>
          </a:bodyPr>
          <a:lstStyle/>
          <a:p>
            <a:pPr algn="just">
              <a:buFontTx/>
              <a:buNone/>
            </a:pPr>
            <a:r>
              <a:rPr lang="pt-BR" sz="1800" b="1" dirty="0">
                <a:latin typeface="Arial" pitchFamily="34" charset="0"/>
                <a:cs typeface="Arial" pitchFamily="34" charset="0"/>
              </a:rPr>
              <a:t>	Crescimento Populacional</a:t>
            </a:r>
          </a:p>
          <a:p>
            <a:pPr algn="just">
              <a:buFontTx/>
              <a:buNone/>
            </a:pPr>
            <a:r>
              <a:rPr lang="pt-BR" sz="1800" dirty="0">
                <a:latin typeface="Arial" pitchFamily="34" charset="0"/>
                <a:cs typeface="Arial" pitchFamily="34" charset="0"/>
              </a:rPr>
              <a:t>	As melhorias técnicas praticadas a partir do século X trouxeram algumas vantagens, assim como o fim das invasões e maior consumo, possibilitando o crescimento populacional.</a:t>
            </a:r>
          </a:p>
          <a:p>
            <a:pPr algn="just">
              <a:buNone/>
            </a:pPr>
            <a:endParaRPr lang="pt-BR" sz="1800" dirty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1800" b="1" dirty="0">
                <a:latin typeface="Arial" pitchFamily="34" charset="0"/>
                <a:cs typeface="Arial" pitchFamily="34" charset="0"/>
              </a:rPr>
              <a:t>	A expansão comercial e urbana</a:t>
            </a:r>
          </a:p>
          <a:p>
            <a:pPr algn="just">
              <a:buNone/>
            </a:pPr>
            <a:r>
              <a:rPr lang="pt-BR" sz="1800" dirty="0">
                <a:latin typeface="Arial" pitchFamily="34" charset="0"/>
                <a:cs typeface="Arial" pitchFamily="34" charset="0"/>
              </a:rPr>
              <a:t>	Com o aumento da produção, ocorreu um excedente que passou a ser comercializado, impulsionando o comércio local e artesanal.</a:t>
            </a:r>
          </a:p>
          <a:p>
            <a:pPr algn="just">
              <a:buNone/>
            </a:pPr>
            <a:r>
              <a:rPr lang="pt-BR" sz="1800" dirty="0">
                <a:latin typeface="Arial" pitchFamily="34" charset="0"/>
                <a:cs typeface="Arial" pitchFamily="34" charset="0"/>
              </a:rPr>
              <a:t>	O comércio de longa distância também foi outro comércio que se desenvolveu, principalmente pelas cidades italianas. Era um comércio de artigos de luxo, baseado nas especiarias do Oriente.</a:t>
            </a:r>
          </a:p>
          <a:p>
            <a:pPr algn="just">
              <a:buNone/>
            </a:pPr>
            <a:endParaRPr lang="pt-BR" sz="1800" dirty="0"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None/>
            </a:pP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Calibri" pitchFamily="34" charset="0"/>
              </a:rPr>
              <a:t>História, 7º Ano do Ensino Fundamental</a:t>
            </a:r>
          </a:p>
          <a:p>
            <a:r>
              <a:rPr lang="pt-BR" sz="1600" dirty="0">
                <a:solidFill>
                  <a:schemeClr val="bg1"/>
                </a:solidFill>
                <a:latin typeface="Calibri" pitchFamily="34" charset="0"/>
              </a:rPr>
              <a:t>O Feudalismo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334065D-3A7F-4BC2-A134-F2149C585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8A2DBD-6C5D-418A-BA0A-05ECF14C1094}" type="datetime1">
              <a:rPr lang="pt-BR" smtClean="0"/>
              <a:t>13/09/2022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792AA33-3B14-4A46-AA4A-1BDFCB373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06B9DD2-2495-4030-9755-1BB16AF52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20C32-ECD8-41D0-9407-4865FF670F94}" type="slidenum">
              <a:rPr lang="pt-BR" smtClean="0"/>
              <a:pPr>
                <a:defRPr/>
              </a:pPr>
              <a:t>21</a:t>
            </a:fld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2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24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24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24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animBg="1"/>
      <p:bldP spid="62469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8751" y="811560"/>
            <a:ext cx="5486400" cy="914400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pt-BR" sz="2400" i="1" dirty="0">
                <a:latin typeface="Arial" pitchFamily="34" charset="0"/>
                <a:cs typeface="Arial" pitchFamily="34" charset="0"/>
              </a:rPr>
              <a:t>7 – 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 cultura medieval</a:t>
            </a:r>
            <a:r>
              <a:rPr lang="pt-BR" sz="2400" i="1" dirty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Simplicidade, rusticidade;</a:t>
            </a: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Igreja – controle cultural (mosteiros);</a:t>
            </a: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Teocentrismo;</a:t>
            </a: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séc. XII – Universidades (renascimento comercial).</a:t>
            </a:r>
          </a:p>
          <a:p>
            <a:endParaRPr lang="pt-BR" dirty="0">
              <a:latin typeface="Arial" pitchFamily="34" charset="0"/>
              <a:cs typeface="Arial" pitchFamily="34" charset="0"/>
            </a:endParaRPr>
          </a:p>
          <a:p>
            <a:r>
              <a:rPr lang="pt-BR" u="sng" dirty="0">
                <a:latin typeface="Arial" pitchFamily="34" charset="0"/>
                <a:cs typeface="Arial" pitchFamily="34" charset="0"/>
              </a:rPr>
              <a:t>Filosofia:</a:t>
            </a:r>
          </a:p>
          <a:p>
            <a:pPr lvl="1"/>
            <a:r>
              <a:rPr lang="pt-BR" dirty="0">
                <a:latin typeface="Arial" pitchFamily="34" charset="0"/>
                <a:cs typeface="Arial" pitchFamily="34" charset="0"/>
              </a:rPr>
              <a:t>Alta Idade Média: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Santo Agostinho</a:t>
            </a:r>
            <a:r>
              <a:rPr lang="pt-BR" dirty="0">
                <a:latin typeface="Arial" pitchFamily="34" charset="0"/>
                <a:cs typeface="Arial" pitchFamily="34" charset="0"/>
              </a:rPr>
              <a:t>;</a:t>
            </a:r>
          </a:p>
          <a:p>
            <a:pPr lvl="2"/>
            <a:r>
              <a:rPr lang="pt-BR" sz="1800" dirty="0">
                <a:latin typeface="Arial" pitchFamily="34" charset="0"/>
                <a:cs typeface="Arial" pitchFamily="34" charset="0"/>
              </a:rPr>
              <a:t>f</a:t>
            </a:r>
            <a:r>
              <a:rPr lang="pt-BR" dirty="0">
                <a:latin typeface="Arial" pitchFamily="34" charset="0"/>
                <a:cs typeface="Arial" pitchFamily="34" charset="0"/>
              </a:rPr>
              <a:t>ilosofia Clássica + Cristianismo;</a:t>
            </a:r>
          </a:p>
          <a:p>
            <a:pPr lvl="2"/>
            <a:r>
              <a:rPr lang="pt-BR" sz="1800" dirty="0">
                <a:latin typeface="Arial" pitchFamily="34" charset="0"/>
                <a:cs typeface="Arial" pitchFamily="34" charset="0"/>
              </a:rPr>
              <a:t>n</a:t>
            </a:r>
            <a:r>
              <a:rPr lang="pt-BR" dirty="0">
                <a:latin typeface="Arial" pitchFamily="34" charset="0"/>
                <a:cs typeface="Arial" pitchFamily="34" charset="0"/>
              </a:rPr>
              <a:t>atureza humana é corrompida;</a:t>
            </a:r>
            <a:endParaRPr lang="pt-BR" sz="1800" dirty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pt-BR" sz="1800" dirty="0">
                <a:latin typeface="Arial" pitchFamily="34" charset="0"/>
                <a:cs typeface="Arial" pitchFamily="34" charset="0"/>
              </a:rPr>
              <a:t>f</a:t>
            </a:r>
            <a:r>
              <a:rPr lang="pt-BR" dirty="0">
                <a:latin typeface="Arial" pitchFamily="34" charset="0"/>
                <a:cs typeface="Arial" pitchFamily="34" charset="0"/>
              </a:rPr>
              <a:t>é em Deus = Salvação.</a:t>
            </a:r>
          </a:p>
        </p:txBody>
      </p:sp>
      <p:sp>
        <p:nvSpPr>
          <p:cNvPr id="7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Calibri" pitchFamily="34" charset="0"/>
              </a:rPr>
              <a:t>História, 7º Ano do Ensino Fundamental</a:t>
            </a:r>
          </a:p>
          <a:p>
            <a:r>
              <a:rPr lang="pt-BR" sz="1600" dirty="0">
                <a:solidFill>
                  <a:schemeClr val="bg1"/>
                </a:solidFill>
                <a:latin typeface="Calibri" pitchFamily="34" charset="0"/>
              </a:rPr>
              <a:t>O Feudalismo</a:t>
            </a:r>
          </a:p>
        </p:txBody>
      </p:sp>
      <p:pic>
        <p:nvPicPr>
          <p:cNvPr id="8" name="Picture 2" descr="Simone Martini 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268760"/>
            <a:ext cx="2381250" cy="4200526"/>
          </a:xfrm>
          <a:prstGeom prst="rect">
            <a:avLst/>
          </a:prstGeom>
          <a:noFill/>
        </p:spPr>
      </p:pic>
      <p:sp>
        <p:nvSpPr>
          <p:cNvPr id="9" name="CaixaDeTexto 8"/>
          <p:cNvSpPr txBox="1"/>
          <p:nvPr/>
        </p:nvSpPr>
        <p:spPr>
          <a:xfrm>
            <a:off x="6300192" y="5445224"/>
            <a:ext cx="24482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Imagem: Santo Agostinho / Pintura de Simone Martini / Disponibilizada por </a:t>
            </a:r>
            <a:r>
              <a:rPr lang="pt-BR" sz="1000" dirty="0" err="1"/>
              <a:t>Eloquence</a:t>
            </a:r>
            <a:r>
              <a:rPr lang="pt-BR" sz="1000" dirty="0"/>
              <a:t> /  Domínio Público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37CE294-EDF8-41C4-AED8-2A7BF755A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503ADC-C2D6-4D12-8F4A-E7856869FF46}" type="datetime1">
              <a:rPr lang="pt-BR" smtClean="0"/>
              <a:t>13/09/2022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C0BB0D5-602A-4F9D-9E70-0B55EFF01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5D6608E-4EC7-444C-8864-9E36C2DCE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20C32-ECD8-41D0-9407-4865FF670F94}" type="slidenum">
              <a:rPr lang="pt-BR" smtClean="0"/>
              <a:pPr>
                <a:defRPr/>
              </a:pPr>
              <a:t>22</a:t>
            </a:fld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6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768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768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 autoUpdateAnimBg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858416"/>
            <a:ext cx="5486400" cy="914400"/>
          </a:xfrm>
        </p:spPr>
        <p:txBody>
          <a:bodyPr>
            <a:noAutofit/>
          </a:bodyPr>
          <a:lstStyle/>
          <a:p>
            <a:pPr lvl="1"/>
            <a:r>
              <a:rPr lang="pt-BR" sz="2400" dirty="0"/>
              <a:t>Baixa Idade Média: </a:t>
            </a:r>
          </a:p>
          <a:p>
            <a:pPr marL="446088" lvl="1" indent="11113">
              <a:buNone/>
            </a:pPr>
            <a:r>
              <a:rPr lang="pt-BR" sz="2400" b="1" dirty="0"/>
              <a:t>Escolástica</a:t>
            </a:r>
            <a:r>
              <a:rPr lang="pt-BR" sz="2400" dirty="0"/>
              <a:t> </a:t>
            </a:r>
            <a:r>
              <a:rPr lang="pt-BR" sz="2400" b="1" dirty="0"/>
              <a:t>(São Tomás de Aquino).</a:t>
            </a:r>
          </a:p>
          <a:p>
            <a:pPr lvl="1">
              <a:buNone/>
            </a:pPr>
            <a:endParaRPr lang="pt-BR" sz="2400" b="1" dirty="0"/>
          </a:p>
          <a:p>
            <a:pPr marL="533400" lvl="2" indent="-87313"/>
            <a:r>
              <a:rPr lang="pt-BR" sz="2400" dirty="0"/>
              <a:t>Harmonia entre razão e fé;</a:t>
            </a:r>
          </a:p>
          <a:p>
            <a:pPr marL="533400" lvl="2" indent="-87313"/>
            <a:r>
              <a:rPr lang="pt-BR" sz="2400" dirty="0"/>
              <a:t>valorização do esforço humano;</a:t>
            </a:r>
          </a:p>
          <a:p>
            <a:pPr marL="533400" lvl="2" indent="-87313"/>
            <a:r>
              <a:rPr lang="pt-BR" sz="2400" dirty="0"/>
              <a:t>l</a:t>
            </a:r>
            <a:r>
              <a:rPr lang="pt-BR" sz="2800" dirty="0"/>
              <a:t>ivre arbítrio;</a:t>
            </a:r>
          </a:p>
          <a:p>
            <a:pPr marL="533400" lvl="2" indent="-87313"/>
            <a:r>
              <a:rPr lang="pt-BR" sz="2400" dirty="0"/>
              <a:t>c</a:t>
            </a:r>
            <a:r>
              <a:rPr lang="pt-BR" sz="2800" dirty="0"/>
              <a:t>lero = orientador moral e espiritual;</a:t>
            </a:r>
          </a:p>
          <a:p>
            <a:pPr marL="533400" lvl="2" indent="-87313"/>
            <a:r>
              <a:rPr lang="pt-BR" sz="2400" dirty="0"/>
              <a:t>l</a:t>
            </a:r>
            <a:r>
              <a:rPr lang="pt-BR" sz="2800" dirty="0"/>
              <a:t>iberdade de escolha = concepções da Igreja;</a:t>
            </a:r>
          </a:p>
          <a:p>
            <a:pPr marL="533400" lvl="2" indent="-87313"/>
            <a:r>
              <a:rPr lang="pt-BR" sz="2800" dirty="0"/>
              <a:t>“preço justo” – condenação da usura.</a:t>
            </a:r>
          </a:p>
        </p:txBody>
      </p:sp>
      <p:sp>
        <p:nvSpPr>
          <p:cNvPr id="6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Calibri" pitchFamily="34" charset="0"/>
              </a:rPr>
              <a:t>História, 7º Ano do Ensino Fundamental</a:t>
            </a:r>
          </a:p>
          <a:p>
            <a:r>
              <a:rPr lang="pt-BR" sz="1600" dirty="0">
                <a:solidFill>
                  <a:schemeClr val="bg1"/>
                </a:solidFill>
                <a:latin typeface="Calibri" pitchFamily="34" charset="0"/>
              </a:rPr>
              <a:t>O Feudalismo</a:t>
            </a:r>
          </a:p>
        </p:txBody>
      </p:sp>
      <p:pic>
        <p:nvPicPr>
          <p:cNvPr id="8" name="Picture 2" descr="Ficheiro:Thomas Aquinas by Fra Bartolomme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8803" y="1772816"/>
            <a:ext cx="2749661" cy="3672408"/>
          </a:xfrm>
          <a:prstGeom prst="rect">
            <a:avLst/>
          </a:prstGeom>
          <a:noFill/>
        </p:spPr>
      </p:pic>
      <p:sp>
        <p:nvSpPr>
          <p:cNvPr id="9" name="CaixaDeTexto 8"/>
          <p:cNvSpPr txBox="1"/>
          <p:nvPr/>
        </p:nvSpPr>
        <p:spPr>
          <a:xfrm>
            <a:off x="5940152" y="5445224"/>
            <a:ext cx="2880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Imagem: São Tomás de Aquino / pintura de </a:t>
            </a:r>
            <a:r>
              <a:rPr lang="pt-BR" sz="1000" dirty="0" err="1"/>
              <a:t>Fra</a:t>
            </a:r>
            <a:r>
              <a:rPr lang="pt-BR" sz="1000" dirty="0"/>
              <a:t> </a:t>
            </a:r>
            <a:r>
              <a:rPr lang="pt-BR" sz="1000" dirty="0" err="1"/>
              <a:t>Bartolommeo</a:t>
            </a:r>
            <a:r>
              <a:rPr lang="pt-BR" sz="1000" dirty="0"/>
              <a:t> (1395 – 1455) / Disponibilizado por Thomas </a:t>
            </a:r>
            <a:r>
              <a:rPr lang="pt-BR" sz="1000" dirty="0" err="1"/>
              <a:t>Gun</a:t>
            </a:r>
            <a:r>
              <a:rPr lang="pt-BR" sz="1000" dirty="0"/>
              <a:t> / Domínio  Público.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BBFEA86-9E1E-4F26-B5B7-161F68568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1CA05F-0BBE-4377-A179-EACAF3506E01}" type="datetime1">
              <a:rPr lang="pt-BR" smtClean="0"/>
              <a:t>13/09/2022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C6433D2-A00A-4FB4-99AF-51D03CB8F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2F6B813-961D-483A-BB84-9E99A80A1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20C32-ECD8-41D0-9407-4865FF670F94}" type="slidenum">
              <a:rPr lang="pt-BR" smtClean="0"/>
              <a:pPr>
                <a:defRPr/>
              </a:pPr>
              <a:t>23</a:t>
            </a:fld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7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7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 autoUpdateAnimBg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1520" y="1268760"/>
            <a:ext cx="4608512" cy="34163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t-BR" sz="2400" u="sng" dirty="0"/>
              <a:t>Arquitetura</a:t>
            </a:r>
          </a:p>
          <a:p>
            <a:endParaRPr lang="pt-BR" sz="2400" u="sng" dirty="0"/>
          </a:p>
          <a:p>
            <a:pPr lvl="1"/>
            <a:r>
              <a:rPr lang="pt-BR" sz="2400" dirty="0"/>
              <a:t>Alta Idade Média: </a:t>
            </a:r>
          </a:p>
          <a:p>
            <a:pPr lvl="1"/>
            <a:endParaRPr lang="pt-BR" sz="2400" b="1" dirty="0"/>
          </a:p>
          <a:p>
            <a:pPr lvl="1"/>
            <a:r>
              <a:rPr lang="pt-BR" sz="2400" b="1" dirty="0"/>
              <a:t>ROMÂNICA</a:t>
            </a:r>
            <a:r>
              <a:rPr lang="pt-BR" sz="2400" dirty="0"/>
              <a:t> – construção maciça, pesada, linhas simples, horizontalidade, poucas janelas (ideia de segurança e tranquilidade).</a:t>
            </a:r>
          </a:p>
        </p:txBody>
      </p:sp>
      <p:sp>
        <p:nvSpPr>
          <p:cNvPr id="6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Calibri" pitchFamily="34" charset="0"/>
              </a:rPr>
              <a:t>História, 7º Ano do Ensino Fundamental</a:t>
            </a:r>
          </a:p>
          <a:p>
            <a:r>
              <a:rPr lang="pt-BR" sz="1600" dirty="0">
                <a:solidFill>
                  <a:schemeClr val="bg1"/>
                </a:solidFill>
                <a:latin typeface="Calibri" pitchFamily="34" charset="0"/>
              </a:rPr>
              <a:t>O Feudalismo</a:t>
            </a:r>
          </a:p>
        </p:txBody>
      </p:sp>
      <p:sp>
        <p:nvSpPr>
          <p:cNvPr id="8" name="CaixaDeTexto 7"/>
          <p:cNvSpPr txBox="1"/>
          <p:nvPr/>
        </p:nvSpPr>
        <p:spPr>
          <a:xfrm rot="16200000">
            <a:off x="6064133" y="3769005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Imagem: Sé Velha de Coimbra / Foto e disponibilização por </a:t>
            </a:r>
            <a:r>
              <a:rPr lang="pt-BR" sz="1000" dirty="0" err="1"/>
              <a:t>Aracuano</a:t>
            </a:r>
            <a:r>
              <a:rPr lang="pt-BR" sz="1000" dirty="0"/>
              <a:t> / GNU </a:t>
            </a:r>
            <a:r>
              <a:rPr lang="pt-BR" sz="1000" dirty="0" err="1"/>
              <a:t>Free</a:t>
            </a:r>
            <a:r>
              <a:rPr lang="pt-BR" sz="1000" dirty="0"/>
              <a:t> </a:t>
            </a:r>
            <a:r>
              <a:rPr lang="pt-BR" sz="1000" dirty="0" err="1"/>
              <a:t>Documentation</a:t>
            </a:r>
            <a:r>
              <a:rPr lang="pt-BR" sz="1000" dirty="0"/>
              <a:t> </a:t>
            </a:r>
            <a:r>
              <a:rPr lang="pt-BR" sz="1000" dirty="0" err="1"/>
              <a:t>License</a:t>
            </a:r>
            <a:endParaRPr lang="pt-BR" sz="1000" dirty="0"/>
          </a:p>
        </p:txBody>
      </p:sp>
      <p:pic>
        <p:nvPicPr>
          <p:cNvPr id="9" name="Picture 2" descr="File:Sé Velha de Coimbr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444" y="1268760"/>
            <a:ext cx="3404550" cy="529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33CDA3AF-A3B2-48C5-9E3F-A3789EC490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C2A2BD0-A91F-4CE3-9163-13C7CF1E9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0D3DB7-0A22-4EBB-8D77-0BD1D9046B66}" type="datetime1">
              <a:rPr lang="pt-BR" smtClean="0"/>
              <a:t>13/09/2022</a:t>
            </a:fld>
            <a:endParaRPr lang="pt-BR"/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1B9E862F-57E7-4F0A-8553-64E4BB02D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10" name="Espaço Reservado para Número de Slide 9">
            <a:extLst>
              <a:ext uri="{FF2B5EF4-FFF2-40B4-BE49-F238E27FC236}">
                <a16:creationId xmlns:a16="http://schemas.microsoft.com/office/drawing/2014/main" id="{6FC70BE4-46C3-4F05-9646-79055F469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20C32-ECD8-41D0-9407-4865FF670F94}" type="slidenum">
              <a:rPr lang="pt-BR" smtClean="0"/>
              <a:pPr>
                <a:defRPr/>
              </a:pPr>
              <a:t>24</a:t>
            </a:fld>
            <a:endParaRPr lang="pt-BR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251520" y="1268760"/>
            <a:ext cx="4680520" cy="209288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t-BR" sz="2400" u="sng" dirty="0"/>
              <a:t>Arquitetura</a:t>
            </a:r>
          </a:p>
          <a:p>
            <a:endParaRPr lang="pt-BR" sz="500" u="sng" dirty="0"/>
          </a:p>
          <a:p>
            <a:pPr marL="0" lvl="1"/>
            <a:r>
              <a:rPr lang="pt-BR" sz="2400" dirty="0"/>
              <a:t>Baixa Idade Média: </a:t>
            </a:r>
          </a:p>
          <a:p>
            <a:pPr marL="0" lvl="1"/>
            <a:endParaRPr lang="pt-BR" sz="500" b="1" dirty="0"/>
          </a:p>
          <a:p>
            <a:pPr marL="0" lvl="1"/>
            <a:r>
              <a:rPr lang="pt-BR" sz="2400" b="1" dirty="0"/>
              <a:t>GÓTICA</a:t>
            </a:r>
            <a:r>
              <a:rPr lang="pt-BR" sz="2400" dirty="0"/>
              <a:t> – leveza, graciosidade, verticalidade, grandes janelas, vitrais, rosácea, luminosidade.</a:t>
            </a:r>
          </a:p>
        </p:txBody>
      </p:sp>
      <p:sp>
        <p:nvSpPr>
          <p:cNvPr id="9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Calibri" pitchFamily="34" charset="0"/>
              </a:rPr>
              <a:t>História, 7º Ano do Ensino Fundamental</a:t>
            </a:r>
          </a:p>
          <a:p>
            <a:r>
              <a:rPr lang="pt-BR" sz="1600" dirty="0">
                <a:solidFill>
                  <a:schemeClr val="bg1"/>
                </a:solidFill>
                <a:latin typeface="Calibri" pitchFamily="34" charset="0"/>
              </a:rPr>
              <a:t>O Feudalismo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5076056" y="6093296"/>
            <a:ext cx="38401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Imagem: Vista da Catedral de Colónia, Alemanha / Fotografia de Imagem: </a:t>
            </a:r>
            <a:r>
              <a:rPr lang="pt-BR" sz="1000" dirty="0" err="1"/>
              <a:t>Andre</a:t>
            </a:r>
            <a:r>
              <a:rPr lang="pt-BR" sz="1000" dirty="0"/>
              <a:t> </a:t>
            </a:r>
            <a:r>
              <a:rPr lang="pt-BR" sz="1000" dirty="0" err="1"/>
              <a:t>Wilb</a:t>
            </a:r>
            <a:r>
              <a:rPr lang="pt-BR" sz="1000" dirty="0"/>
              <a:t> / Disponibilizada por Fernando </a:t>
            </a:r>
            <a:r>
              <a:rPr lang="pt-BR" sz="1000" dirty="0" err="1"/>
              <a:t>Andrinho</a:t>
            </a:r>
            <a:r>
              <a:rPr lang="pt-BR" sz="1000" dirty="0"/>
              <a:t> / </a:t>
            </a:r>
            <a:r>
              <a:rPr lang="en-US" sz="1000" dirty="0"/>
              <a:t> Creative Commons Attribution-Share Alike 3.0 </a:t>
            </a:r>
            <a:r>
              <a:rPr lang="en-US" sz="1000" dirty="0" err="1"/>
              <a:t>Unported</a:t>
            </a:r>
            <a:r>
              <a:rPr lang="en-US" sz="1000" dirty="0"/>
              <a:t> license.</a:t>
            </a:r>
            <a:endParaRPr lang="pt-BR" sz="1000" dirty="0"/>
          </a:p>
        </p:txBody>
      </p:sp>
      <p:sp>
        <p:nvSpPr>
          <p:cNvPr id="12" name="CaixaDeTexto 11"/>
          <p:cNvSpPr txBox="1"/>
          <p:nvPr/>
        </p:nvSpPr>
        <p:spPr>
          <a:xfrm rot="16200000">
            <a:off x="1162652" y="4844189"/>
            <a:ext cx="29523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Imagem: </a:t>
            </a:r>
            <a:r>
              <a:rPr lang="pt-BR" sz="1000" dirty="0" err="1"/>
              <a:t>Sainte-Chapelle</a:t>
            </a:r>
            <a:r>
              <a:rPr lang="pt-BR" sz="1000" dirty="0"/>
              <a:t> em Paris: Rosácea. /Fotografia de Lusitana / Disponibilizada por </a:t>
            </a:r>
            <a:r>
              <a:rPr lang="pt-BR" sz="1000" dirty="0" err="1"/>
              <a:t>Wikipeder</a:t>
            </a:r>
            <a:r>
              <a:rPr lang="pt-BR" sz="1000" dirty="0"/>
              <a:t> / GNU </a:t>
            </a:r>
            <a:r>
              <a:rPr lang="pt-BR" sz="1000" dirty="0" err="1"/>
              <a:t>Free</a:t>
            </a:r>
            <a:r>
              <a:rPr lang="pt-BR" sz="1000" dirty="0"/>
              <a:t> </a:t>
            </a:r>
            <a:r>
              <a:rPr lang="pt-BR" sz="1000" dirty="0" err="1"/>
              <a:t>Documentation</a:t>
            </a:r>
            <a:r>
              <a:rPr lang="pt-BR" sz="1000" dirty="0"/>
              <a:t> </a:t>
            </a:r>
            <a:r>
              <a:rPr lang="pt-BR" sz="1000" dirty="0" err="1"/>
              <a:t>License</a:t>
            </a:r>
            <a:endParaRPr lang="pt-BR" sz="1000" dirty="0"/>
          </a:p>
        </p:txBody>
      </p:sp>
      <p:pic>
        <p:nvPicPr>
          <p:cNvPr id="14" name="Picture 2" descr="File:Kölner Dom bei Wint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268760"/>
            <a:ext cx="3744416" cy="4992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File:Sainte-Chapelle-Rose-windo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79974"/>
            <a:ext cx="2143968" cy="2945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78A1E61D-CDAD-4607-B914-1107467D96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E4413A0-65F8-4090-809A-4CA70B920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1C4A7A-32E7-42C8-8750-8F5F773E5BD8}" type="datetime1">
              <a:rPr lang="pt-BR" smtClean="0"/>
              <a:t>13/09/2022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38C36D7-F5A6-49FD-92A8-EBCA8E880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CFF3852-45CD-4C1A-9575-FB1C64EA7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20C32-ECD8-41D0-9407-4865FF670F94}" type="slidenum">
              <a:rPr lang="pt-BR" smtClean="0"/>
              <a:pPr>
                <a:defRPr/>
              </a:pPr>
              <a:t>25</a:t>
            </a:fld>
            <a:endParaRPr lang="pt-BR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edievaleurope.mrdonn.org/banner_lesson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276872"/>
            <a:ext cx="373380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664392" y="908720"/>
            <a:ext cx="41246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t-BR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IDADE MÉDIA</a:t>
            </a:r>
            <a:endParaRPr lang="pt-BR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Espaço Reservado para Data 5">
            <a:extLst>
              <a:ext uri="{FF2B5EF4-FFF2-40B4-BE49-F238E27FC236}">
                <a16:creationId xmlns:a16="http://schemas.microsoft.com/office/drawing/2014/main" id="{19E1BCC2-CF6A-4F84-9EAC-48D1F2443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CE488A-F1CF-4D00-94DB-92707C924747}" type="datetime1">
              <a:rPr lang="pt-BR" smtClean="0"/>
              <a:t>13/09/2022</a:t>
            </a:fld>
            <a:endParaRPr lang="pt-BR"/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F32499A5-9FA6-46BC-9E82-AFC7ABC3B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8" name="Espaço Reservado para Número de Slide 7">
            <a:extLst>
              <a:ext uri="{FF2B5EF4-FFF2-40B4-BE49-F238E27FC236}">
                <a16:creationId xmlns:a16="http://schemas.microsoft.com/office/drawing/2014/main" id="{6BDF2AED-9E4B-4CBA-9D3F-3D16F8D46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20C32-ECD8-41D0-9407-4865FF670F94}" type="slidenum">
              <a:rPr lang="pt-BR" smtClean="0"/>
              <a:pPr>
                <a:defRPr/>
              </a:pPr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79914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just"/>
            <a:r>
              <a:rPr lang="pt-BR" sz="1200" b="1" u="sng" dirty="0">
                <a:latin typeface="Arial" pitchFamily="34" charset="0"/>
                <a:cs typeface="Arial" pitchFamily="34" charset="0"/>
              </a:rPr>
              <a:t>Introdução</a:t>
            </a:r>
            <a:br>
              <a:rPr lang="pt-BR" sz="1200" b="1" u="sng" dirty="0">
                <a:latin typeface="Arial" pitchFamily="34" charset="0"/>
                <a:cs typeface="Arial" pitchFamily="34" charset="0"/>
              </a:rPr>
            </a:br>
            <a:br>
              <a:rPr lang="pt-BR" sz="1200" b="1" u="sng" dirty="0">
                <a:latin typeface="Arial" pitchFamily="34" charset="0"/>
                <a:cs typeface="Arial" pitchFamily="34" charset="0"/>
              </a:rPr>
            </a:br>
            <a:r>
              <a:rPr lang="pt-BR" sz="1400" dirty="0">
                <a:latin typeface="Arial" pitchFamily="34" charset="0"/>
                <a:cs typeface="Arial" pitchFamily="34" charset="0"/>
              </a:rPr>
              <a:t>A Idade Média teve início na Europa com as invasões germânicas (bárbaras), no século V, sobre o Império Romano do Ocidente. Essa época estende-se até o século XV, com a retomada comercial e o renascimento urbano. A Idade Média caracteriza-se pela economia ruralizada, enfraquecimento comercial, supremacia da Igreja Católica, sistema de produção feudal e sociedade hierarquizada.</a:t>
            </a:r>
            <a:br>
              <a:rPr lang="pt-BR" sz="1400" dirty="0">
                <a:latin typeface="Arial" pitchFamily="34" charset="0"/>
                <a:cs typeface="Arial" pitchFamily="34" charset="0"/>
              </a:rPr>
            </a:br>
            <a:r>
              <a:rPr lang="pt-BR" sz="1400" dirty="0">
                <a:latin typeface="Arial" pitchFamily="34" charset="0"/>
                <a:cs typeface="Arial" pitchFamily="34" charset="0"/>
              </a:rPr>
              <a:t>Idade Média</a:t>
            </a:r>
          </a:p>
        </p:txBody>
      </p:sp>
      <p:sp>
        <p:nvSpPr>
          <p:cNvPr id="7" name="Subtítulo 6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tx1"/>
                </a:solidFill>
              </a:rPr>
              <a:t>Economia ruralizada</a:t>
            </a:r>
          </a:p>
        </p:txBody>
      </p:sp>
      <p:pic>
        <p:nvPicPr>
          <p:cNvPr id="1028" name="Picture 4" descr="http://t2.gstatic.com/images?q=tbn:ANd9GcQFDds8aLlUNtSghHBjmF-0AabqPFeRi6g18p7dpe3YZhZcawOybg&amp;t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636" y="3429000"/>
            <a:ext cx="3384376" cy="237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olharcritico.co.cc/portal/wp-content/uploads/2010/02/idade-med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438027"/>
            <a:ext cx="2088232" cy="216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761F4D1-BE50-4D88-B982-49E744541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59ED25-7A63-43B0-AC99-A12F5E18B7CA}" type="datetime1">
              <a:rPr lang="pt-BR" smtClean="0"/>
              <a:t>13/09/2022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6439E54-21FF-44BB-A938-5CEFD12DF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DD7CA66-0D8D-41D4-ACF4-DEEFEF616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20C32-ECD8-41D0-9407-4865FF670F94}" type="slidenum">
              <a:rPr lang="pt-BR" smtClean="0"/>
              <a:pPr>
                <a:defRPr/>
              </a:pPr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01167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835696" y="404664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Formação dos  reinos bárbaros</a:t>
            </a:r>
          </a:p>
        </p:txBody>
      </p:sp>
      <p:pic>
        <p:nvPicPr>
          <p:cNvPr id="2052" name="Picture 4" descr="http://www.eugostodehistoria.com/wp-content/uploads/cache/1039_BnHo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28800"/>
            <a:ext cx="571500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ítulo 3">
            <a:extLst>
              <a:ext uri="{FF2B5EF4-FFF2-40B4-BE49-F238E27FC236}">
                <a16:creationId xmlns:a16="http://schemas.microsoft.com/office/drawing/2014/main" id="{91EDCB4C-5B88-47E5-86B1-987BC7E628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9DB28ED-08CF-4688-893C-BA22DA75F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0668CE-E1BB-4E5C-A4FA-620050AD29A7}" type="datetime1">
              <a:rPr lang="pt-BR" smtClean="0"/>
              <a:t>13/09/2022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574F55C-6D29-4844-95F0-E7FBFD9E2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185D801-50B5-4345-8014-77D1C8D17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20C32-ECD8-41D0-9407-4865FF670F94}" type="slidenum">
              <a:rPr lang="pt-BR" smtClean="0"/>
              <a:pPr>
                <a:defRPr/>
              </a:pPr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01682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899592" y="1028343"/>
            <a:ext cx="76328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>
                <a:latin typeface="Arial" pitchFamily="34" charset="0"/>
                <a:cs typeface="Arial" pitchFamily="34" charset="0"/>
              </a:rPr>
              <a:t>Estrutura Política</a:t>
            </a:r>
            <a:endParaRPr lang="pt-BR" sz="1400" dirty="0">
              <a:latin typeface="Arial" pitchFamily="34" charset="0"/>
              <a:cs typeface="Arial" pitchFamily="34" charset="0"/>
            </a:endParaRPr>
          </a:p>
          <a:p>
            <a:r>
              <a:rPr lang="pt-BR" sz="1400" b="1" dirty="0">
                <a:latin typeface="Arial" pitchFamily="34" charset="0"/>
                <a:cs typeface="Arial" pitchFamily="34" charset="0"/>
              </a:rPr>
              <a:t> </a:t>
            </a:r>
            <a:br>
              <a:rPr lang="pt-BR" sz="1400" b="1" dirty="0">
                <a:latin typeface="Arial" pitchFamily="34" charset="0"/>
                <a:cs typeface="Arial" pitchFamily="34" charset="0"/>
              </a:rPr>
            </a:br>
            <a:r>
              <a:rPr lang="pt-BR" sz="1400" dirty="0">
                <a:latin typeface="Arial" pitchFamily="34" charset="0"/>
                <a:cs typeface="Arial" pitchFamily="34" charset="0"/>
              </a:rPr>
              <a:t>Prevaleceu na Idade Média as relações de vassalagem e suserania. O suserano era quem dava um lote de terra ao vassalo, sendo que este último deveria prestar fidelidade e ajuda ao seu suserano. O vassalo oferecia ao senhor, ou suserano, fidelidade e trabalho, em troca de proteção e um lugar no sistema de produção. As redes de vassalagem se estendiam por várias regiões, sendo o rei o suserano mais poderoso.</a:t>
            </a:r>
            <a:br>
              <a:rPr lang="pt-BR" sz="1400" dirty="0">
                <a:latin typeface="Arial" pitchFamily="34" charset="0"/>
                <a:cs typeface="Arial" pitchFamily="34" charset="0"/>
              </a:rPr>
            </a:br>
            <a:r>
              <a:rPr lang="pt-BR" sz="1400" dirty="0">
                <a:latin typeface="Arial" pitchFamily="34" charset="0"/>
                <a:cs typeface="Arial" pitchFamily="34" charset="0"/>
              </a:rPr>
              <a:t>Todos os poderes jurídico, econômico e político concentravam-se nas mãos dos senhores feudais, donos de lotes de terras (feudos).</a:t>
            </a:r>
            <a:br>
              <a:rPr lang="pt-BR" sz="1400" dirty="0">
                <a:latin typeface="Arial" pitchFamily="34" charset="0"/>
                <a:cs typeface="Arial" pitchFamily="34" charset="0"/>
              </a:rPr>
            </a:br>
            <a:endParaRPr lang="pt-BR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8" name="Picture 6" descr="Imag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140968"/>
            <a:ext cx="3373906" cy="3192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files.professorsergioaugusto.webnode.com.br/200000070-cf9fed09b5/feudo-d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973" y="3429000"/>
            <a:ext cx="3966575" cy="232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44CD266-434D-4B8A-972A-C3AFE9502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184E72-4F1C-478B-BE50-EB988036108F}" type="datetime1">
              <a:rPr lang="pt-BR" smtClean="0"/>
              <a:t>13/09/2022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5CD371E-DBA7-4A1B-A325-34E796BB2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07BC4C9-96FD-46D3-BC38-24DFB82AB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20C32-ECD8-41D0-9407-4865FF670F94}" type="slidenum">
              <a:rPr lang="pt-BR" smtClean="0"/>
              <a:pPr>
                <a:defRPr/>
              </a:pPr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5626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7504" y="1120676"/>
            <a:ext cx="84249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Os germânicos eram povos vindos do norte da Europa. Eram “grandes grupos consanguíneos reunidos em tribos, que, por sua vez, organizavam-se em confederações militares, os “povos”, francos, alamanos, </a:t>
            </a:r>
            <a:r>
              <a:rPr lang="pt-BR" sz="2400" dirty="0" err="1"/>
              <a:t>borgúnios</a:t>
            </a:r>
            <a:r>
              <a:rPr lang="pt-BR" sz="2400" dirty="0"/>
              <a:t>, vândalos, ostrogodos e visigodos, conduzidos por chefes de guerras, os reis.” (PERROY, 1964, p. 17).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44016" y="3645024"/>
            <a:ext cx="83884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Sofrendo pressão de um movimento migratório vindo da Ásia, envolvendo os Hunos, as tribos germânicas dos gogos e vândalos atravessam as fronteiras do Império Romano. O golpe final veio com a invasão dos hérulos, que derrubaram o imperador Rômulo Augusto no </a:t>
            </a:r>
            <a:r>
              <a:rPr lang="pt-BR" sz="2400" b="1" dirty="0"/>
              <a:t>ano de 476</a:t>
            </a:r>
            <a:r>
              <a:rPr lang="pt-BR" sz="2400" dirty="0"/>
              <a:t>, sendo essa data normalmente usada para identificar o </a:t>
            </a:r>
            <a:r>
              <a:rPr lang="pt-BR" sz="2400" b="1" dirty="0"/>
              <a:t>início da </a:t>
            </a:r>
            <a:r>
              <a:rPr lang="pt-BR" sz="2400" b="1"/>
              <a:t>Idade Média.</a:t>
            </a:r>
            <a:endParaRPr lang="pt-BR" sz="2400" b="1" dirty="0"/>
          </a:p>
        </p:txBody>
      </p:sp>
      <p:sp>
        <p:nvSpPr>
          <p:cNvPr id="6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Calibri" pitchFamily="34" charset="0"/>
              </a:rPr>
              <a:t>História, 7º Ano do Ensino Fundamental</a:t>
            </a:r>
          </a:p>
          <a:p>
            <a:r>
              <a:rPr lang="pt-BR" sz="1600" dirty="0">
                <a:solidFill>
                  <a:schemeClr val="bg1"/>
                </a:solidFill>
                <a:latin typeface="Calibri" pitchFamily="34" charset="0"/>
              </a:rPr>
              <a:t>O Feudalismo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E8277E96-A8D7-491F-90DA-6446D5FB9A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236D97F4-D8CA-4E57-A573-0078029D60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59FC5B6-D745-47D9-8773-496E13239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B988ED-3D29-450C-BAF2-17FD92B7D2D2}" type="datetime1">
              <a:rPr lang="pt-BR" smtClean="0"/>
              <a:t>13/09/2022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565A78C-BAB6-4EA0-A966-3BA497113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1B97E9D-210F-4EC8-BA0E-57D7D9BA4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20C32-ECD8-41D0-9407-4865FF670F94}" type="slidenum">
              <a:rPr lang="pt-BR" smtClean="0"/>
              <a:pPr>
                <a:defRPr/>
              </a:pPr>
              <a:t>3</a:t>
            </a:fld>
            <a:endParaRPr lang="pt-BR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11560" y="692696"/>
            <a:ext cx="79928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dirty="0">
                <a:latin typeface="Arial" pitchFamily="34" charset="0"/>
                <a:cs typeface="Arial" pitchFamily="34" charset="0"/>
              </a:rPr>
              <a:t>A sociedade era estática (com pouca mobilidade social) e hierarquizada. A nobreza feudal (senhores feudais, cavaleiros, condes, duques, viscondes) era detentora de terras e arrecadava impostos dos camponeses. O clero (membros da Igreja Católica) tinha um grande poder, pois era responsável pela proteção espiritual da sociedade. Era isento de impostos e arrecadava o dízimo. A terceira camada da sociedade era formada pelos servos (camponeses) e pequenos artesãos. Os servos deviam pagar várias taxas e tributos aos senhores feudais, tais como: </a:t>
            </a:r>
            <a:r>
              <a:rPr lang="pt-BR" sz="1400" b="1" dirty="0" err="1">
                <a:latin typeface="Arial" pitchFamily="34" charset="0"/>
                <a:cs typeface="Arial" pitchFamily="34" charset="0"/>
              </a:rPr>
              <a:t>corvéia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 (trabalho de 3 a 4 dias nas terras do senhor feudal), </a:t>
            </a:r>
            <a:r>
              <a:rPr lang="pt-BR" sz="1400" b="1" dirty="0">
                <a:latin typeface="Arial" pitchFamily="34" charset="0"/>
                <a:cs typeface="Arial" pitchFamily="34" charset="0"/>
              </a:rPr>
              <a:t>talha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 (metade da produção 	entregue ao senhor), </a:t>
            </a:r>
            <a:r>
              <a:rPr lang="pt-BR" sz="1400" b="1" dirty="0">
                <a:latin typeface="Arial" pitchFamily="34" charset="0"/>
                <a:cs typeface="Arial" pitchFamily="34" charset="0"/>
              </a:rPr>
              <a:t>banalidades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 (taxas pagas pela utilização do moinho e forno do senhor feudal)</a:t>
            </a:r>
          </a:p>
        </p:txBody>
      </p:sp>
      <p:pic>
        <p:nvPicPr>
          <p:cNvPr id="4100" name="Picture 4" descr="dama e nobr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45492"/>
            <a:ext cx="2105025" cy="37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976714" y="6381328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Arial" pitchFamily="34" charset="0"/>
                <a:cs typeface="Arial" pitchFamily="34" charset="0"/>
              </a:rPr>
              <a:t>Nobreza</a:t>
            </a:r>
          </a:p>
        </p:txBody>
      </p:sp>
      <p:pic>
        <p:nvPicPr>
          <p:cNvPr id="4102" name="Picture 6" descr="http://www.malhatlantica.pt/seculoXIII/VESTUÁRIO%20POV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113623"/>
            <a:ext cx="1340148" cy="2050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275856" y="6381328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Arial" pitchFamily="34" charset="0"/>
                <a:cs typeface="Arial" pitchFamily="34" charset="0"/>
              </a:rPr>
              <a:t>Povo</a:t>
            </a:r>
          </a:p>
        </p:txBody>
      </p:sp>
      <p:pic>
        <p:nvPicPr>
          <p:cNvPr id="4106" name="Picture 10" descr="pirâmid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700817"/>
            <a:ext cx="4680520" cy="299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94414D9-1DC2-48DE-A8EB-E9F92C964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1F63C7-D3C1-4B4C-8C43-4B50D239FF9C}" type="datetime1">
              <a:rPr lang="pt-BR" smtClean="0"/>
              <a:t>13/09/2022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57CEA52-8F7F-4397-91A3-74D3B9CD4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F8DA189-9331-4A6F-9192-E0CA4C4D8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20C32-ECD8-41D0-9407-4865FF670F94}" type="slidenum">
              <a:rPr lang="pt-BR" smtClean="0"/>
              <a:pPr>
                <a:defRPr/>
              </a:pPr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83524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827584" y="620688"/>
            <a:ext cx="76328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dirty="0">
                <a:latin typeface="Arial" pitchFamily="34" charset="0"/>
                <a:cs typeface="Arial" pitchFamily="34" charset="0"/>
              </a:rPr>
              <a:t>A economia feudal baseava-se principalmente na agricultura. Existiam moedas na Idade Média, porém eram pouco utilizadas. As trocas de produtos e mercadorias eram comuns na economia feudal. O feudo era a base econômica deste período, pois quem tinha a terra possuía mais poder. O artesanato também era praticado na Idade Média. A produção era baixa, pois as técnicas de trabalho agrícola eram extremamente rudimentares. O arado puxado por bois era muito utilizado na agricultura.</a:t>
            </a:r>
          </a:p>
        </p:txBody>
      </p:sp>
      <p:pic>
        <p:nvPicPr>
          <p:cNvPr id="5124" name="Picture 4" descr="http://www.brasilescola.com/upload/e/Economia%20Feudal%20-%20BRESCOLA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80928"/>
            <a:ext cx="3524250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t0.gstatic.com/images?q=tbn:ANd9GcTqujDmJ-9fIAFH03HYvJzbH_1ID1Kjh8QFrVu0UyxO-mybvOcd&amp;t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08998"/>
            <a:ext cx="2376264" cy="262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52032AE-1B27-45F6-9F06-A55FF8A02D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3DC88F2-FD12-482D-BED2-90DC70732C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9DBFE42-08A9-49E8-9137-3C0DF3DB0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F0DC33-DD4E-4650-B3D8-2386C4D96A9D}" type="datetime1">
              <a:rPr lang="pt-BR" smtClean="0"/>
              <a:t>13/09/2022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97E0BB1-74AF-4286-937D-797722A11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F21A17A-0399-4859-BCA2-321FB0055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20C32-ECD8-41D0-9407-4865FF670F94}" type="slidenum">
              <a:rPr lang="pt-BR" smtClean="0"/>
              <a:pPr>
                <a:defRPr/>
              </a:pPr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87567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39552" y="908720"/>
            <a:ext cx="820891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b="1" dirty="0">
                <a:latin typeface="Arial" pitchFamily="34" charset="0"/>
                <a:cs typeface="Arial" pitchFamily="34" charset="0"/>
              </a:rPr>
              <a:t>Religião na Idade Média</a:t>
            </a:r>
            <a:endParaRPr lang="pt-BR" sz="1400" dirty="0">
              <a:latin typeface="Arial" pitchFamily="34" charset="0"/>
              <a:cs typeface="Arial" pitchFamily="34" charset="0"/>
            </a:endParaRPr>
          </a:p>
          <a:p>
            <a:pPr algn="just"/>
            <a:br>
              <a:rPr lang="pt-BR" sz="1400" b="1" dirty="0">
                <a:latin typeface="Arial" pitchFamily="34" charset="0"/>
                <a:cs typeface="Arial" pitchFamily="34" charset="0"/>
              </a:rPr>
            </a:br>
            <a:r>
              <a:rPr lang="pt-BR" sz="1400" dirty="0">
                <a:latin typeface="Arial" pitchFamily="34" charset="0"/>
                <a:cs typeface="Arial" pitchFamily="34" charset="0"/>
              </a:rPr>
              <a:t>Na Idade Média, a Igreja Católica dominava o cenário religioso. Detentora do poder espiritual, a Igreja influenciava o modo de pensar, a psicologia e as formas de comportamento na Idade Média. A igreja também tinha grande poder econômico, pois possuía terras em grande quantidade e até mesmo servos trabalhando. Os monges viviam em mosteiros e eram responsáveis pela proteção espiritual da sociedade. Passavam grande parte do tempo rezando e copiando livros e a Bíblia.</a:t>
            </a:r>
          </a:p>
        </p:txBody>
      </p:sp>
      <p:pic>
        <p:nvPicPr>
          <p:cNvPr id="6146" name="Picture 2" descr="http://www.malhatlantica.pt/seculoXIII/monge%20copis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591243"/>
            <a:ext cx="2952328" cy="363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B39434B5-5D6C-46ED-B8A6-0433A7F74A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02C08002-AD4F-47D9-8929-216314F5F9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085077D-60FD-4BF2-821D-0B6FF7E41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3664C9-BDE6-41AA-8EDA-C799523507BD}" type="datetime1">
              <a:rPr lang="pt-BR" smtClean="0"/>
              <a:t>13/09/2022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6C49C86-DF59-4FA8-A0FC-19ED90035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77B0251-0A26-472D-8B82-4741F4939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20C32-ECD8-41D0-9407-4865FF670F94}" type="slidenum">
              <a:rPr lang="pt-BR" smtClean="0"/>
              <a:pPr>
                <a:defRPr/>
              </a:pPr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60231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39552" y="889844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>
                <a:latin typeface="Arial" pitchFamily="34" charset="0"/>
                <a:cs typeface="Arial" pitchFamily="34" charset="0"/>
              </a:rPr>
              <a:t>Educação, cultura e arte medieval.</a:t>
            </a:r>
            <a:endParaRPr lang="pt-BR" sz="1400" dirty="0">
              <a:latin typeface="Arial" pitchFamily="34" charset="0"/>
              <a:cs typeface="Arial" pitchFamily="34" charset="0"/>
            </a:endParaRP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A educação era para poucos, pois só os filhos dos nobres estudavam.  Esta era marcada pela influência da Igreja, ensinando o latim, doutrinas religiosas e táticas de guerras. Grande parte da população medieval era analfabeta e não tinha acesso aos livros.</a:t>
            </a:r>
            <a:br>
              <a:rPr lang="pt-BR" sz="1400" dirty="0">
                <a:latin typeface="Arial" pitchFamily="34" charset="0"/>
                <a:cs typeface="Arial" pitchFamily="34" charset="0"/>
              </a:rPr>
            </a:br>
            <a:br>
              <a:rPr lang="pt-BR" sz="1400" dirty="0">
                <a:latin typeface="Arial" pitchFamily="34" charset="0"/>
                <a:cs typeface="Arial" pitchFamily="34" charset="0"/>
              </a:rPr>
            </a:br>
            <a:r>
              <a:rPr lang="pt-BR" sz="1400" dirty="0">
                <a:latin typeface="Arial" pitchFamily="34" charset="0"/>
                <a:cs typeface="Arial" pitchFamily="34" charset="0"/>
              </a:rPr>
              <a:t>A arte medieval também era fortemente marcada pela religiosidade da época. As pinturas retratavam passagens da Bíblia e ensinamentos religiosos. As pinturas medievais e os vitrais das igrejas eram formas de ensinar à população um pouco mais sobre a religião.</a:t>
            </a:r>
            <a:br>
              <a:rPr lang="pt-BR" sz="1400" dirty="0">
                <a:latin typeface="Arial" pitchFamily="34" charset="0"/>
                <a:cs typeface="Arial" pitchFamily="34" charset="0"/>
              </a:rPr>
            </a:br>
            <a:r>
              <a:rPr lang="pt-BR" sz="1400" dirty="0">
                <a:latin typeface="Arial" pitchFamily="34" charset="0"/>
                <a:cs typeface="Arial" pitchFamily="34" charset="0"/>
              </a:rPr>
              <a:t>Podemos dizer que, no geral, a cultura medieval foi fortemente influenciada pela religião. Na arquitetura destacou-se a construção de castelos, igrejas e catedrais</a:t>
            </a:r>
            <a:r>
              <a:rPr lang="pt-BR" dirty="0"/>
              <a:t>.</a:t>
            </a:r>
          </a:p>
        </p:txBody>
      </p:sp>
      <p:sp>
        <p:nvSpPr>
          <p:cNvPr id="3" name="AutoShape 2" descr="data:image/jpg;base64,/9j/4AAQSkZJRgABAQAAAQABAAD/2wCEAAkGBhQSERUUExQWFRUWGCEaGRcYGRsaGBgfHRwaISAYHxoZHCYfGhwjGhgXHy8gJCcpLCwtGB4xNTAqNSYrLCkBCQoKDgwOFw8PFykcHBwpKSkpKSkpKSkpKSkpKSkpKSkpKSkpKSkpKSkpKSkpKSkpKSkpKSkpKSkpKSkpKSkpKf/AABEIAJIAzAMBIgACEQEDEQH/xAAaAAADAQEBAQAAAAAAAAAAAAADBAUCAAYB/8QAQRAAAgECBAMFBQUFBwQDAAAAAQIRAAMEBRIhMUFREyJhcZEGMoGhsRQjQsHwM1Ji0eE0cnOissLxFSSCkkODw//EABkBAQEBAQEBAAAAAAAAAAAAAAEAAgMFBP/EABwRAQEBAAMBAQEAAAAAAAAAAAABERIhMQJBYf/aAAwDAQACEQMRAD8As5rna2Sogvcb3VX3j/IDqaDbzS9AZrUDnDSwnwpTKbevF4lm4hgq78FidvPn1r0BTfy/XpXkV9aVl+asb9y1cUBgNSkTDKee/Sqd+5pBPhPyqXn2HKkXkEta324lea/n8Kxm+O14cBDJvaVU+Dc/Tf0rJJ4P2huN2JuIgW65VTJnaSDHjFWcxxQS2znkJ+teZ9psESbFq3sVDMkcjbUaR6n51rMc1+02sPbX/wCZhrHgm7r6gCt8WNUfZvHnEWBcYAEk7CY2P1pvNMYtpNTTO0AcSelR/Yh4F61BHZ3T6HlTGa74uwG90A/AyIrOZWt6ZTN7w7z2CqcdmBbz086bv5kXsdpY03NiYJiY4jwNMh4/OomSuVxeJtg92QwHIExPxp9Wn8pzHt7SvtJ48djO9KZjj2W7bRSAIZ3JE91dPjxMnel7K/Z8UyT93e7y9A/4l+I3qP7T3Ze7HD7u1PiZY/VaZ8xm/SvZ9oi+9uw7qCe9sJ3PCRvVTB5il1ZXYjYqdmU9CPzoGXIFVFUe6BHpSONXs8dbPK6pU+JXhR7SPiM5ui+1pbaN3dclyARMdJrhnLWxqu2iq82U6gPMDeKFM4z/AOn/AH1WuKCpB4Hl1/XSgm8JdDKGDSDuCPHhSWXZsL5uafwOVHiIG/xINecwGPazhr1sfhuG3bjj3unWBTeVXRaxKqqMqXE0HUIll3B8yNVN+VPpTxua6MRatGIuA7+IPD40xcxGhGaPdBMeXL5VKzbBC/iGQ7RaEN+6S+zecgUDE5wzYS6G2ur92w/iMAN8aMGruV4pb1tbg4MJ8vD4Utm+fLbYW0U3Lh/CNo8+lI+xdwql2yTvbfbyI/M0DKVH27FavfkRvuV39eVPHFboj4/Fe92SQOIDEtHyFVr2JCWmucAF1b+X89qOyb7dahe1uJ+6W1sO0cA8u6NzPhwondN6ivkebC/ZVyIJG46Hp9KFjrqh9yPjUXI8WtvEvbDBlujWsEESNiNvWrOPywXGknlHzP8AOtfXV1j57h/FZayXe2siZWHSY19IJ5ihYjPjAC27hckDSV2G+5J8KqWcatwd0zBj4gkflQcbjFtDUx8PM9B40Ohp99okb7/08a83YyhxiQp/ZW5a34auPpDDyiqQzyCoa1cAZo1EDSJ6wZqjeJAMCTHDhPxrKR8VZJxdshTCI3ejbU2gAfIVOw/s2beMa4P2ZUlROwZveHqPnVS1ngNvtOzeASDEGI48/CnbWLW6gdNweH65U7RiBl2FuW8wunQezuqDPKRVPOMvL+6dJ4A/lvWMvzZ31FbR2ke8vIxRbeMBDswKQYIYjaBx22qpiPjM4a23Zm2S5EruIPL4b8aL7P5aULvc/aXDqYjcDotYxZt4lfuwzMN1de7B8CeI8OFbwOYtbtzcGwOmYgz4rv8AWj8E9HznAdqI4Hip6MNwfWpWHylruHuC6IuO5Y7QARsI9BVrEZgqJrfury6z4DnNKv7TW9tSXEB21MhC+s/WqWrojgsRetiGtM5GwZYg+vCusYK7cvC5dXTpEIs8zzqnjMxS1a7QnUuoAkdDt9ab7QMAwMqdwduFXZiLc1LiNWhyBb07LO+qetbxmNuMum3aYMebQoXx4k7dKZfHkXxbj3k1TOwjiPX61jDZsrLcYjSLbFTzJiN4HmKgQynLCLyrB0WpMkRruPxbyAp/2gw5e3KDvowcAcTpMkD4TWnzZ1hmtELqAnUCVnbdQPLnzoub5iMPb7TSXEwYMceHGm3VnRfCNrxDtpIHZqJII5sSN/MelJ5rkha6jrwZgLg6hTqB+VOHNSpUXbZQtsp1AqT+6SOB6UjZ9rwBbZ00o9xkJ1SRp21GPH0iiT69WydUW1aNrGhgjablsAsJIBHCa3nOUv2ov2SBcAgqeDjofSr1pgRqG4Poairm9241xUtL922klnMnxEL0j1rXYCbN7sANhrmqY2IKDx1cxSmLt9rilBUlLaniDBYxtv4Cnb2dvbT720AzMFQK4OqRMyeEHwrIzC6eOHMfwup+W1Pg3SGcZYFC3LCAXEYMNIjVyI261dsYhriqwWJG4fZgeY4fOmrWHEyRy4dK+37xB2QnbjtWfTmIuUXxba2092+JYSO7c4g/EEirPtBlrXUU2wCbbBtJ2Bjl8zQcZ7OW2tFUVVYjYgQQRv8AlRstzW4bJ1227VRJWIk8yCetWh2VZwtx+yZClwCdDAeoIG9WCf16V5y4xv4iw6W2QWyWZnGnYiNA3JNegJ2jnQ1Hnst1i1dVFDEXbkAmBxMT196mPZm0Ew+kNqMnVtuG4ER8BWPZ6203gykBrhYSOIMURsK1q67ICyXN2A4qwEao5gjpzqKZlmZXLXaBbLOvatBBHNuB8JanPalu4iHbW4RiN/OuynE9n2gZXAa4WB0HgfIHmK+4lWxNtu61qG7hOx25waVhiyoUaQAAojbhwoGbkGw2kgxpPo6nl5UO3iXAi4jzzIGoHqRFSgrC3iT2bKHJ0DSZg+A5TvQKYx7g4u0rHuqpYDlqnY+lVMVhw9tkYSGEb78f5GlMdgTcW3dtj7xOAYQDIEqZpbMMwvldKWXVztqaNK/xAzv4UpPwiasuCtuA4BnoHH86dszhTG5sE8+No7/EqflRLuBNrCdmoLEDlzMgz8qdvwQZ58R+UVacK3W1X7Z5aGAP/qePOg/YyxxNtdmZgyt4wsf6SPjSluw1nEoNzbIaAZ7kxtty2+dVMKW+0XSoJBUEH8Mjx8qGd0LLc0LsbV9dFwb+DDjI8d6z7S3i2HuLPAT6MK22DuXMSlxwqpbnSA2osepjYeVZz3Df9vcAkkiBAk8unlTLF2JirFy4UGkBFYOWJkmN4AqBisvDrbQ7L9ocGOPen+Veuw92ba8fdB8ZgV5y9afWAEf+065jbTHH51cjZreR444VhYvElCfu35b/AITOw6UbReGJxAtaDJVzqmZK8o5bVVxOXrdQqwBBH6PgduNSMJh3w11ywe4pQBWVSxOmYRo4GNpPGmfQvymZo5uOtu+SNFuTpUwtxt+U8ARTuWe0p7MBrdx7qLuFESBwbc86PkrNqbXbcO5LuxUgDkFk9ABWc1whFxbtsanBgqPxKeXmK1usyY9Hl15ntqzABiJI6TyoeIYg/Cs4LEAqOIHiINCxWOVWhgxPgsj1rG42pXsyto62y3ebgu+49DRb+ICqSWC7cWOw/nUe9eBxlsj8Vpojce8pqfhbYxeJuG53rdo6VQ+7PMkcG3BqitVMNZ7Ul0xLE89Okp8AAY9a+WSBiND4hnPEWyAPiY4ik87wC4bTftAIVI1ACAwngQNq1buasdbI52CRPQmlnV/FYtba6nYKOpiPKksN7Q2XbSrqTwid/hUXEWxicY6v7lrYDlPX1q2uWozKSogbgQAQeMzWWptMjMk7Xs4bVE8DwmNU9KzjMattSznSs8+fynfwpS3/AG1/C0v+tqR9qdSmzcjUqPJX4cfhU0ct51ZYgAmW92VKz6jeipcJeZIA40LCY63fWVht+fEEeHKnWMDYVCgWc1t3pVGkjjE7eEkCtYgQJqTkG3b8z27fSasXhsTRURu45bS62mB03PwFTr2d24DS4B4fdvz8xSebYghy44YfST070avRSKN7QXB9nJPIqZ8NQ4fKtSDkK+dopAZbignTqKECTw35b1tc/RLjWyHZ5mAhOx6RyjnWVza27BAdZY7AAnqd52gUiyAY4tBaLI2XeZMelayUbj0WEzBLolDMGCOBB6EGm1+deeyFdd27dMoWYDQfeEDYkdT16c6s4zEBFZmMKokmfWsce2uQaY6bzWjEhQw6kEkfQUHM8cLS9oZ0r3SI4yRv8Irx97MIYYsOO0LSbc8E4BPMDj51f9p8arYTUIIOnn1P/PpWuLPLpdsXQy6gZBHH896DazFDdNqCWUSdtht1rz2T5g2GZbF49w/s3/2mqNhJxtw7fsl/1Gjjh5D3c7syQG3BggAyP8tIXsYt5T2b7giTG677e8Bx4UGxjLdm7f1sF+8kj4CeHwrWaIGsswBErPQwN6p6LejIwt1gp7YxIkBVBieG1NjOUBK9+VMGFJE9Kn5LmZU9ldjVxRuTj+cVhCdd2CQO0O0+C1XuqXIHl+XXLOLtqxlYYKeUHjHpwpzC3vsuKuC5KpdOpWPCdzE/Gq2X32uyWt6APdDe/wCcfhp26ARBAI9R6UHihe0eZLeQWLTBncgbQYEiTI2rSIExtlZG1kr57/XY1Ws4dU91Qp8BHPwE0Q2VLBiokc4BI8JjzqWPO5tZ+z4rtiCbb+8RJ0mOJA5TvPjV1s4tKFOoHWQFAIOokjhHrRLrAmPlS2Hy+yCXW0qsCQDpAM+EeVNM6KLiAca4kfs1Xjz1Mfzp/H3lUd8wDsSeHxPKtJYEltO53mK+4rcEESD1iPShPNjR9qQ2Dud7mn3Y6kjaelenNzYzSttFTgAPgPyrrYO/0/5qKRk2YIrXtTAE3WIEjhAE/KmMb7QICFUhubEbhVHEkjziKpLZUbBV9BXXbKcNI9P6VB5zB5ULlsu6nVclmGo89ogGOEVKv3Ywt20T37Z0jqRIj5fSvY33A5bEcP19KGbaMJWPOP6VrRS1jG2ggYuvdXruNtxApDCXA2OLiY7FYnad5+m1W1tLzA9P1NfbZEnaP6DzrMpwjmWEZbqX7cmO7cUfiXr4kfQUnmmK+0XEsrJSddwwRsOCT4nePGrywT1/XWsYkdONXKrEkZDZn3F38OH8685iZSxdw5O6XBoHVSQR6V7JlI40TshxgTHGBP62qn2uKXj8ELyBGEzG4O6zwI8aW9nrdxL1wXCW0IArfvLq59TVjDsHJKmRJE+INNW7Pl4H8quVxcXnbT2+2vhysFxxI/dG+/DfpXzFYxGt3QDKqpluW4MKDz4VdIQGDpB+E+nWtnDK2xUR4jz5fGocUNstW/ZSdjpBBHIwOfwrWVq4D9qW1l9yBsYVRPxAqwIDAenDf4U12sf0EikcX3LMMbdpVZtRHPrvxPjU3EYrXiTZZiAqgqs6Q08TPQdKrG5I23+P638KmZhllu973vLzU95ZqNpvA4PsiwDFgTI1GSP6VPv4cHF6TJVrZbTJiQw32omT9pLIzA9mwBbrIkfHrWcWofFoN4NpuBjmOYoUJuxtYvRbJhkkgydMT14TTN3DE4hQWcK9skgMeII5URcMtrEqBGm6p3MzqXkGO8EV8zjCrcxFpXEgq/AkH1FREsYC12mpHY6JBBYldxz/AIqFlQOu8CzNouFRqMwIHH1o+FwaWkCAwBt5k9eZpTJnh8R43T9BUlG/YDAyP1t/OouCxXY4UNu7sSokzLSRz4Dh6VcvXAIk8eHyrzDqwwyONxavsx8pO/wpn9Fq1ZwbES165q5wQB8F5gfOp19WuM44X7UFW3AuLyBHjBEVWsOCsruvLpSeFGrEuRwVAvhqBmoGsPiRctq42nrxHh9aj3BI1yd76gCTwDAR5Het4p/s1x52S4Cy9A44jwkGh4izpw6A8QUJ8Dqk/rxqXp27lCBWJXUdyCxPTl0pHI8uW5h0Zt2PFpO+/D0q/iBKx1B+dS/Z2ewUef1NRkUctw4t2wskgTuePGRUTPcMrYyyCJBVvjHWr6GAaiZzbD4qwN4IbgYPrROjYycltk/dkq6kHYkgHxHAzVTMMWbdksfe5Dqx4L8TQsNYt2AEBAE8SeJPUnnSeeE3bi2kbSU77NxAP4R6TUieUX2sXjaJJDDWDy1fiHqaq5pj3GHuaJD6do4+Y8YqPmOXXFAum4bjW+8BAAie9w47VdtX1CgtsG4HlvvWmdTssy2zdVHSJEHVxfVznnseVazHDdhdF5ZCnZxuRv8Ai8D4V8xmHFi9be2ILvDqPdYdYqxi7WpCpmIjzHX5ihotmV77hyNzpgeGogfn8qbweBCoFAGwA+QqFhnMpZYyy3BO3FF3HrPyr1CxFXiEwmGW2gUe6ogE7n49T40ljsiW4/aB7iMQASjEAgTxEb8aPgsWt1AUYFWEz+XhUmxmdw4prTMAiprJ0jhExNHa6UMsy7sVZQSZMydySeZJ8KG+Ug3Fua31KIAnaOnlSlvOb1+WsIgtgwGuFpbyA5eNHynN9TmzdXRdG8DdWHUGrKth7EYVbgAYcNwRsVPUGlMbki3SC7vKzphoIny+Ndk+ci7IYaXWduqzAcdR1oebXrgxFpEcqHmdgfdA2B61Ytj5h8oVbmoM7ECBqcmPLpQlyFRJD3AZnZyN/wA60Xufaggc6dGs7Cfej58a3jMyY3DbtAMygFmYwqzy24t4UrY7D5MFYsXuMxEAs0keXSjYbKltKwGohuIYyD40lexuIQGQjAKxBUEQQJEgmYp7LsUz2wzxLCe6IAmfGrRsJ4nKl0MLbNaneA3d9OQpHLsebXcdYCmJAMHxkcSelHt3XxAJAti1JgOGJYDaTDCBP0oF60bQtuAEbUEIWSDJ94ajxpF68Urgt4hY3I2O4IIPxHSuxOWrc2YtAM7GJPwo2PxItqSTHIHjufDnSGHxeIcbLbUEQNUyT124T8qGtURa7sSYiJmT5zxmNqDgsKLYIUmOQJmPiaTu4q+tkvChkYhl0mG3WCJPSmcDi1upqBnkfMRP5mrFps+7txpS9la3H7Qs4IG0Nw8tuNDwmLa410SoVDpBjvT5zHyrWRYxriMzGYYqNuhiazdwysXcjViGZ7hjcam2HjEb0TD5SEJeSzNxLEma3mWIuK9tV0w7ae8DttMiDQcwzFldbKKGcrqJOyqOtPY6MHCr+IbEQenCsWsutdmbUdw/hLSNj48pArssu3CzJdUCACCswRMc6BmmBtLcRro1m4Qg3gKCeUEbbifOnUPaweHtsFULqOw3LH5nYeNOXxtB8qDhMktW2LIImBxJ+vCl8zzRbVxFcQrA9792CI26b0Kj4fBKXFyNwCBFNsYoSHuxtv5xy8qk4LG3rqBw9tQZEFDyJH73hTmjcZu2mwd3tF3sOe8v7p6+VJ4py13EshmcPyjyPymvXYiwGXSRIO3h+vGpOWZELF54g23WBPLf3T4QTV+i/I+QIDhrcbd0CkMythcZhip7287cgPpvTdvKrlknsXXQTIRwSFPUFeI8KwMvcu1xyr3NOlQNkX138aVYTsYBnw9q5bkXUWVJ21bmVPWa+f8AUhevYU7hg7B1P4TpO1V8BhilpEbiogxw+FAxWTBryXl2KmWHUQfnWeQ40vq1Y9uG1pd/M0P2daVuavf7VtUdZ2PpR8Nh7n2h7pSAyhR3lJEHjA4V9vZcy3O0tEAn3kYEo3puD41ro4PmY/7e7H7jD/KaxkqA4e3vxQfQ1jFYe9cUqwVVCNAVp1sRtJIHdHSmsDhmXDhIhwukbgieRnlJiitPPYe++Ebsrgm2SdLDlJneqGdsNFvlNxf+aHiO1uWyjWYZhu2pdA/i23msZkNSoigsVKzuAYHiYpT7n937yzJ7uoz5yKpNiFt7uQomJM7+lfMVgVvWobbmOoqRisJf7M2u64J2YmGjhvyNTPcWRj7d622g69OxG+3huKj4O+LDurkaSNQPWP1FUskwbW7OltmZiSeNdm+Vi6oA94cPI8R6VS/h/oeS4ZltozcWOo/Ez+dB9ml+7af32+tXCBp25Db0H8qjZYly2pU25JJb31HEzHCpYLmZi7hvB2/0GkM3Qi6t1D3wo1rwJXgD6k0e7ZvO1ttKgoxaJ4TtpnntzouMvXe+vZawSdJDciIg89iTSKey3FrcQOJ8uYPToYqPmGMtveuBg5VV0LpQtufeMjgRAp7AYZrOH7NO84nYmBJ578hMedFwGG7O0qtx3LHqW3PzrLTGQ5ibluGnUndM89tj4bcR1pTP7IN+wG4MHX/KPTfeiNhriX+0RZVlhxIG45iedbzLDu12yQAFQkklhzERA6VS4LNTcNiThn7Jz90SAjngp6HwNOezdz7pgN9Nxh86exFlbilHEgjp86RyrBGyrIVuN3iQVAIIIHXnW/msX5OYnPGWybvZkFTDIxgjeOIG/KqeAus1tWYBSRMTMetTfaJJwtyd4AM9SCv9apYETaSf3R9BXN0hTNsyNoBjbLqTBgxE8KPb4AkRPx+dTfbD+zNH7y/6hVBWlAZ6Hby4U/i/WMXilt7sdon4CpQ9q+a2bjKPxDh8+NJ+1ZZnRYhHIFXLNjSoWdgI24cOlWC19yzNUviVPnO0UG9mLSYsvE7MSonxg8qhez66MS6A7AkecGa9bfHX9bcaOlKk4TOC66xZuMN4K6SNvjR8dm2iyLoUsu0gmCu8bjwNL+ypH2ZPNh/mNF9oFnDXOWwPow+tSfbuZFCO0QhGMawQwBPCRy862tmSfD1/WxqXniXHVQ0LZkamHeMbRtyAJmvQ2k7pPGec8Yjf48fjWpFqIc1udp2YRSQJB1wsHgeGxoyYi53Q1oAEwSH1afE0tmQuHFHs9Oo2h73D3o2jnVLKrVw25unvtuREAcNh02osLd/EhFLEjSgOr4fWp/8A1C+yB1tLpiYLd7hPDxFM5hhNSMkxqEDoKQw+a3LbLbvLAOyuOB6eXnQKr2Lsx0I4c94/OhY/E9kupuGoDymjoAwnmKnZ44KW0YTrugR8DTGr4eYxHjv/AFqdmmcdkyKoDM55mIB2k7bb0nazHsdSXCSEBZW5sp4Dz5Uni7J7BrjjvuVY9QJ2X86oxq+2LdLltAqkuCJk93TueW+1fMVmb9p2VtAWVQzMWKos/M0G657bDT/HP/pRsywb6+2tMA8Qyn3XA4fGg661mLi27Xl0lOMTB6Eec0G1jbxdddsKrmAQxJWZiRw5GtrdGJsOhBtuDpYcdLD6jnWspxzE9ncXS438GH7w/XOkw/qA3MAAfr/mp+C9pLTqSzaNyACOI5H40P2ivmBaQFjc3OniEG549TtUfMcIbjgixdXYCNK8vj0iqC16f2g/s9z+7+a09lf7JP7o+ldXVUpPtSfuW/8AH60/hOA8hXV1LN9RvaX9kh6XKsD3R8K+11Sjzvspvdcnc778/eNekxh7p8jX2urN9M8SPZb+zL5t/qNH9o/7Ld/uD6iurqYp41jh9y3+H/to+Un7i1/cFfK6lfpG/wD20/4H+6q1rh/4rXV1X14YFjOFTM0H3NzwH5rXV1HyL6ese+P10qf7Rnv4b/F/KvtdRGvwrnqA9jsP2sfIVr2g/YN5j611dWmIZxB+/seR/KnWY62HLu/Rq6uo/WomZQx7a5vxdZ8e4accffWz/Dc//OurqUHZH/dXvBVjw4VVs8PjXV1ED//Z"/>
          <p:cNvSpPr>
            <a:spLocks noChangeAspect="1" noChangeArrowheads="1"/>
          </p:cNvSpPr>
          <p:nvPr/>
        </p:nvSpPr>
        <p:spPr bwMode="auto">
          <a:xfrm>
            <a:off x="77788" y="-661988"/>
            <a:ext cx="1933575" cy="139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4" descr="data:image/jpg;base64,/9j/4AAQSkZJRgABAQAAAQABAAD/2wCEAAkGBhQSERUUExQWFRUWGCEaGRcYGRsaGBgfHRwaISAYHxoZHCYfGhwjGhgXHy8gJCcpLCwtGB4xNTAqNSYrLCkBCQoKDgwOFw8PFykcHBwpKSkpKSkpKSkpKSkpKSkpKSkpKSkpKSkpKSkpKSkpKSkpKSkpKSkpKSkpKSkpKSkpKf/AABEIAJIAzAMBIgACEQEDEQH/xAAaAAADAQEBAQAAAAAAAAAAAAADBAUCAAYB/8QAQRAAAgECBAMFBQUFBwQDAAAAAQIRAAMEBRIhMUFREyJhcZEGMoGhsRQjQsHwM1Ji0eE0cnOissLxFSSCkkODw//EABkBAQEBAQEBAAAAAAAAAAAAAAEAAgMFBP/EABwRAQEBAAMBAQEAAAAAAAAAAAABERIhMQJBYf/aAAwDAQACEQMRAD8As5rna2Sogvcb3VX3j/IDqaDbzS9AZrUDnDSwnwpTKbevF4lm4hgq78FidvPn1r0BTfy/XpXkV9aVl+asb9y1cUBgNSkTDKee/Sqd+5pBPhPyqXn2HKkXkEta324lea/n8Kxm+O14cBDJvaVU+Dc/Tf0rJJ4P2huN2JuIgW65VTJnaSDHjFWcxxQS2znkJ+teZ9psESbFq3sVDMkcjbUaR6n51rMc1+02sPbX/wCZhrHgm7r6gCt8WNUfZvHnEWBcYAEk7CY2P1pvNMYtpNTTO0AcSelR/Yh4F61BHZ3T6HlTGa74uwG90A/AyIrOZWt6ZTN7w7z2CqcdmBbz086bv5kXsdpY03NiYJiY4jwNMh4/OomSuVxeJtg92QwHIExPxp9Wn8pzHt7SvtJ48djO9KZjj2W7bRSAIZ3JE91dPjxMnel7K/Z8UyT93e7y9A/4l+I3qP7T3Ze7HD7u1PiZY/VaZ8xm/SvZ9oi+9uw7qCe9sJ3PCRvVTB5il1ZXYjYqdmU9CPzoGXIFVFUe6BHpSONXs8dbPK6pU+JXhR7SPiM5ui+1pbaN3dclyARMdJrhnLWxqu2iq82U6gPMDeKFM4z/AOn/AH1WuKCpB4Hl1/XSgm8JdDKGDSDuCPHhSWXZsL5uafwOVHiIG/xINecwGPazhr1sfhuG3bjj3unWBTeVXRaxKqqMqXE0HUIll3B8yNVN+VPpTxua6MRatGIuA7+IPD40xcxGhGaPdBMeXL5VKzbBC/iGQ7RaEN+6S+zecgUDE5wzYS6G2ur92w/iMAN8aMGruV4pb1tbg4MJ8vD4Utm+fLbYW0U3Lh/CNo8+lI+xdwql2yTvbfbyI/M0DKVH27FavfkRvuV39eVPHFboj4/Fe92SQOIDEtHyFVr2JCWmucAF1b+X89qOyb7dahe1uJ+6W1sO0cA8u6NzPhwondN6ivkebC/ZVyIJG46Hp9KFjrqh9yPjUXI8WtvEvbDBlujWsEESNiNvWrOPywXGknlHzP8AOtfXV1j57h/FZayXe2siZWHSY19IJ5ihYjPjAC27hckDSV2G+5J8KqWcatwd0zBj4gkflQcbjFtDUx8PM9B40Ohp99okb7/08a83YyhxiQp/ZW5a34auPpDDyiqQzyCoa1cAZo1EDSJ6wZqjeJAMCTHDhPxrKR8VZJxdshTCI3ejbU2gAfIVOw/s2beMa4P2ZUlROwZveHqPnVS1ngNvtOzeASDEGI48/CnbWLW6gdNweH65U7RiBl2FuW8wunQezuqDPKRVPOMvL+6dJ4A/lvWMvzZ31FbR2ke8vIxRbeMBDswKQYIYjaBx22qpiPjM4a23Zm2S5EruIPL4b8aL7P5aULvc/aXDqYjcDotYxZt4lfuwzMN1de7B8CeI8OFbwOYtbtzcGwOmYgz4rv8AWj8E9HznAdqI4Hip6MNwfWpWHylruHuC6IuO5Y7QARsI9BVrEZgqJrfury6z4DnNKv7TW9tSXEB21MhC+s/WqWrojgsRetiGtM5GwZYg+vCusYK7cvC5dXTpEIs8zzqnjMxS1a7QnUuoAkdDt9ab7QMAwMqdwduFXZiLc1LiNWhyBb07LO+qetbxmNuMum3aYMebQoXx4k7dKZfHkXxbj3k1TOwjiPX61jDZsrLcYjSLbFTzJiN4HmKgQynLCLyrB0WpMkRruPxbyAp/2gw5e3KDvowcAcTpMkD4TWnzZ1hmtELqAnUCVnbdQPLnzoub5iMPb7TSXEwYMceHGm3VnRfCNrxDtpIHZqJII5sSN/MelJ5rkha6jrwZgLg6hTqB+VOHNSpUXbZQtsp1AqT+6SOB6UjZ9rwBbZ00o9xkJ1SRp21GPH0iiT69WydUW1aNrGhgjablsAsJIBHCa3nOUv2ov2SBcAgqeDjofSr1pgRqG4Poairm9241xUtL922klnMnxEL0j1rXYCbN7sANhrmqY2IKDx1cxSmLt9rilBUlLaniDBYxtv4Cnb2dvbT720AzMFQK4OqRMyeEHwrIzC6eOHMfwup+W1Pg3SGcZYFC3LCAXEYMNIjVyI261dsYhriqwWJG4fZgeY4fOmrWHEyRy4dK+37xB2QnbjtWfTmIuUXxba2092+JYSO7c4g/EEirPtBlrXUU2wCbbBtJ2Bjl8zQcZ7OW2tFUVVYjYgQQRv8AlRstzW4bJ1227VRJWIk8yCetWh2VZwtx+yZClwCdDAeoIG9WCf16V5y4xv4iw6W2QWyWZnGnYiNA3JNegJ2jnQ1Hnst1i1dVFDEXbkAmBxMT196mPZm0Ew+kNqMnVtuG4ER8BWPZ6203gykBrhYSOIMURsK1q67ICyXN2A4qwEao5gjpzqKZlmZXLXaBbLOvatBBHNuB8JanPalu4iHbW4RiN/OuynE9n2gZXAa4WB0HgfIHmK+4lWxNtu61qG7hOx25waVhiyoUaQAAojbhwoGbkGw2kgxpPo6nl5UO3iXAi4jzzIGoHqRFSgrC3iT2bKHJ0DSZg+A5TvQKYx7g4u0rHuqpYDlqnY+lVMVhw9tkYSGEb78f5GlMdgTcW3dtj7xOAYQDIEqZpbMMwvldKWXVztqaNK/xAzv4UpPwiasuCtuA4BnoHH86dszhTG5sE8+No7/EqflRLuBNrCdmoLEDlzMgz8qdvwQZ58R+UVacK3W1X7Z5aGAP/qePOg/YyxxNtdmZgyt4wsf6SPjSluw1nEoNzbIaAZ7kxtty2+dVMKW+0XSoJBUEH8Mjx8qGd0LLc0LsbV9dFwb+DDjI8d6z7S3i2HuLPAT6MK22DuXMSlxwqpbnSA2osepjYeVZz3Df9vcAkkiBAk8unlTLF2JirFy4UGkBFYOWJkmN4AqBisvDrbQ7L9ocGOPen+Veuw92ba8fdB8ZgV5y9afWAEf+065jbTHH51cjZreR444VhYvElCfu35b/AITOw6UbReGJxAtaDJVzqmZK8o5bVVxOXrdQqwBBH6PgduNSMJh3w11ywe4pQBWVSxOmYRo4GNpPGmfQvymZo5uOtu+SNFuTpUwtxt+U8ARTuWe0p7MBrdx7qLuFESBwbc86PkrNqbXbcO5LuxUgDkFk9ABWc1whFxbtsanBgqPxKeXmK1usyY9Hl15ntqzABiJI6TyoeIYg/Cs4LEAqOIHiINCxWOVWhgxPgsj1rG42pXsyto62y3ebgu+49DRb+ICqSWC7cWOw/nUe9eBxlsj8Vpojce8pqfhbYxeJuG53rdo6VQ+7PMkcG3BqitVMNZ7Ul0xLE89Okp8AAY9a+WSBiND4hnPEWyAPiY4ik87wC4bTftAIVI1ACAwngQNq1buasdbI52CRPQmlnV/FYtba6nYKOpiPKksN7Q2XbSrqTwid/hUXEWxicY6v7lrYDlPX1q2uWozKSogbgQAQeMzWWptMjMk7Xs4bVE8DwmNU9KzjMattSznSs8+fynfwpS3/AG1/C0v+tqR9qdSmzcjUqPJX4cfhU0ct51ZYgAmW92VKz6jeipcJeZIA40LCY63fWVht+fEEeHKnWMDYVCgWc1t3pVGkjjE7eEkCtYgQJqTkG3b8z27fSasXhsTRURu45bS62mB03PwFTr2d24DS4B4fdvz8xSebYghy44YfST070avRSKN7QXB9nJPIqZ8NQ4fKtSDkK+dopAZbignTqKECTw35b1tc/RLjWyHZ5mAhOx6RyjnWVza27BAdZY7AAnqd52gUiyAY4tBaLI2XeZMelayUbj0WEzBLolDMGCOBB6EGm1+deeyFdd27dMoWYDQfeEDYkdT16c6s4zEBFZmMKokmfWsce2uQaY6bzWjEhQw6kEkfQUHM8cLS9oZ0r3SI4yRv8Irx97MIYYsOO0LSbc8E4BPMDj51f9p8arYTUIIOnn1P/PpWuLPLpdsXQy6gZBHH896DazFDdNqCWUSdtht1rz2T5g2GZbF49w/s3/2mqNhJxtw7fsl/1Gjjh5D3c7syQG3BggAyP8tIXsYt5T2b7giTG677e8Bx4UGxjLdm7f1sF+8kj4CeHwrWaIGsswBErPQwN6p6LejIwt1gp7YxIkBVBieG1NjOUBK9+VMGFJE9Kn5LmZU9ldjVxRuTj+cVhCdd2CQO0O0+C1XuqXIHl+XXLOLtqxlYYKeUHjHpwpzC3vsuKuC5KpdOpWPCdzE/Gq2X32uyWt6APdDe/wCcfhp26ARBAI9R6UHihe0eZLeQWLTBncgbQYEiTI2rSIExtlZG1kr57/XY1Ws4dU91Qp8BHPwE0Q2VLBiokc4BI8JjzqWPO5tZ+z4rtiCbb+8RJ0mOJA5TvPjV1s4tKFOoHWQFAIOokjhHrRLrAmPlS2Hy+yCXW0qsCQDpAM+EeVNM6KLiAca4kfs1Xjz1Mfzp/H3lUd8wDsSeHxPKtJYEltO53mK+4rcEESD1iPShPNjR9qQ2Dud7mn3Y6kjaelenNzYzSttFTgAPgPyrrYO/0/5qKRk2YIrXtTAE3WIEjhAE/KmMb7QICFUhubEbhVHEkjziKpLZUbBV9BXXbKcNI9P6VB5zB5ULlsu6nVclmGo89ogGOEVKv3Ywt20T37Z0jqRIj5fSvY33A5bEcP19KGbaMJWPOP6VrRS1jG2ggYuvdXruNtxApDCXA2OLiY7FYnad5+m1W1tLzA9P1NfbZEnaP6DzrMpwjmWEZbqX7cmO7cUfiXr4kfQUnmmK+0XEsrJSddwwRsOCT4nePGrywT1/XWsYkdONXKrEkZDZn3F38OH8685iZSxdw5O6XBoHVSQR6V7JlI40TshxgTHGBP62qn2uKXj8ELyBGEzG4O6zwI8aW9nrdxL1wXCW0IArfvLq59TVjDsHJKmRJE+INNW7Pl4H8quVxcXnbT2+2vhysFxxI/dG+/DfpXzFYxGt3QDKqpluW4MKDz4VdIQGDpB+E+nWtnDK2xUR4jz5fGocUNstW/ZSdjpBBHIwOfwrWVq4D9qW1l9yBsYVRPxAqwIDAenDf4U12sf0EikcX3LMMbdpVZtRHPrvxPjU3EYrXiTZZiAqgqs6Q08TPQdKrG5I23+P638KmZhllu973vLzU95ZqNpvA4PsiwDFgTI1GSP6VPv4cHF6TJVrZbTJiQw32omT9pLIzA9mwBbrIkfHrWcWofFoN4NpuBjmOYoUJuxtYvRbJhkkgydMT14TTN3DE4hQWcK9skgMeII5URcMtrEqBGm6p3MzqXkGO8EV8zjCrcxFpXEgq/AkH1FREsYC12mpHY6JBBYldxz/AIqFlQOu8CzNouFRqMwIHH1o+FwaWkCAwBt5k9eZpTJnh8R43T9BUlG/YDAyP1t/OouCxXY4UNu7sSokzLSRz4Dh6VcvXAIk8eHyrzDqwwyONxavsx8pO/wpn9Fq1ZwbES165q5wQB8F5gfOp19WuM44X7UFW3AuLyBHjBEVWsOCsruvLpSeFGrEuRwVAvhqBmoGsPiRctq42nrxHh9aj3BI1yd76gCTwDAR5Het4p/s1x52S4Cy9A44jwkGh4izpw6A8QUJ8Dqk/rxqXp27lCBWJXUdyCxPTl0pHI8uW5h0Zt2PFpO+/D0q/iBKx1B+dS/Z2ewUef1NRkUctw4t2wskgTuePGRUTPcMrYyyCJBVvjHWr6GAaiZzbD4qwN4IbgYPrROjYycltk/dkq6kHYkgHxHAzVTMMWbdksfe5Dqx4L8TQsNYt2AEBAE8SeJPUnnSeeE3bi2kbSU77NxAP4R6TUieUX2sXjaJJDDWDy1fiHqaq5pj3GHuaJD6do4+Y8YqPmOXXFAum4bjW+8BAAie9w47VdtX1CgtsG4HlvvWmdTssy2zdVHSJEHVxfVznnseVazHDdhdF5ZCnZxuRv8Ai8D4V8xmHFi9be2ILvDqPdYdYqxi7WpCpmIjzHX5ihotmV77hyNzpgeGogfn8qbweBCoFAGwA+QqFhnMpZYyy3BO3FF3HrPyr1CxFXiEwmGW2gUe6ogE7n49T40ljsiW4/aB7iMQASjEAgTxEb8aPgsWt1AUYFWEz+XhUmxmdw4prTMAiprJ0jhExNHa6UMsy7sVZQSZMydySeZJ8KG+Ug3Fua31KIAnaOnlSlvOb1+WsIgtgwGuFpbyA5eNHynN9TmzdXRdG8DdWHUGrKth7EYVbgAYcNwRsVPUGlMbki3SC7vKzphoIny+Ndk+ci7IYaXWduqzAcdR1oebXrgxFpEcqHmdgfdA2B61Ytj5h8oVbmoM7ECBqcmPLpQlyFRJD3AZnZyN/wA60Xufaggc6dGs7Cfej58a3jMyY3DbtAMygFmYwqzy24t4UrY7D5MFYsXuMxEAs0keXSjYbKltKwGohuIYyD40lexuIQGQjAKxBUEQQJEgmYp7LsUz2wzxLCe6IAmfGrRsJ4nKl0MLbNaneA3d9OQpHLsebXcdYCmJAMHxkcSelHt3XxAJAti1JgOGJYDaTDCBP0oF60bQtuAEbUEIWSDJ94ajxpF68Urgt4hY3I2O4IIPxHSuxOWrc2YtAM7GJPwo2PxItqSTHIHjufDnSGHxeIcbLbUEQNUyT124T8qGtURa7sSYiJmT5zxmNqDgsKLYIUmOQJmPiaTu4q+tkvChkYhl0mG3WCJPSmcDi1upqBnkfMRP5mrFps+7txpS9la3H7Qs4IG0Nw8tuNDwmLa410SoVDpBjvT5zHyrWRYxriMzGYYqNuhiazdwysXcjViGZ7hjcam2HjEb0TD5SEJeSzNxLEma3mWIuK9tV0w7ae8DttMiDQcwzFldbKKGcrqJOyqOtPY6MHCr+IbEQenCsWsutdmbUdw/hLSNj48pArssu3CzJdUCACCswRMc6BmmBtLcRro1m4Qg3gKCeUEbbifOnUPaweHtsFULqOw3LH5nYeNOXxtB8qDhMktW2LIImBxJ+vCl8zzRbVxFcQrA9792CI26b0Kj4fBKXFyNwCBFNsYoSHuxtv5xy8qk4LG3rqBw9tQZEFDyJH73hTmjcZu2mwd3tF3sOe8v7p6+VJ4py13EshmcPyjyPymvXYiwGXSRIO3h+vGpOWZELF54g23WBPLf3T4QTV+i/I+QIDhrcbd0CkMythcZhip7287cgPpvTdvKrlknsXXQTIRwSFPUFeI8KwMvcu1xyr3NOlQNkX138aVYTsYBnw9q5bkXUWVJ21bmVPWa+f8AUhevYU7hg7B1P4TpO1V8BhilpEbiogxw+FAxWTBryXl2KmWHUQfnWeQ40vq1Y9uG1pd/M0P2daVuavf7VtUdZ2PpR8Nh7n2h7pSAyhR3lJEHjA4V9vZcy3O0tEAn3kYEo3puD41ro4PmY/7e7H7jD/KaxkqA4e3vxQfQ1jFYe9cUqwVVCNAVp1sRtJIHdHSmsDhmXDhIhwukbgieRnlJiitPPYe++Ebsrgm2SdLDlJneqGdsNFvlNxf+aHiO1uWyjWYZhu2pdA/i23msZkNSoigsVKzuAYHiYpT7n937yzJ7uoz5yKpNiFt7uQomJM7+lfMVgVvWobbmOoqRisJf7M2u64J2YmGjhvyNTPcWRj7d622g69OxG+3huKj4O+LDurkaSNQPWP1FUskwbW7OltmZiSeNdm+Vi6oA94cPI8R6VS/h/oeS4ZltozcWOo/Ez+dB9ml+7af32+tXCBp25Db0H8qjZYly2pU25JJb31HEzHCpYLmZi7hvB2/0GkM3Qi6t1D3wo1rwJXgD6k0e7ZvO1ttKgoxaJ4TtpnntzouMvXe+vZawSdJDciIg89iTSKey3FrcQOJ8uYPToYqPmGMtveuBg5VV0LpQtufeMjgRAp7AYZrOH7NO84nYmBJ578hMedFwGG7O0qtx3LHqW3PzrLTGQ5ibluGnUndM89tj4bcR1pTP7IN+wG4MHX/KPTfeiNhriX+0RZVlhxIG45iedbzLDu12yQAFQkklhzERA6VS4LNTcNiThn7Jz90SAjngp6HwNOezdz7pgN9Nxh86exFlbilHEgjp86RyrBGyrIVuN3iQVAIIIHXnW/msX5OYnPGWybvZkFTDIxgjeOIG/KqeAus1tWYBSRMTMetTfaJJwtyd4AM9SCv9apYETaSf3R9BXN0hTNsyNoBjbLqTBgxE8KPb4AkRPx+dTfbD+zNH7y/6hVBWlAZ6Hby4U/i/WMXilt7sdon4CpQ9q+a2bjKPxDh8+NJ+1ZZnRYhHIFXLNjSoWdgI24cOlWC19yzNUviVPnO0UG9mLSYsvE7MSonxg8qhez66MS6A7AkecGa9bfHX9bcaOlKk4TOC66xZuMN4K6SNvjR8dm2iyLoUsu0gmCu8bjwNL+ypH2ZPNh/mNF9oFnDXOWwPow+tSfbuZFCO0QhGMawQwBPCRy862tmSfD1/WxqXniXHVQ0LZkamHeMbRtyAJmvQ2k7pPGec8Yjf48fjWpFqIc1udp2YRSQJB1wsHgeGxoyYi53Q1oAEwSH1afE0tmQuHFHs9Oo2h73D3o2jnVLKrVw25unvtuREAcNh02osLd/EhFLEjSgOr4fWp/8A1C+yB1tLpiYLd7hPDxFM5hhNSMkxqEDoKQw+a3LbLbvLAOyuOB6eXnQKr2Lsx0I4c94/OhY/E9kupuGoDymjoAwnmKnZ44KW0YTrugR8DTGr4eYxHjv/AFqdmmcdkyKoDM55mIB2k7bb0nazHsdSXCSEBZW5sp4Dz5Uni7J7BrjjvuVY9QJ2X86oxq+2LdLltAqkuCJk93TueW+1fMVmb9p2VtAWVQzMWKos/M0G657bDT/HP/pRsywb6+2tMA8Qyn3XA4fGg661mLi27Xl0lOMTB6Eec0G1jbxdddsKrmAQxJWZiRw5GtrdGJsOhBtuDpYcdLD6jnWspxzE9ncXS438GH7w/XOkw/qA3MAAfr/mp+C9pLTqSzaNyACOI5H40P2ivmBaQFjc3OniEG549TtUfMcIbjgixdXYCNK8vj0iqC16f2g/s9z+7+a09lf7JP7o+ldXVUpPtSfuW/8AH60/hOA8hXV1LN9RvaX9kh6XKsD3R8K+11Sjzvspvdcnc778/eNekxh7p8jX2urN9M8SPZb+zL5t/qNH9o/7Ld/uD6iurqYp41jh9y3+H/to+Un7i1/cFfK6lfpG/wD20/4H+6q1rh/4rXV1X14YFjOFTM0H3NzwH5rXV1HyL6ese+P10qf7Rnv4b/F/KvtdRGvwrnqA9jsP2sfIVr2g/YN5j611dWmIZxB+/seR/KnWY62HLu/Rq6uo/WomZQx7a5vxdZ8e4accffWz/Dc//OurqUHZH/dXvBVjw4VVs8PjXV1ED//Z"/>
          <p:cNvSpPr>
            <a:spLocks noChangeAspect="1" noChangeArrowheads="1"/>
          </p:cNvSpPr>
          <p:nvPr/>
        </p:nvSpPr>
        <p:spPr bwMode="auto">
          <a:xfrm>
            <a:off x="230188" y="-509588"/>
            <a:ext cx="1933575" cy="139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7174" name="Picture 6" descr="http://resumododia.com/wp-content/uploads/2010/02/dicionario-lati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" y="3717032"/>
            <a:ext cx="24288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www.portalsaofrancisco.com.br/alfa/arte-na-antiguidade/imagens/antiguidade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356992"/>
            <a:ext cx="2381250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01836577-364B-4DA1-ABB2-0A4BD389B6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ubtítulo 5">
            <a:extLst>
              <a:ext uri="{FF2B5EF4-FFF2-40B4-BE49-F238E27FC236}">
                <a16:creationId xmlns:a16="http://schemas.microsoft.com/office/drawing/2014/main" id="{710F0BEB-C801-4A56-ABEE-A95A64C0D8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A342899-5A6E-481A-8590-A808F9C77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11A06F-570B-43CC-9A01-9C52A1A27374}" type="datetime1">
              <a:rPr lang="pt-BR" smtClean="0"/>
              <a:t>13/09/2022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A49E566-43D6-4946-952F-C8D058421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C05832F-219C-4FBF-B2A7-87D4A8663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20C32-ECD8-41D0-9407-4865FF670F94}" type="slidenum">
              <a:rPr lang="pt-BR" smtClean="0"/>
              <a:pPr>
                <a:defRPr/>
              </a:pPr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28779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t3.gstatic.com/images?q=tbn:ANd9GcRWIbwqwcvZ-Ngw7Hw57qmJ91crcpN88ywnU9xhaj1kkRKN0D5NnA&amp;t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educacional.com.br/imagens/reportagens/arquitetura/Corel-2-205026-vitral-Not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23" y="2996952"/>
            <a:ext cx="3524250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upload.wikimedia.org/wikipedia/commons/thumb/f/fe/Cologne_Cathedral.jpg/200px-Cologne_Cathedral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82677"/>
            <a:ext cx="1905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Ficheiro:Castelo-de-Almourol vista-geral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89040"/>
            <a:ext cx="3152048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5652120" y="6093296"/>
            <a:ext cx="25039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latin typeface="Arial" pitchFamily="34" charset="0"/>
                <a:cs typeface="Arial" pitchFamily="34" charset="0"/>
                <a:hlinkClick r:id="rId8" action="ppaction://hlinkfile"/>
              </a:rPr>
              <a:t>  Castelo de </a:t>
            </a:r>
            <a:r>
              <a:rPr lang="pt-BR" sz="1100" dirty="0" err="1">
                <a:latin typeface="Arial" pitchFamily="34" charset="0"/>
                <a:cs typeface="Arial" pitchFamily="34" charset="0"/>
                <a:hlinkClick r:id="rId8" action="ppaction://hlinkfile"/>
              </a:rPr>
              <a:t>Almourol</a:t>
            </a:r>
            <a:r>
              <a:rPr lang="pt-BR" sz="1100" dirty="0">
                <a:latin typeface="Arial" pitchFamily="34" charset="0"/>
                <a:cs typeface="Arial" pitchFamily="34" charset="0"/>
              </a:rPr>
              <a:t> - Portugal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5004048" y="2996952"/>
            <a:ext cx="28803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latin typeface="Arial" pitchFamily="34" charset="0"/>
                <a:cs typeface="Arial" pitchFamily="34" charset="0"/>
              </a:rPr>
              <a:t>Catedral de </a:t>
            </a:r>
            <a:r>
              <a:rPr lang="pt-BR" sz="1100" dirty="0" err="1">
                <a:latin typeface="Arial" pitchFamily="34" charset="0"/>
                <a:cs typeface="Arial" pitchFamily="34" charset="0"/>
              </a:rPr>
              <a:t>Colonia</a:t>
            </a:r>
            <a:r>
              <a:rPr lang="pt-BR" sz="1100" dirty="0">
                <a:latin typeface="Arial" pitchFamily="34" charset="0"/>
                <a:cs typeface="Arial" pitchFamily="34" charset="0"/>
              </a:rPr>
              <a:t> - Alemanha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996EB465-9C94-4858-B852-0B904D5E31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F6C7D553-34D0-47DA-B6BB-A9EAABA149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Data 5">
            <a:extLst>
              <a:ext uri="{FF2B5EF4-FFF2-40B4-BE49-F238E27FC236}">
                <a16:creationId xmlns:a16="http://schemas.microsoft.com/office/drawing/2014/main" id="{550B36B9-5008-4AF0-A14D-9A9CC339B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1D5966-41F2-469B-A9B0-81F68B65EDFD}" type="datetime1">
              <a:rPr lang="pt-BR" smtClean="0"/>
              <a:t>13/09/2022</a:t>
            </a:fld>
            <a:endParaRPr lang="pt-BR"/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E4384A36-D085-47D5-8A53-CEB127DC6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8" name="Espaço Reservado para Número de Slide 7">
            <a:extLst>
              <a:ext uri="{FF2B5EF4-FFF2-40B4-BE49-F238E27FC236}">
                <a16:creationId xmlns:a16="http://schemas.microsoft.com/office/drawing/2014/main" id="{48CD2D1F-1576-4003-AF5E-614FC8622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20C32-ECD8-41D0-9407-4865FF670F94}" type="slidenum">
              <a:rPr lang="pt-BR" smtClean="0"/>
              <a:pPr>
                <a:defRPr/>
              </a:pPr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04729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158751" y="836712"/>
            <a:ext cx="5486400" cy="914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b="1" dirty="0">
                <a:latin typeface="Arial" pitchFamily="34" charset="0"/>
                <a:cs typeface="Arial" pitchFamily="34" charset="0"/>
              </a:rPr>
              <a:t>Feudalismo, Alta e Baixa Idade Média, Sociedade e Igreja, Cruzadas. </a:t>
            </a:r>
            <a:r>
              <a:rPr lang="pt-BR" dirty="0">
                <a:latin typeface="Arial" pitchFamily="34" charset="0"/>
                <a:cs typeface="Arial" pitchFamily="34" charset="0"/>
              </a:rPr>
              <a:t>Disponível em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 &lt;</a:t>
            </a:r>
            <a:r>
              <a:rPr lang="pt-BR" dirty="0">
                <a:latin typeface="Arial" pitchFamily="34" charset="0"/>
                <a:cs typeface="Arial" pitchFamily="34" charset="0"/>
              </a:rPr>
              <a:t>http://www.not1.xpg.com.br/feudalismo-alta-e-baixa-idade-media-sociedade-e-igreja-cruzadas/&gt; acessado em 13 de jun de 2012.</a:t>
            </a:r>
          </a:p>
          <a:p>
            <a:pPr>
              <a:buNone/>
            </a:pPr>
            <a:endParaRPr lang="pt-BR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b="1" dirty="0">
                <a:latin typeface="Arial" pitchFamily="34" charset="0"/>
                <a:cs typeface="Arial" pitchFamily="34" charset="0"/>
              </a:rPr>
              <a:t>Feudalismo.</a:t>
            </a:r>
            <a:r>
              <a:rPr lang="pt-BR" dirty="0">
                <a:latin typeface="Arial" pitchFamily="34" charset="0"/>
                <a:cs typeface="Arial" pitchFamily="34" charset="0"/>
              </a:rPr>
              <a:t> Disponível em &lt;http://pt.wikipedia.org/wiki/Feudalismo&gt;, acessado em 13 de jun de 2012.</a:t>
            </a:r>
          </a:p>
          <a:p>
            <a:pPr>
              <a:buNone/>
            </a:pPr>
            <a:endParaRPr lang="pt-BR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b="1" dirty="0">
                <a:latin typeface="Arial" pitchFamily="34" charset="0"/>
                <a:cs typeface="Arial" pitchFamily="34" charset="0"/>
              </a:rPr>
              <a:t>Sociedade Medieval. </a:t>
            </a:r>
            <a:r>
              <a:rPr lang="pt-BR" dirty="0">
                <a:latin typeface="Arial" pitchFamily="34" charset="0"/>
                <a:cs typeface="Arial" pitchFamily="34" charset="0"/>
              </a:rPr>
              <a:t>Disponível em &lt;http://prof-tathy.blogspot.com.br/2009/12/sociedade-medieval.html&gt;  acessado em 13 de jun de 2012</a:t>
            </a:r>
          </a:p>
          <a:p>
            <a:pPr>
              <a:buNone/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Calibri" pitchFamily="34" charset="0"/>
              </a:rPr>
              <a:t>História, 7º Ano do Ensino Fundamental</a:t>
            </a:r>
          </a:p>
          <a:p>
            <a:r>
              <a:rPr lang="pt-BR" sz="1600" dirty="0">
                <a:solidFill>
                  <a:schemeClr val="bg1"/>
                </a:solidFill>
                <a:latin typeface="Calibri" pitchFamily="34" charset="0"/>
              </a:rPr>
              <a:t>O Feudalismo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70C4E3D-C2EA-4E5A-8A1F-8487A7DC3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A64A03-AB9C-4919-9F9C-5306BA80C592}" type="datetime1">
              <a:rPr lang="pt-BR" smtClean="0"/>
              <a:t>13/09/2022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CBA7132-B040-4C98-97A5-EEA94E811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F150C77-C436-48B9-A569-98C065064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20C32-ECD8-41D0-9407-4865FF670F94}" type="slidenum">
              <a:rPr lang="pt-BR" smtClean="0"/>
              <a:pPr>
                <a:defRPr/>
              </a:pPr>
              <a:t>35</a:t>
            </a:fld>
            <a:endParaRPr lang="pt-BR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1266456"/>
          </a:xfrm>
        </p:spPr>
        <p:txBody>
          <a:bodyPr/>
          <a:lstStyle/>
          <a:p>
            <a:pPr algn="l"/>
            <a:r>
              <a:rPr lang="pt-BR" sz="3600" dirty="0"/>
              <a:t>Bibliografia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395536" y="2971800"/>
            <a:ext cx="5486400" cy="914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sz="1050" dirty="0">
                <a:latin typeface="Arial" pitchFamily="34" charset="0"/>
                <a:cs typeface="Arial" pitchFamily="34" charset="0"/>
              </a:rPr>
              <a:t>DUBY, Georges (Org.). </a:t>
            </a:r>
            <a:r>
              <a:rPr lang="pt-BR" sz="1050" i="1" dirty="0">
                <a:latin typeface="Arial" pitchFamily="34" charset="0"/>
                <a:cs typeface="Arial" pitchFamily="34" charset="0"/>
              </a:rPr>
              <a:t>História da vida privada: da Europa feudal à Renascença. </a:t>
            </a:r>
            <a:r>
              <a:rPr lang="pt-BR" sz="1050" dirty="0">
                <a:latin typeface="Arial" pitchFamily="34" charset="0"/>
                <a:cs typeface="Arial" pitchFamily="34" charset="0"/>
              </a:rPr>
              <a:t>São Paulo: Companhia das Letras, 1990. v2.</a:t>
            </a:r>
          </a:p>
          <a:p>
            <a:pPr>
              <a:buNone/>
            </a:pPr>
            <a:endParaRPr lang="pt-BR" sz="105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1050" dirty="0">
                <a:latin typeface="Arial" pitchFamily="34" charset="0"/>
                <a:cs typeface="Arial" pitchFamily="34" charset="0"/>
              </a:rPr>
              <a:t>LE GOFF, Jacques. </a:t>
            </a:r>
            <a:r>
              <a:rPr lang="pt-BR" sz="1050" i="1" dirty="0">
                <a:latin typeface="Arial" pitchFamily="34" charset="0"/>
                <a:cs typeface="Arial" pitchFamily="34" charset="0"/>
              </a:rPr>
              <a:t>A civilização do Ocidente Medieval.</a:t>
            </a:r>
            <a:r>
              <a:rPr lang="pt-BR" sz="1050" dirty="0">
                <a:latin typeface="Arial" pitchFamily="34" charset="0"/>
                <a:cs typeface="Arial" pitchFamily="34" charset="0"/>
              </a:rPr>
              <a:t> Bauru, SP: EDUSC, 2005.</a:t>
            </a:r>
          </a:p>
          <a:p>
            <a:pPr>
              <a:buNone/>
            </a:pPr>
            <a:endParaRPr lang="pt-BR" sz="105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1050" dirty="0">
                <a:latin typeface="Arial" pitchFamily="34" charset="0"/>
                <a:cs typeface="Arial" pitchFamily="34" charset="0"/>
              </a:rPr>
              <a:t>PERR</a:t>
            </a:r>
            <a:r>
              <a:rPr lang="en-US" sz="1050" dirty="0">
                <a:latin typeface="Arial" pitchFamily="34" charset="0"/>
                <a:cs typeface="Arial" pitchFamily="34" charset="0"/>
              </a:rPr>
              <a:t>OY, </a:t>
            </a:r>
            <a:r>
              <a:rPr lang="pt-BR" sz="1050" dirty="0" err="1">
                <a:latin typeface="Arial" pitchFamily="34" charset="0"/>
                <a:cs typeface="Arial" pitchFamily="34" charset="0"/>
              </a:rPr>
              <a:t>Édouard</a:t>
            </a:r>
            <a:r>
              <a:rPr lang="pt-BR" sz="1050" dirty="0">
                <a:latin typeface="Arial" pitchFamily="34" charset="0"/>
                <a:cs typeface="Arial" pitchFamily="34" charset="0"/>
              </a:rPr>
              <a:t>. A Idade Média:</a:t>
            </a:r>
            <a:r>
              <a:rPr lang="pt-BR" sz="1050" i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1050" dirty="0">
                <a:latin typeface="Arial" pitchFamily="34" charset="0"/>
                <a:cs typeface="Arial" pitchFamily="34" charset="0"/>
              </a:rPr>
              <a:t>a expansão do Oriente e o nascimento da Civilização Ocidental. In: CROUZET, Maurice. </a:t>
            </a:r>
            <a:r>
              <a:rPr lang="pt-BR" sz="1050" i="1" dirty="0">
                <a:latin typeface="Arial" pitchFamily="34" charset="0"/>
                <a:cs typeface="Arial" pitchFamily="34" charset="0"/>
              </a:rPr>
              <a:t>História Geral das Civilizações. </a:t>
            </a:r>
            <a:r>
              <a:rPr lang="pt-BR" sz="1050" dirty="0">
                <a:latin typeface="Arial" pitchFamily="34" charset="0"/>
                <a:cs typeface="Arial" pitchFamily="34" charset="0"/>
              </a:rPr>
              <a:t>V. 1 Tomo III. São Paulo: DIFEL, 1964.</a:t>
            </a:r>
          </a:p>
          <a:p>
            <a:endParaRPr lang="pt-BR" sz="10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Calibri" pitchFamily="34" charset="0"/>
              </a:rPr>
              <a:t>História, 7º Ano do Ensino Fundamental</a:t>
            </a:r>
          </a:p>
          <a:p>
            <a:r>
              <a:rPr lang="pt-BR" sz="1600" dirty="0">
                <a:solidFill>
                  <a:schemeClr val="bg1"/>
                </a:solidFill>
                <a:latin typeface="Calibri" pitchFamily="34" charset="0"/>
              </a:rPr>
              <a:t>O Feudalismo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3E7EA21-7AFE-4DCA-BB95-228663C74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CBD1FE-EFE8-4395-A052-01502A30B60D}" type="datetime1">
              <a:rPr lang="pt-BR" smtClean="0"/>
              <a:t>13/09/2022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32C75C2-5C8F-47E9-9FBB-0196ADF2B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815E84D-6AF6-4A41-B5E3-55A3A4942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20C32-ECD8-41D0-9407-4865FF670F94}" type="slidenum">
              <a:rPr lang="pt-BR" smtClean="0"/>
              <a:pPr>
                <a:defRPr/>
              </a:pPr>
              <a:t>36</a:t>
            </a:fld>
            <a:endParaRPr lang="pt-B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Calibri" pitchFamily="34" charset="0"/>
              </a:rPr>
              <a:t>História, 7º Ano do Ensino Fundamental</a:t>
            </a:r>
          </a:p>
          <a:p>
            <a:r>
              <a:rPr lang="pt-BR" sz="1600" dirty="0">
                <a:solidFill>
                  <a:schemeClr val="bg1"/>
                </a:solidFill>
                <a:latin typeface="Calibri" pitchFamily="34" charset="0"/>
              </a:rPr>
              <a:t>O Feudalismo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1079612" y="1207807"/>
            <a:ext cx="6984776" cy="5429615"/>
            <a:chOff x="179512" y="1207807"/>
            <a:chExt cx="6984776" cy="5429615"/>
          </a:xfrm>
        </p:grpSpPr>
        <p:sp>
          <p:nvSpPr>
            <p:cNvPr id="7" name="Retângulo 6"/>
            <p:cNvSpPr/>
            <p:nvPr/>
          </p:nvSpPr>
          <p:spPr>
            <a:xfrm>
              <a:off x="179512" y="6237312"/>
              <a:ext cx="696125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1000" dirty="0"/>
                <a:t>Imagem: Invasões Barbaras do Império romano / Autoria de Ewan ar Born / Disponibilizada por </a:t>
              </a:r>
              <a:r>
                <a:rPr lang="pt-BR" sz="1000" dirty="0" err="1"/>
                <a:t>Andreasmperu</a:t>
              </a:r>
              <a:r>
                <a:rPr lang="pt-BR" sz="1000" dirty="0"/>
                <a:t> / GNU </a:t>
              </a:r>
              <a:r>
                <a:rPr lang="pt-BR" sz="1000" dirty="0" err="1"/>
                <a:t>Free</a:t>
              </a:r>
              <a:r>
                <a:rPr lang="pt-BR" sz="1000" dirty="0"/>
                <a:t> </a:t>
              </a:r>
              <a:r>
                <a:rPr lang="pt-BR" sz="1000" dirty="0" err="1"/>
                <a:t>Documentation</a:t>
              </a:r>
              <a:r>
                <a:rPr lang="pt-BR" sz="1000" dirty="0"/>
                <a:t> </a:t>
              </a:r>
              <a:r>
                <a:rPr lang="pt-BR" sz="1000" dirty="0" err="1"/>
                <a:t>License</a:t>
              </a:r>
              <a:r>
                <a:rPr lang="pt-BR" sz="1000" dirty="0"/>
                <a:t>. </a:t>
              </a:r>
            </a:p>
          </p:txBody>
        </p:sp>
        <p:pic>
          <p:nvPicPr>
            <p:cNvPr id="8" name="Picture 2" descr="File:Invasiones bárbaras Imperio romano-es.sv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036" y="1207807"/>
              <a:ext cx="6961252" cy="50295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tângulo 5"/>
            <p:cNvSpPr/>
            <p:nvPr/>
          </p:nvSpPr>
          <p:spPr>
            <a:xfrm>
              <a:off x="4685573" y="1385066"/>
              <a:ext cx="2290401" cy="8309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t-BR" sz="1600" b="1" dirty="0"/>
                <a:t>Invasões Bárbaras do Império romano (100-500 </a:t>
              </a:r>
              <a:r>
                <a:rPr lang="pt-BR" sz="1600" b="1" dirty="0" err="1"/>
                <a:t>d.C.</a:t>
              </a:r>
              <a:r>
                <a:rPr lang="pt-BR" sz="1600" b="1" dirty="0"/>
                <a:t>)</a:t>
              </a:r>
            </a:p>
          </p:txBody>
        </p:sp>
      </p:grpSp>
      <p:sp>
        <p:nvSpPr>
          <p:cNvPr id="3" name="Subtítulo 2">
            <a:extLst>
              <a:ext uri="{FF2B5EF4-FFF2-40B4-BE49-F238E27FC236}">
                <a16:creationId xmlns:a16="http://schemas.microsoft.com/office/drawing/2014/main" id="{2B359504-D7FB-459E-89A0-ABB954B758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E3EEC12-A5B7-4463-A614-F1667E375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D88AC9-5F02-4BD9-9A26-9334074D1FEF}" type="datetime1">
              <a:rPr lang="pt-BR" smtClean="0"/>
              <a:t>13/09/2022</a:t>
            </a:fld>
            <a:endParaRPr lang="pt-BR"/>
          </a:p>
        </p:txBody>
      </p:sp>
      <p:sp>
        <p:nvSpPr>
          <p:cNvPr id="10" name="Espaço Reservado para Rodapé 9">
            <a:extLst>
              <a:ext uri="{FF2B5EF4-FFF2-40B4-BE49-F238E27FC236}">
                <a16:creationId xmlns:a16="http://schemas.microsoft.com/office/drawing/2014/main" id="{6E0EC722-75A8-438C-8619-190420DD4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11" name="Espaço Reservado para Número de Slide 10">
            <a:extLst>
              <a:ext uri="{FF2B5EF4-FFF2-40B4-BE49-F238E27FC236}">
                <a16:creationId xmlns:a16="http://schemas.microsoft.com/office/drawing/2014/main" id="{842661D8-0014-48B1-BAAF-AA9BB9C24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20C32-ECD8-41D0-9407-4865FF670F94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Oval 5"/>
          <p:cNvSpPr>
            <a:spLocks noChangeArrowheads="1"/>
          </p:cNvSpPr>
          <p:nvPr/>
        </p:nvSpPr>
        <p:spPr bwMode="auto">
          <a:xfrm>
            <a:off x="6019800" y="4800600"/>
            <a:ext cx="2362200" cy="7620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253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96848" y="260648"/>
            <a:ext cx="6751415" cy="5688632"/>
          </a:xfrm>
        </p:spPr>
        <p:txBody>
          <a:bodyPr>
            <a:normAutofit fontScale="92500" lnSpcReduction="10000"/>
          </a:bodyPr>
          <a:lstStyle/>
          <a:p>
            <a:pPr lvl="2">
              <a:lnSpc>
                <a:spcPct val="90000"/>
              </a:lnSpc>
              <a:buFontTx/>
              <a:buNone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Síntese dos Povos Bárbaros</a:t>
            </a:r>
          </a:p>
          <a:p>
            <a:pPr lvl="2">
              <a:lnSpc>
                <a:spcPct val="90000"/>
              </a:lnSpc>
              <a:buFontTx/>
              <a:buNone/>
            </a:pPr>
            <a:endParaRPr lang="pt-BR" sz="1000" b="1" dirty="0">
              <a:latin typeface="Arial" pitchFamily="34" charset="0"/>
              <a:cs typeface="Arial" pitchFamily="34" charset="0"/>
            </a:endParaRPr>
          </a:p>
          <a:p>
            <a:pPr lvl="2">
              <a:lnSpc>
                <a:spcPct val="90000"/>
              </a:lnSpc>
              <a:buFont typeface="Wingdings" pitchFamily="2" charset="2"/>
              <a:buChar char="Ø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Povos fora das fronteiras (sem cultura greco-romana);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Ø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germânicos – principal grupo (suevos, lombardos, teutônicos, francos,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godos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, visigodos, ostrogodos, vândalos, burgúndios, anglos, saxões);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Ø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economia agropastoril;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Ø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ausência de comércio e moeda;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Ø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ausência de escrita;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Ø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inicialmente politeístas;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Ø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inicialmente sem propriedade privada;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Ø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poder político = casta de guerreiros;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Ø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direito consuetudinário (tradição);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Ø"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COMITATUS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(laços de dependência entre guerreiros).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E010AD4-D003-47D5-B736-9EB223FB2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6EF2F6-68C6-4617-B452-681FB5875465}" type="datetime1">
              <a:rPr lang="pt-BR" smtClean="0"/>
              <a:t>13/09/2022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96EA14A-9E95-4C55-A8BE-64C782AD0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F4AF23D-F5F3-49ED-BE2F-9DF82FE3F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20C32-ECD8-41D0-9407-4865FF670F94}" type="slidenum">
              <a:rPr lang="pt-BR" smtClean="0"/>
              <a:pPr>
                <a:defRPr/>
              </a:pPr>
              <a:t>5</a:t>
            </a:fld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5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5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25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25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5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25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25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25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25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5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6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66237" y="1124744"/>
            <a:ext cx="4045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/>
              <a:t>A </a:t>
            </a:r>
            <a:r>
              <a:rPr lang="pt-BR" sz="2800" dirty="0" err="1"/>
              <a:t>ruralização</a:t>
            </a:r>
            <a:r>
              <a:rPr lang="pt-BR" sz="2800" dirty="0"/>
              <a:t> do império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51520" y="1903472"/>
            <a:ext cx="4392488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A crise do Império Romano, devido às invasões bárbaras e à diminuição das atividades econômicas, provocou o esvaziamento das cidades. Muitos de seus habitantes passaram a procurar abrigo, trabalho e segurança nas áreas rurais.</a:t>
            </a:r>
          </a:p>
        </p:txBody>
      </p:sp>
      <p:sp>
        <p:nvSpPr>
          <p:cNvPr id="8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Calibri" pitchFamily="34" charset="0"/>
              </a:rPr>
              <a:t>História, 7º Ano do Ensino Fundamental</a:t>
            </a:r>
          </a:p>
          <a:p>
            <a:r>
              <a:rPr lang="pt-BR" sz="1600" dirty="0">
                <a:solidFill>
                  <a:schemeClr val="bg1"/>
                </a:solidFill>
                <a:latin typeface="Calibri" pitchFamily="34" charset="0"/>
              </a:rPr>
              <a:t>O Feudalismo</a:t>
            </a:r>
          </a:p>
        </p:txBody>
      </p:sp>
      <p:pic>
        <p:nvPicPr>
          <p:cNvPr id="9" name="Picture 2" descr="http://upload.wikimedia.org/wikipedia/commons/thumb/9/9a/Heinrich_Leutemann%2C_Pl%C3%BCnderung_Roms_durch_die_Vandalen_%28c._1860%E2%80%931880%29.jpg/250px-Heinrich_Leutemann%2C_Pl%C3%BCnderung_Roms_durch_die_Vandalen_%28c._1860%E2%80%931880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899262"/>
            <a:ext cx="3522410" cy="4410058"/>
          </a:xfrm>
          <a:prstGeom prst="rect">
            <a:avLst/>
          </a:prstGeom>
          <a:noFill/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 rot="16200000">
            <a:off x="6442579" y="3806753"/>
            <a:ext cx="462187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Imagem:</a:t>
            </a:r>
            <a:r>
              <a:rPr kumimoji="0" lang="pt-BR" sz="1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pt-B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Saque de Roma pelos Vândalos, em 455. / Pintura</a:t>
            </a:r>
            <a:r>
              <a:rPr kumimoji="0" lang="pt-BR" sz="1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de</a:t>
            </a:r>
            <a:r>
              <a:rPr kumimoji="0" lang="pt-B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Heinrich </a:t>
            </a:r>
            <a:r>
              <a:rPr kumimoji="0" lang="pt-BR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Leutemann</a:t>
            </a:r>
            <a:r>
              <a:rPr kumimoji="0" lang="pt-B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. / Disponibilizada por </a:t>
            </a:r>
            <a:r>
              <a:rPr kumimoji="0" lang="pt-BR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Dha</a:t>
            </a:r>
            <a:r>
              <a:rPr kumimoji="0" lang="pt-BR" sz="1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/ </a:t>
            </a:r>
            <a:r>
              <a:rPr kumimoji="0" lang="pt-B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Domínio Público.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DD94E105-F210-414C-AC03-75E219DA89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4688771F-9F16-4BA9-8A1E-2EBD321F0A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Data 5">
            <a:extLst>
              <a:ext uri="{FF2B5EF4-FFF2-40B4-BE49-F238E27FC236}">
                <a16:creationId xmlns:a16="http://schemas.microsoft.com/office/drawing/2014/main" id="{DB04C890-964D-49DA-A141-E3E154F60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B3F341-633D-4064-8570-AD58178C32E1}" type="datetime1">
              <a:rPr lang="pt-BR" smtClean="0"/>
              <a:t>13/09/2022</a:t>
            </a:fld>
            <a:endParaRPr lang="pt-BR"/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81AA6219-A392-4D6E-9B5F-7EA56F7A7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11" name="Espaço Reservado para Número de Slide 10">
            <a:extLst>
              <a:ext uri="{FF2B5EF4-FFF2-40B4-BE49-F238E27FC236}">
                <a16:creationId xmlns:a16="http://schemas.microsoft.com/office/drawing/2014/main" id="{4830B7DD-4826-4B26-B5B3-3E8524EEA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20C32-ECD8-41D0-9407-4865FF670F94}" type="slidenum">
              <a:rPr lang="pt-BR" smtClean="0"/>
              <a:pPr>
                <a:defRPr/>
              </a:pPr>
              <a:t>6</a:t>
            </a:fld>
            <a:endParaRPr lang="pt-B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51520" y="1268760"/>
            <a:ext cx="8424936" cy="14927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1900" b="1" dirty="0">
                <a:latin typeface="Arial" pitchFamily="34" charset="0"/>
                <a:cs typeface="Arial" pitchFamily="34" charset="0"/>
              </a:rPr>
              <a:t>O </a:t>
            </a:r>
            <a:r>
              <a:rPr lang="pt-BR" sz="1900" b="1" dirty="0" err="1">
                <a:latin typeface="Arial" pitchFamily="34" charset="0"/>
                <a:cs typeface="Arial" pitchFamily="34" charset="0"/>
              </a:rPr>
              <a:t>Colonato</a:t>
            </a:r>
            <a:endParaRPr lang="pt-BR" sz="1900" b="1" dirty="0">
              <a:latin typeface="Arial" pitchFamily="34" charset="0"/>
              <a:cs typeface="Arial" pitchFamily="34" charset="0"/>
            </a:endParaRP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A grande massa da população  fugiu para o interior, mas a grande maioria das terras do interior já tinham proprietários, pertenciam a poucas famílias. As pessoas que migravam não podiam simplesmente ocupar uma terra, já que esta pertencia a alguém.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57402" y="2996952"/>
            <a:ext cx="3378494" cy="34163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Porém, a maioria desses proprietários não possuíam recursos para manter escravos ou pagar pessoas para trabalhar nas terras.  Dessa forma surgiu o </a:t>
            </a:r>
            <a:r>
              <a:rPr lang="pt-BR" b="1" dirty="0" err="1">
                <a:latin typeface="Arial" pitchFamily="34" charset="0"/>
                <a:cs typeface="Arial" pitchFamily="34" charset="0"/>
              </a:rPr>
              <a:t>colonato</a:t>
            </a:r>
            <a:r>
              <a:rPr lang="pt-BR" dirty="0">
                <a:latin typeface="Arial" pitchFamily="34" charset="0"/>
                <a:cs typeface="Arial" pitchFamily="34" charset="0"/>
              </a:rPr>
              <a:t>, ou seja, o colono cuidaria de uma pequena parte das terras, para se sustentar e, em troca, entregaria parte da sua produção ao proprietário das terras.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Calibri" pitchFamily="34" charset="0"/>
              </a:rPr>
              <a:t>História, 7º Ano do Ensino Fundamental</a:t>
            </a:r>
          </a:p>
          <a:p>
            <a:r>
              <a:rPr lang="pt-BR" sz="1600" dirty="0">
                <a:solidFill>
                  <a:schemeClr val="bg1"/>
                </a:solidFill>
                <a:latin typeface="Calibri" pitchFamily="34" charset="0"/>
              </a:rPr>
              <a:t>O Feudalismo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707904" y="5781164"/>
            <a:ext cx="511256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Imagem: </a:t>
            </a:r>
            <a:r>
              <a:rPr lang="en-US" sz="1100" dirty="0"/>
              <a:t>Miniature of men harvesting wheat with reaping-hooks / </a:t>
            </a:r>
            <a:r>
              <a:rPr lang="en-US" sz="1100" dirty="0" err="1"/>
              <a:t>Autor</a:t>
            </a:r>
            <a:r>
              <a:rPr lang="en-US" sz="1100" dirty="0"/>
              <a:t> </a:t>
            </a:r>
            <a:r>
              <a:rPr lang="en-US" sz="1100" dirty="0" err="1"/>
              <a:t>desconhecido</a:t>
            </a:r>
            <a:r>
              <a:rPr lang="en-US" sz="1100" dirty="0"/>
              <a:t>, </a:t>
            </a:r>
            <a:r>
              <a:rPr lang="en-US" sz="1100" dirty="0" err="1"/>
              <a:t>mestre</a:t>
            </a:r>
            <a:r>
              <a:rPr lang="en-US" sz="1100" dirty="0"/>
              <a:t> </a:t>
            </a:r>
            <a:r>
              <a:rPr lang="en-US" sz="1100" dirty="0" err="1"/>
              <a:t>artesão</a:t>
            </a:r>
            <a:r>
              <a:rPr lang="en-US" sz="1100" dirty="0"/>
              <a:t> </a:t>
            </a:r>
            <a:r>
              <a:rPr lang="en-US" sz="1100" dirty="0" err="1"/>
              <a:t>da</a:t>
            </a:r>
            <a:r>
              <a:rPr lang="en-US" sz="1100" dirty="0"/>
              <a:t> </a:t>
            </a:r>
            <a:r>
              <a:rPr lang="en-US" sz="1100" dirty="0" err="1"/>
              <a:t>rainha</a:t>
            </a:r>
            <a:r>
              <a:rPr lang="en-US" sz="1100" dirty="0"/>
              <a:t> Mary / </a:t>
            </a:r>
            <a:r>
              <a:rPr lang="en-US" sz="1100" dirty="0" err="1"/>
              <a:t>Disponibilizado</a:t>
            </a:r>
            <a:r>
              <a:rPr lang="en-US" sz="1100" dirty="0"/>
              <a:t> </a:t>
            </a:r>
            <a:r>
              <a:rPr lang="en-US" sz="1100" dirty="0" err="1"/>
              <a:t>por</a:t>
            </a:r>
            <a:r>
              <a:rPr lang="en-US" sz="1100" dirty="0"/>
              <a:t> Il </a:t>
            </a:r>
            <a:r>
              <a:rPr lang="en-US" sz="1100" dirty="0" err="1"/>
              <a:t>Dottore</a:t>
            </a:r>
            <a:r>
              <a:rPr lang="en-US" sz="1100" dirty="0"/>
              <a:t> / </a:t>
            </a:r>
            <a:r>
              <a:rPr lang="en-US" sz="1100" dirty="0" err="1"/>
              <a:t>Domínio</a:t>
            </a:r>
            <a:r>
              <a:rPr lang="en-US" sz="1100" dirty="0"/>
              <a:t> </a:t>
            </a:r>
            <a:r>
              <a:rPr lang="en-US" sz="1100" dirty="0" err="1"/>
              <a:t>Público</a:t>
            </a:r>
            <a:endParaRPr lang="pt-BR" sz="1100" i="1" dirty="0"/>
          </a:p>
        </p:txBody>
      </p:sp>
      <p:pic>
        <p:nvPicPr>
          <p:cNvPr id="9" name="Picture 2" descr="File:Reeve and Serf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031" y="2996952"/>
            <a:ext cx="4873425" cy="28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ço Reservado para Data 5">
            <a:extLst>
              <a:ext uri="{FF2B5EF4-FFF2-40B4-BE49-F238E27FC236}">
                <a16:creationId xmlns:a16="http://schemas.microsoft.com/office/drawing/2014/main" id="{35ABF822-4321-4BFF-B2E5-626D408F3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AE1A93-CE26-4DDE-8C4C-CFC4DAB6DB5A}" type="datetime1">
              <a:rPr lang="pt-BR" smtClean="0"/>
              <a:t>13/09/2022</a:t>
            </a:fld>
            <a:endParaRPr lang="pt-BR"/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7FC9DF52-C529-4CA8-8E36-F2DAD8512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11" name="Espaço Reservado para Número de Slide 10">
            <a:extLst>
              <a:ext uri="{FF2B5EF4-FFF2-40B4-BE49-F238E27FC236}">
                <a16:creationId xmlns:a16="http://schemas.microsoft.com/office/drawing/2014/main" id="{942A5145-2147-48D3-8E7C-AD230E523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20C32-ECD8-41D0-9407-4865FF670F94}" type="slidenum">
              <a:rPr lang="pt-BR" smtClean="0"/>
              <a:pPr>
                <a:defRPr/>
              </a:pPr>
              <a:t>7</a:t>
            </a:fld>
            <a:endParaRPr lang="pt-B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7504" y="1105580"/>
            <a:ext cx="6484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/>
              <a:t>O poder político e jurídico dos bárbaros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11251" y="1875596"/>
            <a:ext cx="81369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/>
              <a:t>Os reinos bárbaros não tinham instituições como as romanas, que incluíam Senado, Tribuno da Plebe e Leis Escritas.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As leis dos bárbaros baseavam-se em costumes e tradições transmitidas oralmente ao longo das gerações – </a:t>
            </a:r>
            <a:r>
              <a:rPr lang="pt-BR" sz="2000" b="1" dirty="0"/>
              <a:t>Direito Consuetudinário.</a:t>
            </a:r>
          </a:p>
          <a:p>
            <a:pPr algn="just"/>
            <a:endParaRPr lang="pt-BR" sz="2000" b="1" dirty="0"/>
          </a:p>
          <a:p>
            <a:pPr algn="just"/>
            <a:r>
              <a:rPr lang="pt-BR" sz="2000" dirty="0"/>
              <a:t>Na falta de leis escritas, as relações entre reis e súditos eram baseadas em obrigações morais, como </a:t>
            </a:r>
            <a:r>
              <a:rPr lang="pt-BR" sz="2000" b="1" dirty="0"/>
              <a:t>laço de fidelidade</a:t>
            </a:r>
            <a:r>
              <a:rPr lang="pt-BR" sz="2000" dirty="0"/>
              <a:t> e </a:t>
            </a:r>
            <a:r>
              <a:rPr lang="pt-BR" sz="2000" b="1" dirty="0"/>
              <a:t>honra.</a:t>
            </a:r>
            <a:endParaRPr lang="pt-BR" sz="2000" dirty="0"/>
          </a:p>
          <a:p>
            <a:pPr algn="just"/>
            <a:r>
              <a:rPr lang="pt-BR" sz="2000" dirty="0"/>
              <a:t>No direito germânico, o acusado de algum delito deveria provar sua inocência por meio de disputas físicas, um duelo de espadas, por exemplo.</a:t>
            </a:r>
          </a:p>
        </p:txBody>
      </p:sp>
      <p:sp>
        <p:nvSpPr>
          <p:cNvPr id="5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Calibri" pitchFamily="34" charset="0"/>
              </a:rPr>
              <a:t>História, 7º Ano do Ensino Fundamental</a:t>
            </a:r>
          </a:p>
          <a:p>
            <a:r>
              <a:rPr lang="pt-BR" sz="1600" dirty="0">
                <a:solidFill>
                  <a:schemeClr val="bg1"/>
                </a:solidFill>
                <a:latin typeface="Calibri" pitchFamily="34" charset="0"/>
              </a:rPr>
              <a:t>O Feudalismo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FDB31C44-B544-4FB7-8590-8270760E79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ubtítulo 5">
            <a:extLst>
              <a:ext uri="{FF2B5EF4-FFF2-40B4-BE49-F238E27FC236}">
                <a16:creationId xmlns:a16="http://schemas.microsoft.com/office/drawing/2014/main" id="{B590708B-BE20-40A1-A979-AD82EB39A2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449A827-A20C-4ADF-8E94-6ACCD5339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27A71E-64DC-48EC-AD8E-5BA0E5A83F4A}" type="datetime1">
              <a:rPr lang="pt-BR" smtClean="0"/>
              <a:t>13/09/2022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4D20261-88A3-4D0A-B2D4-441C7A39F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8DC4D79-77F2-4F0C-8942-18B395251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20C32-ECD8-41D0-9407-4865FF670F94}" type="slidenum">
              <a:rPr lang="pt-BR" smtClean="0"/>
              <a:pPr>
                <a:defRPr/>
              </a:pPr>
              <a:t>8</a:t>
            </a:fld>
            <a:endParaRPr lang="pt-B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107504" y="2276872"/>
            <a:ext cx="552292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Char char="•"/>
            </a:pPr>
            <a:r>
              <a:rPr lang="en-US" sz="2200" b="1" dirty="0">
                <a:solidFill>
                  <a:srgbClr val="0033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+mj-lt"/>
              </a:rPr>
              <a:t>Idade</a:t>
            </a:r>
            <a:r>
              <a:rPr lang="en-US" sz="2400" b="1" dirty="0">
                <a:solidFill>
                  <a:srgbClr val="0033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+mj-lt"/>
              </a:rPr>
              <a:t>Média</a:t>
            </a:r>
            <a:r>
              <a:rPr lang="en-US" sz="2400" b="1" dirty="0">
                <a:solidFill>
                  <a:srgbClr val="003300"/>
                </a:solidFill>
                <a:latin typeface="+mj-lt"/>
              </a:rPr>
              <a:t>: </a:t>
            </a:r>
            <a:r>
              <a:rPr lang="en-US" sz="2400" b="1" dirty="0" err="1">
                <a:solidFill>
                  <a:srgbClr val="003300"/>
                </a:solidFill>
                <a:latin typeface="+mj-lt"/>
              </a:rPr>
              <a:t>modo</a:t>
            </a:r>
            <a:r>
              <a:rPr lang="en-US" sz="2400" b="1" dirty="0">
                <a:solidFill>
                  <a:srgbClr val="003300"/>
                </a:solidFill>
                <a:latin typeface="+mj-lt"/>
              </a:rPr>
              <a:t> de </a:t>
            </a:r>
            <a:r>
              <a:rPr lang="en-US" sz="2400" b="1" dirty="0" err="1">
                <a:solidFill>
                  <a:srgbClr val="003300"/>
                </a:solidFill>
                <a:latin typeface="+mj-lt"/>
              </a:rPr>
              <a:t>produção</a:t>
            </a:r>
            <a:r>
              <a:rPr lang="en-US" sz="2400" b="1" dirty="0">
                <a:solidFill>
                  <a:srgbClr val="003300"/>
                </a:solidFill>
                <a:latin typeface="+mj-lt"/>
              </a:rPr>
              <a:t> feudal;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sz="2400" b="1" dirty="0">
                <a:solidFill>
                  <a:srgbClr val="0033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+mj-lt"/>
              </a:rPr>
              <a:t>feudo</a:t>
            </a:r>
            <a:r>
              <a:rPr lang="en-US" sz="2400" b="1" dirty="0">
                <a:solidFill>
                  <a:srgbClr val="003300"/>
                </a:solidFill>
                <a:latin typeface="+mj-lt"/>
              </a:rPr>
              <a:t>: </a:t>
            </a:r>
            <a:r>
              <a:rPr lang="en-US" sz="2400" b="1" dirty="0" err="1">
                <a:solidFill>
                  <a:srgbClr val="003300"/>
                </a:solidFill>
                <a:latin typeface="+mj-lt"/>
              </a:rPr>
              <a:t>propriedade</a:t>
            </a:r>
            <a:r>
              <a:rPr lang="en-US" sz="2400" b="1" dirty="0">
                <a:solidFill>
                  <a:srgbClr val="003300"/>
                </a:solidFill>
                <a:latin typeface="+mj-lt"/>
              </a:rPr>
              <a:t> &amp; </a:t>
            </a:r>
            <a:r>
              <a:rPr lang="en-US" sz="2400" b="1" dirty="0" err="1">
                <a:solidFill>
                  <a:srgbClr val="003300"/>
                </a:solidFill>
                <a:latin typeface="+mj-lt"/>
              </a:rPr>
              <a:t>privilégio</a:t>
            </a:r>
            <a:r>
              <a:rPr lang="en-US" sz="2400" b="1" dirty="0">
                <a:solidFill>
                  <a:srgbClr val="003300"/>
                </a:solidFill>
                <a:latin typeface="+mj-lt"/>
              </a:rPr>
              <a:t>;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sz="2400" b="1" dirty="0">
                <a:solidFill>
                  <a:srgbClr val="0033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+mj-lt"/>
              </a:rPr>
              <a:t>relações</a:t>
            </a:r>
            <a:r>
              <a:rPr lang="en-US" sz="2400" b="1" dirty="0">
                <a:solidFill>
                  <a:srgbClr val="003300"/>
                </a:solidFill>
                <a:latin typeface="+mj-lt"/>
              </a:rPr>
              <a:t> de </a:t>
            </a:r>
            <a:r>
              <a:rPr lang="en-US" sz="2400" b="1" dirty="0" err="1">
                <a:solidFill>
                  <a:srgbClr val="003300"/>
                </a:solidFill>
                <a:latin typeface="+mj-lt"/>
              </a:rPr>
              <a:t>dependência</a:t>
            </a:r>
            <a:r>
              <a:rPr lang="en-US" sz="2400" b="1" dirty="0">
                <a:solidFill>
                  <a:srgbClr val="0033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+mj-lt"/>
              </a:rPr>
              <a:t>pessoal</a:t>
            </a:r>
            <a:r>
              <a:rPr lang="en-US" sz="2400" b="1" dirty="0">
                <a:solidFill>
                  <a:srgbClr val="003300"/>
                </a:solidFill>
                <a:latin typeface="+mj-lt"/>
              </a:rPr>
              <a:t>.</a:t>
            </a:r>
          </a:p>
        </p:txBody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239699" y="1772816"/>
            <a:ext cx="1504643" cy="46166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b="1" dirty="0">
                <a:latin typeface="+mj-lt"/>
              </a:rPr>
              <a:t>CONCEITO</a:t>
            </a:r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107504" y="4149080"/>
            <a:ext cx="5829160" cy="589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FontTx/>
              <a:buChar char="•"/>
            </a:pPr>
            <a:r>
              <a:rPr lang="en-US" sz="2200" b="1" dirty="0">
                <a:solidFill>
                  <a:srgbClr val="003300"/>
                </a:solidFill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Síntese</a:t>
            </a:r>
            <a:r>
              <a:rPr lang="en-US" sz="2400" b="1" dirty="0">
                <a:latin typeface="+mj-lt"/>
              </a:rPr>
              <a:t> de </a:t>
            </a:r>
            <a:r>
              <a:rPr lang="en-US" sz="2400" b="1" dirty="0" err="1">
                <a:latin typeface="+mj-lt"/>
              </a:rPr>
              <a:t>instituições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romanas</a:t>
            </a:r>
            <a:r>
              <a:rPr lang="en-US" sz="2400" b="1" dirty="0">
                <a:latin typeface="+mj-lt"/>
              </a:rPr>
              <a:t> e </a:t>
            </a:r>
            <a:r>
              <a:rPr lang="en-US" sz="2400" b="1" dirty="0" err="1">
                <a:latin typeface="+mj-lt"/>
              </a:rPr>
              <a:t>bárbaras</a:t>
            </a:r>
            <a:endParaRPr lang="en-US" sz="2400" b="1" dirty="0">
              <a:latin typeface="+mj-lt"/>
            </a:endParaRPr>
          </a:p>
        </p:txBody>
      </p:sp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239699" y="3789040"/>
            <a:ext cx="1342034" cy="46166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b="1" dirty="0">
                <a:latin typeface="+mj-lt"/>
              </a:rPr>
              <a:t>ORIGENS</a:t>
            </a:r>
          </a:p>
        </p:txBody>
      </p:sp>
      <p:sp>
        <p:nvSpPr>
          <p:cNvPr id="81927" name="Text Box 7"/>
          <p:cNvSpPr txBox="1">
            <a:spLocks noChangeArrowheads="1"/>
          </p:cNvSpPr>
          <p:nvPr/>
        </p:nvSpPr>
        <p:spPr bwMode="auto">
          <a:xfrm>
            <a:off x="186524" y="4869160"/>
            <a:ext cx="2184957" cy="174368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ROMANAS:</a:t>
            </a: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Char char="•"/>
            </a:pPr>
            <a:r>
              <a:rPr lang="en-US" sz="2400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villa: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feudo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;</a:t>
            </a: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Char char="•"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colonato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: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servidão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;</a:t>
            </a: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Char char="•"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Cristianismo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.</a:t>
            </a:r>
          </a:p>
        </p:txBody>
      </p:sp>
      <p:sp>
        <p:nvSpPr>
          <p:cNvPr id="81928" name="Text Box 8"/>
          <p:cNvSpPr txBox="1">
            <a:spLocks noChangeArrowheads="1"/>
          </p:cNvSpPr>
          <p:nvPr/>
        </p:nvSpPr>
        <p:spPr bwMode="auto">
          <a:xfrm>
            <a:off x="4139952" y="4869160"/>
            <a:ext cx="2771336" cy="174368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GERMÂNICAS:</a:t>
            </a: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Char char="•"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comitatus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: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lealdade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;</a:t>
            </a: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Char char="•"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beneficium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: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recompensa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;</a:t>
            </a: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Char char="•"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direito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consuetudinário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.</a:t>
            </a:r>
          </a:p>
        </p:txBody>
      </p:sp>
      <p:sp>
        <p:nvSpPr>
          <p:cNvPr id="81929" name="Text Box 9"/>
          <p:cNvSpPr txBox="1">
            <a:spLocks noChangeArrowheads="1"/>
          </p:cNvSpPr>
          <p:nvPr/>
        </p:nvSpPr>
        <p:spPr bwMode="auto">
          <a:xfrm>
            <a:off x="2929582" y="5054501"/>
            <a:ext cx="922338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880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+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136816" y="1124744"/>
            <a:ext cx="47232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/>
              <a:t>2. A formação do feudalismo</a:t>
            </a:r>
          </a:p>
        </p:txBody>
      </p:sp>
      <p:sp>
        <p:nvSpPr>
          <p:cNvPr id="11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Calibri" pitchFamily="34" charset="0"/>
              </a:rPr>
              <a:t>História, 7º Ano do Ensino Fundamental</a:t>
            </a:r>
          </a:p>
          <a:p>
            <a:r>
              <a:rPr lang="pt-BR" sz="1600" dirty="0">
                <a:solidFill>
                  <a:schemeClr val="bg1"/>
                </a:solidFill>
                <a:latin typeface="Calibri" pitchFamily="34" charset="0"/>
              </a:rPr>
              <a:t>O Feudalismo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6A27E98-1BB3-4576-B81A-1F621C73F8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A24FB89-9F69-4C53-BB8F-B8839FB600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D722749-693B-47D7-A668-73614A8EA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6FE22B-98F3-43EE-9C80-83D4964EA891}" type="datetime1">
              <a:rPr lang="pt-BR" smtClean="0"/>
              <a:t>13/09/2022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AAE2DF7-4015-4520-90A1-61D5350B7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BF87525-5996-4D68-9369-A1C2DF099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20C32-ECD8-41D0-9407-4865FF670F94}" type="slidenum">
              <a:rPr lang="pt-BR" smtClean="0"/>
              <a:pPr>
                <a:defRPr/>
              </a:pPr>
              <a:t>9</a:t>
            </a:fld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 autoUpdateAnimBg="0"/>
      <p:bldP spid="81923" grpId="0" animBg="1" autoUpdateAnimBg="0"/>
      <p:bldP spid="81924" grpId="0" autoUpdateAnimBg="0"/>
      <p:bldP spid="81925" grpId="0" animBg="1" autoUpdateAnimBg="0"/>
      <p:bldP spid="81927" grpId="0" animBg="1" autoUpdateAnimBg="0"/>
      <p:bldP spid="81928" grpId="0" animBg="1" autoUpdateAnimBg="0"/>
    </p:bldLst>
  </p:timing>
</p:sld>
</file>

<file path=ppt/theme/theme1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Quadro">
  <a:themeElements>
    <a:clrScheme name="Quadro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Quadro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adro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2333</TotalTime>
  <Words>3205</Words>
  <Application>Microsoft Office PowerPoint</Application>
  <PresentationFormat>Apresentação no Ecrã (4:3)</PresentationFormat>
  <Paragraphs>375</Paragraphs>
  <Slides>36</Slides>
  <Notes>3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dos diapositivos</vt:lpstr>
      </vt:variant>
      <vt:variant>
        <vt:i4>36</vt:i4>
      </vt:variant>
    </vt:vector>
  </HeadingPairs>
  <TitlesOfParts>
    <vt:vector size="44" baseType="lpstr">
      <vt:lpstr>Arial</vt:lpstr>
      <vt:lpstr>Arial Black</vt:lpstr>
      <vt:lpstr>Calibri</vt:lpstr>
      <vt:lpstr>Corbel</vt:lpstr>
      <vt:lpstr>Wingdings</vt:lpstr>
      <vt:lpstr>Wingdings 2</vt:lpstr>
      <vt:lpstr>Personalizar design</vt:lpstr>
      <vt:lpstr>Quadro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Introdução  A Idade Média teve início na Europa com as invasões germânicas (bárbaras), no século V, sobre o Império Romano do Ocidente. Essa época estende-se até o século XV, com a retomada comercial e o renascimento urbano. A Idade Média caracteriza-se pela economia ruralizada, enfraquecimento comercial, supremacia da Igreja Católica, sistema de produção feudal e sociedade hierarquizada. Idade Média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Bibliografia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Luizfilg</dc:creator>
  <cp:lastModifiedBy>Nilson Rosa de  Faria</cp:lastModifiedBy>
  <cp:revision>244</cp:revision>
  <dcterms:created xsi:type="dcterms:W3CDTF">2011-07-13T12:53:46Z</dcterms:created>
  <dcterms:modified xsi:type="dcterms:W3CDTF">2022-09-13T11:42:19Z</dcterms:modified>
</cp:coreProperties>
</file>