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57"/>
  </p:notesMasterIdLst>
  <p:sldIdLst>
    <p:sldId id="359" r:id="rId3"/>
    <p:sldId id="333" r:id="rId4"/>
    <p:sldId id="356" r:id="rId5"/>
    <p:sldId id="346" r:id="rId6"/>
    <p:sldId id="339" r:id="rId7"/>
    <p:sldId id="331" r:id="rId8"/>
    <p:sldId id="334" r:id="rId9"/>
    <p:sldId id="336" r:id="rId10"/>
    <p:sldId id="332" r:id="rId11"/>
    <p:sldId id="335" r:id="rId12"/>
    <p:sldId id="337" r:id="rId13"/>
    <p:sldId id="338" r:id="rId14"/>
    <p:sldId id="340" r:id="rId15"/>
    <p:sldId id="343" r:id="rId16"/>
    <p:sldId id="341" r:id="rId17"/>
    <p:sldId id="342" r:id="rId18"/>
    <p:sldId id="344" r:id="rId19"/>
    <p:sldId id="345" r:id="rId20"/>
    <p:sldId id="306" r:id="rId21"/>
    <p:sldId id="349" r:id="rId22"/>
    <p:sldId id="353" r:id="rId23"/>
    <p:sldId id="352" r:id="rId24"/>
    <p:sldId id="354" r:id="rId25"/>
    <p:sldId id="351" r:id="rId26"/>
    <p:sldId id="355" r:id="rId27"/>
    <p:sldId id="307" r:id="rId28"/>
    <p:sldId id="258" r:id="rId29"/>
    <p:sldId id="259" r:id="rId30"/>
    <p:sldId id="285" r:id="rId31"/>
    <p:sldId id="282" r:id="rId32"/>
    <p:sldId id="287" r:id="rId33"/>
    <p:sldId id="283" r:id="rId34"/>
    <p:sldId id="260" r:id="rId35"/>
    <p:sldId id="261" r:id="rId36"/>
    <p:sldId id="262" r:id="rId37"/>
    <p:sldId id="284" r:id="rId38"/>
    <p:sldId id="263" r:id="rId39"/>
    <p:sldId id="264" r:id="rId40"/>
    <p:sldId id="265" r:id="rId41"/>
    <p:sldId id="266" r:id="rId42"/>
    <p:sldId id="270" r:id="rId43"/>
    <p:sldId id="271" r:id="rId44"/>
    <p:sldId id="269" r:id="rId45"/>
    <p:sldId id="272" r:id="rId46"/>
    <p:sldId id="278" r:id="rId47"/>
    <p:sldId id="277" r:id="rId48"/>
    <p:sldId id="288" r:id="rId49"/>
    <p:sldId id="276" r:id="rId50"/>
    <p:sldId id="286" r:id="rId51"/>
    <p:sldId id="275" r:id="rId52"/>
    <p:sldId id="274" r:id="rId53"/>
    <p:sldId id="273" r:id="rId54"/>
    <p:sldId id="268" r:id="rId55"/>
    <p:sldId id="357" r:id="rId5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102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3298CA-DCE7-4BCC-A881-A0AB1896BB62}" type="datetimeFigureOut">
              <a:rPr lang="pt-BR"/>
              <a:pPr>
                <a:defRPr/>
              </a:pPr>
              <a:t>08/11/2020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1A4A81-95C4-4D28-B580-2E9E2FFD02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424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5DF7E8-6537-4F9C-AAE0-5BEBFDD07D1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42058B-2082-4A73-94CE-DDE47B79BBE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CB089-D0DA-4C7C-B755-D4329F5BE20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96051C-2725-45CD-854B-EBC13DC3FA0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CC1432-413C-4158-9237-2119DE27E16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43CD6-B520-4E81-BE78-676E792B05D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C99F5-3A34-42E0-A22B-F2D44B0684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B32663-3541-4145-AA89-6B9AF0EFC5C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67BE4-48BD-4E27-9A87-42B7811024F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4A624B-9DAE-4101-B159-A5872E50366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5CBA0F-6254-4D30-844A-5C6E3B094FF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FF6E46-14F6-4218-B4A0-55D64368300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415D40-7758-4950-9298-8FE9437BE78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D253F-108C-4EBE-8944-D5D69A47209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F0DE0-D2C8-43F4-80E7-A78A8CFFA32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16034-2D68-4269-AE2A-2F90D31F569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30D14-4DE8-4F1D-95D2-5F6833AE9AC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6CC566-1AF2-4B96-AE44-56D08F4F4B2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B0518154-FEFC-46F2-9B54-342E5C90B4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7534B3AB-D797-41D4-B496-19518E35FF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6FEDCD4-59A2-41D6-8010-ABAA61A53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D4461F-FDF9-4640-87FF-619566D56ED7}" type="slidenum">
              <a:rPr lang="pt-BR" altLang="pt-BR">
                <a:latin typeface="Calibri" panose="020F0502020204030204" pitchFamily="34" charset="0"/>
              </a:rPr>
              <a:pPr eaLnBrk="1" hangingPunct="1"/>
              <a:t>27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BB932350-E7F8-4293-A220-C99880D0E3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505FC530-0CF5-49BB-8797-358F5DA1EC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F70C49-529B-4421-8D3A-26E77B950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0529E5-87CA-4203-B6B9-2E29E25721F5}" type="slidenum">
              <a:rPr lang="pt-BR" altLang="pt-BR">
                <a:latin typeface="Calibri" panose="020F0502020204030204" pitchFamily="34" charset="0"/>
              </a:rPr>
              <a:pPr eaLnBrk="1" hangingPunct="1"/>
              <a:t>36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8CD5F-56B5-4BD4-B1AB-40086053FD1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86AB4-CF2F-44F4-B354-97A9A304211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BC4639-F733-4651-BE6F-938677AF6AA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E9FB2B-6941-4041-A3F8-7ECD70B3511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0C689D-AF20-40A1-9A39-4EABFF56E85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E8A4F3-7E9D-41B9-BD89-006D2098BB6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8272C-E9FE-4507-A9AB-D3295ACA9FD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51368-24A2-44E4-B282-A08D08DC1AAE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758B-6ACF-49B6-8CCA-14E675B9E6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74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46D13-E98E-4A3E-8657-EC8BE7B872CB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E8FED-D3F1-4D00-8DAE-F81EEC7356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72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CAEF-7C05-42C7-A78C-2F34ED029910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13AA6-E87A-43B0-8B02-F0F06EEFDD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62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96EFF3-C59F-4BB4-8153-FE9AEBBA7790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58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843DEF-85C3-43FD-8893-ED79B3A9C6E0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144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0A410-8EDC-473F-8BA4-1E160A422941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018FA-D782-40A7-8949-90EDF57C980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190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F5D39-14A7-49D1-98F7-C22094B922B6}" type="datetime1">
              <a:rPr lang="pt-BR" smtClean="0"/>
              <a:t>08/11/2020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EE8EF-89F9-472E-B75F-A1DD52F17BA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492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EA743-8796-4EAA-9A2B-CDC76DA0BEEB}" type="datetime1">
              <a:rPr lang="pt-BR" smtClean="0"/>
              <a:t>08/11/2020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58734-5F57-4D99-B8A2-0D933604AD6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518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1B47F0-9AF6-4F17-810E-85BF2E7FE289}" type="datetime1">
              <a:rPr lang="pt-BR" smtClean="0"/>
              <a:t>08/11/2020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279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90ACA-B385-4C2A-AA1A-7082CFF8B28C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288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F698B1-DD6D-4A93-B3D7-1B5C7AFD7B3C}" type="datetime1">
              <a:rPr lang="pt-BR" smtClean="0"/>
              <a:t>08/11/2020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79904-A8CB-4AD0-AB40-92770703340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86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A20E9-D448-4216-A933-24A8B5306DBD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8ADF8-5275-4C97-89D8-7A710D1E60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49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6EE4C5-3EA2-4C5F-B646-0771DE57F71E}" type="datetime1">
              <a:rPr lang="pt-BR" smtClean="0"/>
              <a:t>08/11/2020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B215F-2379-4FBD-82F5-1B5CEE05A11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303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B35C14-23A8-4CC4-B851-4379AD5AA066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270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91AF3-02DC-454C-86B1-86B9DC0E9613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47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4E82-CC36-4761-9E49-B8D4FD05C4BC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18FA-D782-40A7-8949-90EDF57C98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65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D9A4-7966-4D95-AA81-0231D5B0B181}" type="datetime1">
              <a:rPr lang="pt-BR" smtClean="0"/>
              <a:t>08/11/2020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E8EF-89F9-472E-B75F-A1DD52F17B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36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2CEC-28ED-471A-8587-90FB572677DD}" type="datetime1">
              <a:rPr lang="pt-BR" smtClean="0"/>
              <a:t>08/11/2020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8734-5F57-4D99-B8A2-0D933604A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2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A680B-BA59-4C78-A23A-EED1D33CD523}" type="datetime1">
              <a:rPr lang="pt-BR" smtClean="0"/>
              <a:t>08/11/2020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C3C0-280F-4421-86A4-878F1B7512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30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6A2DC-126E-4270-93FD-E14D0051837C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1346F-34DB-4443-BE1D-9A1B5ABFA9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69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45889-8063-41EC-AD8A-698E040B01C1}" type="datetime1">
              <a:rPr lang="pt-BR" smtClean="0"/>
              <a:t>08/11/2020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79904-A8CB-4AD0-AB40-9277070334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18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AC29-F954-47BC-857A-B595385AFB7B}" type="datetime1">
              <a:rPr lang="pt-BR" smtClean="0"/>
              <a:t>08/11/2020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215F-2379-4FBD-82F5-1B5CEE05A1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14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DC61E5-4902-4275-A269-969ED7A690CA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63BD1B-33D6-4C52-8CDD-DE632894C8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6F9C87A-DA64-40AE-8B1F-DC1B64FE804C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17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FAC12-3930-4B3B-9207-25BC3EB7D8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BRASIL COLONIAL</a:t>
            </a:r>
            <a:br>
              <a:rPr lang="pt-BR" dirty="0"/>
            </a:br>
            <a:r>
              <a:rPr lang="pt-BR" dirty="0"/>
              <a:t>Expansão para interior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04D242-C08E-466F-89FE-09C706B49C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www.nilson.pro.br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C087F9-C42F-43E3-A976-BE7DC8A5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246705-0527-46D5-B8B7-33E6C6A16D94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C9CD59-B236-49AD-B56B-AD229432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36C560-5F26-4422-8890-4653317E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357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951540"/>
              </p:ext>
            </p:extLst>
          </p:nvPr>
        </p:nvGraphicFramePr>
        <p:xfrm>
          <a:off x="3977356" y="1781739"/>
          <a:ext cx="4537076" cy="24654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3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</a:t>
                      </a:r>
                    </a:p>
                    <a:p>
                      <a:pPr algn="ctr"/>
                      <a:r>
                        <a:rPr lang="pt-BR" sz="1200" dirty="0"/>
                        <a:t>PLANTATION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</a:t>
                      </a:r>
                    </a:p>
                    <a:p>
                      <a:pPr algn="ctr"/>
                      <a:r>
                        <a:rPr lang="pt-BR" sz="1200" dirty="0"/>
                        <a:t>CRISTÃOS-NOVOS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</a:t>
                      </a:r>
                    </a:p>
                    <a:p>
                      <a:pPr algn="ctr"/>
                      <a:r>
                        <a:rPr lang="pt-BR" sz="1200" dirty="0"/>
                        <a:t>ILUMINISMO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</a:t>
                      </a:r>
                    </a:p>
                    <a:p>
                      <a:pPr algn="ctr"/>
                      <a:r>
                        <a:rPr lang="pt-BR" sz="1100" dirty="0"/>
                        <a:t>SOCIEDADE DOS MINERADORES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5</a:t>
                      </a:r>
                    </a:p>
                    <a:p>
                      <a:pPr algn="ctr"/>
                      <a:r>
                        <a:rPr lang="pt-BR" sz="1200" b="1" dirty="0"/>
                        <a:t>POVOAMENTO DA COLÔNIA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6</a:t>
                      </a:r>
                    </a:p>
                    <a:p>
                      <a:pPr algn="ctr"/>
                      <a:r>
                        <a:rPr lang="pt-BR" sz="1200" b="1" dirty="0"/>
                        <a:t>TRATADO DE MTHUEN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7</a:t>
                      </a:r>
                    </a:p>
                    <a:p>
                      <a:pPr algn="ctr"/>
                      <a:r>
                        <a:rPr lang="pt-BR" sz="1200" b="1" dirty="0"/>
                        <a:t>PACTO COLONIAL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8</a:t>
                      </a:r>
                    </a:p>
                    <a:p>
                      <a:pPr algn="ctr"/>
                      <a:r>
                        <a:rPr lang="pt-BR" sz="1100" b="1" dirty="0"/>
                        <a:t>PRESIDENTES DE PROVÍNCIAS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7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9</a:t>
                      </a:r>
                    </a:p>
                    <a:p>
                      <a:pPr algn="ctr"/>
                      <a:r>
                        <a:rPr lang="pt-BR" sz="1200" b="1" dirty="0"/>
                        <a:t>HOLANDESES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10</a:t>
                      </a:r>
                    </a:p>
                    <a:p>
                      <a:pPr algn="ctr"/>
                      <a:r>
                        <a:rPr lang="pt-BR" sz="1200" b="1" dirty="0"/>
                        <a:t>ENGENHO</a:t>
                      </a:r>
                    </a:p>
                    <a:p>
                      <a:endParaRPr lang="pt-BR" sz="1800" dirty="0"/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11</a:t>
                      </a:r>
                    </a:p>
                    <a:p>
                      <a:pPr algn="ctr"/>
                      <a:r>
                        <a:rPr lang="pt-BR" sz="1100" b="1" dirty="0"/>
                        <a:t>CERCAMENTOS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12</a:t>
                      </a:r>
                    </a:p>
                    <a:p>
                      <a:pPr algn="ctr"/>
                      <a:r>
                        <a:rPr lang="pt-BR" sz="1000" b="1" dirty="0"/>
                        <a:t>MERCANTILISMO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838521" y="1124412"/>
            <a:ext cx="418095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BANCO DE HISTÓRIA</a:t>
            </a:r>
          </a:p>
        </p:txBody>
      </p:sp>
      <p:sp>
        <p:nvSpPr>
          <p:cNvPr id="7" name="Forma livre 6"/>
          <p:cNvSpPr/>
          <p:nvPr/>
        </p:nvSpPr>
        <p:spPr>
          <a:xfrm>
            <a:off x="3977356" y="3366064"/>
            <a:ext cx="1150938" cy="779462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233909" y="5209381"/>
            <a:ext cx="82804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/>
              <a:t>FAÇA O PAR PERFEITO ASSOCIANDO CORRETAMENTE A LETRA VALIOSA A SEU NÚMERO NO BANCO DE HISTÓRIA.. LEMBRE-SE, O NÚMERO NOVE JÁ FOI RESOLVIDO.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3909" y="1726406"/>
            <a:ext cx="3095947" cy="30968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b="1" dirty="0"/>
              <a:t>R</a:t>
            </a:r>
            <a:endParaRPr lang="pt-BR" sz="1600" b="1" dirty="0"/>
          </a:p>
          <a:p>
            <a:pPr>
              <a:defRPr/>
            </a:pPr>
            <a:r>
              <a:rPr lang="pt-BR" sz="1600" dirty="0"/>
              <a:t>O português pautava-se pelo desenvolvimento das atividades a partir do seu Império Colonial. Assim, pela exploração da produção açucareira e do tráfico de escravos, os portugueses procuravam acumular moedas e metais preciosos, de forma a garantir saldos positivos em sua balança comercial.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7504" y="1150378"/>
            <a:ext cx="32758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LETRA VALIOSA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92FF838-25D9-4173-B725-CBB4A44E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371E2E-DC50-4DCE-8664-53C84826EB42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10908C8-EEC2-423C-84C0-E5AECF16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A5D5A8-853F-4E8C-9D61-1D1E7873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782133"/>
              </p:ext>
            </p:extLst>
          </p:nvPr>
        </p:nvGraphicFramePr>
        <p:xfrm>
          <a:off x="3995364" y="1726738"/>
          <a:ext cx="4537076" cy="24654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3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</a:t>
                      </a:r>
                    </a:p>
                    <a:p>
                      <a:pPr algn="ctr"/>
                      <a:r>
                        <a:rPr lang="pt-BR" sz="1200" dirty="0"/>
                        <a:t>PLANTATION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</a:t>
                      </a:r>
                    </a:p>
                    <a:p>
                      <a:pPr algn="ctr"/>
                      <a:r>
                        <a:rPr lang="pt-BR" sz="1200" dirty="0"/>
                        <a:t>CRISTÃOS-NOVOS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</a:t>
                      </a:r>
                    </a:p>
                    <a:p>
                      <a:pPr algn="ctr"/>
                      <a:r>
                        <a:rPr lang="pt-BR" sz="1200" dirty="0"/>
                        <a:t>ILUMINISMO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</a:t>
                      </a:r>
                    </a:p>
                    <a:p>
                      <a:pPr algn="ctr"/>
                      <a:r>
                        <a:rPr lang="pt-BR" sz="1100" dirty="0"/>
                        <a:t>SOCIEDADE DOS MINERADORES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5</a:t>
                      </a:r>
                    </a:p>
                    <a:p>
                      <a:pPr algn="ctr"/>
                      <a:r>
                        <a:rPr lang="pt-BR" sz="1200" b="1" dirty="0"/>
                        <a:t>POVOAMENTO DA COLÔNIA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6</a:t>
                      </a:r>
                    </a:p>
                    <a:p>
                      <a:pPr algn="ctr"/>
                      <a:r>
                        <a:rPr lang="pt-BR" sz="1200" b="1" dirty="0"/>
                        <a:t>TRATADO DE MTHUEN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7</a:t>
                      </a:r>
                    </a:p>
                    <a:p>
                      <a:pPr algn="ctr"/>
                      <a:r>
                        <a:rPr lang="pt-BR" sz="1200" b="1" dirty="0"/>
                        <a:t>PACTO COLONIAL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8</a:t>
                      </a:r>
                    </a:p>
                    <a:p>
                      <a:pPr algn="ctr"/>
                      <a:r>
                        <a:rPr lang="pt-BR" sz="1100" b="1" dirty="0"/>
                        <a:t>PRESIDENTES DE PROVÍNCIAS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7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9</a:t>
                      </a:r>
                    </a:p>
                    <a:p>
                      <a:pPr algn="ctr"/>
                      <a:r>
                        <a:rPr lang="pt-BR" sz="1200" b="1" dirty="0"/>
                        <a:t>HOLANDESES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10</a:t>
                      </a:r>
                    </a:p>
                    <a:p>
                      <a:pPr algn="ctr"/>
                      <a:r>
                        <a:rPr lang="pt-BR" sz="1200" b="1" dirty="0"/>
                        <a:t>ENGENHO</a:t>
                      </a:r>
                    </a:p>
                    <a:p>
                      <a:endParaRPr lang="pt-BR" sz="1800" dirty="0"/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11</a:t>
                      </a:r>
                    </a:p>
                    <a:p>
                      <a:pPr algn="ctr"/>
                      <a:r>
                        <a:rPr lang="pt-BR" sz="1100" b="1" dirty="0"/>
                        <a:t>CERCAMENTOS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12</a:t>
                      </a:r>
                    </a:p>
                    <a:p>
                      <a:pPr algn="ctr"/>
                      <a:r>
                        <a:rPr lang="pt-BR" sz="1000" b="1" dirty="0"/>
                        <a:t>MERCANTILISMO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orma livre 5"/>
          <p:cNvSpPr/>
          <p:nvPr/>
        </p:nvSpPr>
        <p:spPr>
          <a:xfrm>
            <a:off x="3995364" y="3311063"/>
            <a:ext cx="1150938" cy="779462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51917" y="5307840"/>
            <a:ext cx="82804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/>
              <a:t>FAÇA O PAR PERFEITO ASSOCIANDO CORRETAMENTE A LETRA VALIOSA A SEU NÚMERO NO BANCO DE HISTÓRIA.. LEMBRE-SE, O NÚMERO NOVE JÁ FOI RESOLVIDO.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917" y="1726738"/>
            <a:ext cx="3023939" cy="27103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b="1" dirty="0"/>
              <a:t>A</a:t>
            </a:r>
            <a:endParaRPr lang="pt-BR" sz="1600" b="1" dirty="0"/>
          </a:p>
          <a:p>
            <a:pPr>
              <a:defRPr/>
            </a:pPr>
            <a:r>
              <a:rPr lang="pt-BR" sz="1600" dirty="0"/>
              <a:t>Operou um deslocamento do povoamento da América portuguesa para o interior do continente. Estimulou o comércio interno colonial, com o abastecimento de escravos, alimentos e ferramentas para essas regiões.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56529" y="1124744"/>
            <a:ext cx="418095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BANCO DE HISTÓRIA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44016" y="1150710"/>
            <a:ext cx="32758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LETRA VALIOSA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BB2C3EC-22CD-4B1F-AA79-243F9593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4AB71-2D4C-49FB-B4AC-DFC4802A6F10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176C21-859F-45BF-A3F1-DD2CA266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331739-1770-4707-8C2B-5B5E2536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510805"/>
              </p:ext>
            </p:extLst>
          </p:nvPr>
        </p:nvGraphicFramePr>
        <p:xfrm>
          <a:off x="3958852" y="1680989"/>
          <a:ext cx="4537076" cy="24654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3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</a:t>
                      </a:r>
                    </a:p>
                    <a:p>
                      <a:pPr algn="ctr"/>
                      <a:r>
                        <a:rPr lang="pt-BR" sz="1200" dirty="0"/>
                        <a:t>PLANTATION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</a:t>
                      </a:r>
                    </a:p>
                    <a:p>
                      <a:pPr algn="ctr"/>
                      <a:r>
                        <a:rPr lang="pt-BR" sz="1200" dirty="0"/>
                        <a:t>CRISTÃOS-NOVOS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</a:t>
                      </a:r>
                    </a:p>
                    <a:p>
                      <a:pPr algn="ctr"/>
                      <a:r>
                        <a:rPr lang="pt-BR" sz="1200" dirty="0"/>
                        <a:t>ILUMINISMO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</a:t>
                      </a:r>
                    </a:p>
                    <a:p>
                      <a:pPr algn="ctr"/>
                      <a:r>
                        <a:rPr lang="pt-BR" sz="1100" dirty="0"/>
                        <a:t>SOCIEDADE DOS MINERADORES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5</a:t>
                      </a:r>
                    </a:p>
                    <a:p>
                      <a:pPr algn="ctr"/>
                      <a:r>
                        <a:rPr lang="pt-BR" sz="1200" b="1" dirty="0"/>
                        <a:t>POVOAMENTO DA COLÔNIA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6</a:t>
                      </a:r>
                    </a:p>
                    <a:p>
                      <a:pPr algn="ctr"/>
                      <a:r>
                        <a:rPr lang="pt-BR" sz="1200" b="1" dirty="0"/>
                        <a:t>TRATADO DE MTHUEN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7</a:t>
                      </a:r>
                    </a:p>
                    <a:p>
                      <a:pPr algn="ctr"/>
                      <a:r>
                        <a:rPr lang="pt-BR" sz="1200" b="1" dirty="0"/>
                        <a:t>PACTO COLONIAL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8</a:t>
                      </a:r>
                    </a:p>
                    <a:p>
                      <a:pPr algn="ctr"/>
                      <a:r>
                        <a:rPr lang="pt-BR" sz="1100" b="1" dirty="0"/>
                        <a:t>PRESIDENTES DE PROVÍNCIAS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7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9</a:t>
                      </a:r>
                    </a:p>
                    <a:p>
                      <a:pPr algn="ctr"/>
                      <a:r>
                        <a:rPr lang="pt-BR" sz="1200" b="1" dirty="0"/>
                        <a:t>HOLANDESES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10</a:t>
                      </a:r>
                    </a:p>
                    <a:p>
                      <a:pPr algn="ctr"/>
                      <a:r>
                        <a:rPr lang="pt-BR" sz="1200" b="1" dirty="0"/>
                        <a:t>ENGENHO</a:t>
                      </a:r>
                    </a:p>
                    <a:p>
                      <a:endParaRPr lang="pt-BR" sz="1800" dirty="0"/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11</a:t>
                      </a:r>
                    </a:p>
                    <a:p>
                      <a:pPr algn="ctr"/>
                      <a:r>
                        <a:rPr lang="pt-BR" sz="1100" b="1" dirty="0"/>
                        <a:t>CERCAMENTOS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12</a:t>
                      </a:r>
                    </a:p>
                    <a:p>
                      <a:pPr algn="ctr"/>
                      <a:r>
                        <a:rPr lang="pt-BR" sz="1000" b="1" dirty="0"/>
                        <a:t>MERCANTILISMO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orma livre 5"/>
          <p:cNvSpPr/>
          <p:nvPr/>
        </p:nvSpPr>
        <p:spPr>
          <a:xfrm>
            <a:off x="3958852" y="3265314"/>
            <a:ext cx="1150938" cy="779462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51520" y="4993357"/>
            <a:ext cx="828092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/>
              <a:t>FAÇA O PAR PERFEITO ASSOCIANDO CORRETAMENTE A LETRA VALIOSA A SEU NÚMERO NO BANCO DE HISTÓRIA.. LEMBRE-SE, O NÚMERO NOVE JÁ FOI RESOLVIDO.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15405" y="1680468"/>
            <a:ext cx="3023939" cy="25928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b="1" dirty="0"/>
              <a:t>E</a:t>
            </a:r>
            <a:endParaRPr lang="pt-BR" sz="1600" b="1" dirty="0"/>
          </a:p>
          <a:p>
            <a:pPr>
              <a:defRPr/>
            </a:pPr>
            <a:r>
              <a:rPr lang="pt-BR" sz="1600" dirty="0"/>
              <a:t>Caracteriza-se pela produção monocultora em larga escala voltada para o mercado externo, realizada em grandes propriedades (latifúndios) por meio do trabalho escravo.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20017" y="1078474"/>
            <a:ext cx="418095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BANCO DE HISTÓRIA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7504" y="1104440"/>
            <a:ext cx="32758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LETRA VALIOSA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2CD12AF-C776-42E3-ADDE-EBE843E4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B85E20-B14E-4DE9-8898-5FE17D34DD63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5674AB6-FCAC-4460-851B-FD169518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938CA3-B83B-41E9-9A88-8DE38842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251520" y="1968549"/>
            <a:ext cx="2339975" cy="2468563"/>
            <a:chOff x="-1152128" y="1412776"/>
            <a:chExt cx="2339752" cy="2468846"/>
          </a:xfrm>
        </p:grpSpPr>
        <p:grpSp>
          <p:nvGrpSpPr>
            <p:cNvPr id="5" name="Grupo 32"/>
            <p:cNvGrpSpPr>
              <a:grpSpLocks/>
            </p:cNvGrpSpPr>
            <p:nvPr/>
          </p:nvGrpSpPr>
          <p:grpSpPr bwMode="auto">
            <a:xfrm>
              <a:off x="-1152128" y="1412776"/>
              <a:ext cx="2304256" cy="2468846"/>
              <a:chOff x="-900608" y="1772816"/>
              <a:chExt cx="2016224" cy="2160240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-900608" y="1772816"/>
                <a:ext cx="2016726" cy="21602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" name="Elipse 8"/>
              <p:cNvSpPr/>
              <p:nvPr/>
            </p:nvSpPr>
            <p:spPr>
              <a:xfrm>
                <a:off x="-179753" y="1845056"/>
                <a:ext cx="575017" cy="57652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-828384" y="2132625"/>
                <a:ext cx="576406" cy="57652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467488" y="2132625"/>
                <a:ext cx="576405" cy="57652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467488" y="2924481"/>
                <a:ext cx="576405" cy="57652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-828384" y="2924481"/>
                <a:ext cx="576406" cy="57652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-179753" y="2564672"/>
                <a:ext cx="575017" cy="57652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-179753" y="3285679"/>
                <a:ext cx="575017" cy="575138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cxnSp>
            <p:nvCxnSpPr>
              <p:cNvPr id="16" name="Conector reto 15"/>
              <p:cNvCxnSpPr>
                <a:stCxn id="14" idx="0"/>
                <a:endCxn id="9" idx="4"/>
              </p:cNvCxnSpPr>
              <p:nvPr/>
            </p:nvCxnSpPr>
            <p:spPr>
              <a:xfrm rot="5400000" flipH="1" flipV="1">
                <a:off x="36210" y="2493128"/>
                <a:ext cx="143089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ector reto 16"/>
              <p:cNvCxnSpPr>
                <a:endCxn id="14" idx="1"/>
              </p:cNvCxnSpPr>
              <p:nvPr/>
            </p:nvCxnSpPr>
            <p:spPr>
              <a:xfrm>
                <a:off x="-307534" y="2564672"/>
                <a:ext cx="211117" cy="8474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>
                <a:stCxn id="14" idx="7"/>
              </p:cNvCxnSpPr>
              <p:nvPr/>
            </p:nvCxnSpPr>
            <p:spPr>
              <a:xfrm rot="5400000" flipH="1" flipV="1">
                <a:off x="368171" y="2508429"/>
                <a:ext cx="84743" cy="1972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8"/>
              <p:cNvCxnSpPr>
                <a:stCxn id="13" idx="6"/>
                <a:endCxn id="14" idx="3"/>
              </p:cNvCxnSpPr>
              <p:nvPr/>
            </p:nvCxnSpPr>
            <p:spPr>
              <a:xfrm flipV="1">
                <a:off x="-251977" y="3056457"/>
                <a:ext cx="155560" cy="15698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>
                <a:stCxn id="14" idx="5"/>
                <a:endCxn id="12" idx="2"/>
              </p:cNvCxnSpPr>
              <p:nvPr/>
            </p:nvCxnSpPr>
            <p:spPr>
              <a:xfrm rot="16200000" flipH="1">
                <a:off x="311217" y="3057168"/>
                <a:ext cx="156982" cy="1555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/>
              <p:cNvCxnSpPr>
                <a:stCxn id="15" idx="0"/>
                <a:endCxn id="14" idx="4"/>
              </p:cNvCxnSpPr>
              <p:nvPr/>
            </p:nvCxnSpPr>
            <p:spPr>
              <a:xfrm rot="5400000" flipH="1" flipV="1">
                <a:off x="35516" y="3213439"/>
                <a:ext cx="144479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CaixaDeTexto 5"/>
            <p:cNvSpPr txBox="1">
              <a:spLocks noChangeArrowheads="1"/>
            </p:cNvSpPr>
            <p:nvPr/>
          </p:nvSpPr>
          <p:spPr bwMode="auto">
            <a:xfrm>
              <a:off x="-417743" y="2393592"/>
              <a:ext cx="83548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100" b="1"/>
                <a:t>BRASIL</a:t>
              </a:r>
            </a:p>
            <a:p>
              <a:pPr algn="ctr" eaLnBrk="1" hangingPunct="1"/>
              <a:r>
                <a:rPr lang="pt-BR" sz="1100" b="1"/>
                <a:t>COLÔNIA</a:t>
              </a:r>
            </a:p>
          </p:txBody>
        </p:sp>
        <p:sp>
          <p:nvSpPr>
            <p:cNvPr id="7" name="CaixaDeTexto 6"/>
            <p:cNvSpPr txBox="1">
              <a:spLocks noChangeArrowheads="1"/>
            </p:cNvSpPr>
            <p:nvPr/>
          </p:nvSpPr>
          <p:spPr bwMode="auto">
            <a:xfrm>
              <a:off x="350535" y="2905780"/>
              <a:ext cx="8370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000"/>
                <a:t>EXEMPLO:</a:t>
              </a:r>
              <a:endParaRPr lang="pt-BR" sz="1000" b="1"/>
            </a:p>
            <a:p>
              <a:pPr algn="ctr" eaLnBrk="1" hangingPunct="1"/>
              <a:r>
                <a:rPr lang="pt-BR" b="1"/>
                <a:t>9F</a:t>
              </a:r>
              <a:endParaRPr lang="pt-BR" sz="1000" b="1"/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107504" y="1124744"/>
            <a:ext cx="473182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VAMOS CONFERIR</a:t>
            </a:r>
          </a:p>
          <a:p>
            <a:pPr>
              <a:defRPr/>
            </a:pPr>
            <a:endParaRPr lang="pt-BR" sz="3200" b="1" dirty="0">
              <a:ln>
                <a:solidFill>
                  <a:schemeClr val="accent3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3200" b="1" dirty="0">
              <a:ln>
                <a:solidFill>
                  <a:schemeClr val="accent3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3200" b="1" dirty="0">
              <a:ln>
                <a:solidFill>
                  <a:schemeClr val="accent3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3200" b="1" dirty="0">
              <a:ln>
                <a:solidFill>
                  <a:schemeClr val="accent3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3200" b="1" dirty="0">
              <a:ln>
                <a:solidFill>
                  <a:schemeClr val="accent3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3200" b="1" dirty="0">
              <a:ln>
                <a:solidFill>
                  <a:schemeClr val="accent3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AS RESPOSTAS!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06B9EB9-868D-4D01-A4E4-4B5E4B70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A75A5-CFAC-49C7-9907-46C6C9C55281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7AA2E89-11CC-4382-8C98-6B0E7C5C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23" name="Espaço Reservado para Número de Slide 22">
            <a:extLst>
              <a:ext uri="{FF2B5EF4-FFF2-40B4-BE49-F238E27FC236}">
                <a16:creationId xmlns:a16="http://schemas.microsoft.com/office/drawing/2014/main" id="{1D61AC6F-1894-440F-B01B-F17C74DA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15405" y="1726738"/>
            <a:ext cx="2988170" cy="26383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b="1" dirty="0"/>
              <a:t>X</a:t>
            </a:r>
            <a:endParaRPr lang="pt-BR" sz="1600" b="1" dirty="0"/>
          </a:p>
          <a:p>
            <a:pPr>
              <a:defRPr/>
            </a:pPr>
            <a:r>
              <a:rPr lang="pt-BR" sz="1600" dirty="0"/>
              <a:t>De um lado, favoreceu a disseminação da escravidão no cotidiano  colonial. De outro, representava materialmente o poder dos senhores de terras sobre os plantéis de escravos, capangas, pequenos lavradores e seus próprios familiares.</a:t>
            </a:r>
          </a:p>
        </p:txBody>
      </p:sp>
      <p:sp>
        <p:nvSpPr>
          <p:cNvPr id="16386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649608"/>
              </p:ext>
            </p:extLst>
          </p:nvPr>
        </p:nvGraphicFramePr>
        <p:xfrm>
          <a:off x="3958852" y="1691714"/>
          <a:ext cx="4537076" cy="24654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3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</a:t>
                      </a:r>
                    </a:p>
                    <a:p>
                      <a:pPr algn="ctr"/>
                      <a:r>
                        <a:rPr lang="pt-BR" sz="1200" dirty="0"/>
                        <a:t>PLANTATION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</a:t>
                      </a:r>
                    </a:p>
                    <a:p>
                      <a:pPr algn="ctr"/>
                      <a:r>
                        <a:rPr lang="pt-BR" sz="1200" dirty="0"/>
                        <a:t>CRISTÃOS-NOVOS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</a:t>
                      </a:r>
                    </a:p>
                    <a:p>
                      <a:pPr algn="ctr"/>
                      <a:r>
                        <a:rPr lang="pt-BR" sz="1200" dirty="0"/>
                        <a:t>ILUMINISMO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</a:t>
                      </a:r>
                    </a:p>
                    <a:p>
                      <a:pPr algn="ctr"/>
                      <a:r>
                        <a:rPr lang="pt-BR" sz="1100" dirty="0"/>
                        <a:t>SOCIEDADE DOS MINERADORES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5</a:t>
                      </a:r>
                    </a:p>
                    <a:p>
                      <a:pPr algn="ctr"/>
                      <a:r>
                        <a:rPr lang="pt-BR" sz="1200" b="1" dirty="0"/>
                        <a:t>POVOAMENTO DA COLÔNIA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6</a:t>
                      </a:r>
                    </a:p>
                    <a:p>
                      <a:pPr algn="ctr"/>
                      <a:r>
                        <a:rPr lang="pt-BR" sz="1200" b="1" dirty="0"/>
                        <a:t>TRATADO DE MTHUEN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7</a:t>
                      </a:r>
                    </a:p>
                    <a:p>
                      <a:pPr algn="ctr"/>
                      <a:r>
                        <a:rPr lang="pt-BR" sz="1200" b="1" dirty="0"/>
                        <a:t>PACTO COLONIAL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8</a:t>
                      </a:r>
                    </a:p>
                    <a:p>
                      <a:pPr algn="ctr"/>
                      <a:r>
                        <a:rPr lang="pt-BR" sz="1100" b="1" dirty="0"/>
                        <a:t>PRESIDENTES DE PROVÍNCIAS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7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9</a:t>
                      </a:r>
                    </a:p>
                    <a:p>
                      <a:pPr algn="ctr"/>
                      <a:r>
                        <a:rPr lang="pt-BR" sz="1200" b="1" dirty="0"/>
                        <a:t>HOLANDESES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10</a:t>
                      </a:r>
                    </a:p>
                    <a:p>
                      <a:pPr algn="ctr"/>
                      <a:r>
                        <a:rPr lang="pt-BR" sz="1200" b="1" dirty="0"/>
                        <a:t>ENGENHO</a:t>
                      </a:r>
                    </a:p>
                    <a:p>
                      <a:endParaRPr lang="pt-BR" sz="1800" dirty="0"/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11</a:t>
                      </a:r>
                    </a:p>
                    <a:p>
                      <a:pPr algn="ctr"/>
                      <a:r>
                        <a:rPr lang="pt-BR" sz="1100" b="1" dirty="0"/>
                        <a:t>CERCAMENTOS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12</a:t>
                      </a:r>
                    </a:p>
                    <a:p>
                      <a:pPr algn="ctr"/>
                      <a:r>
                        <a:rPr lang="pt-BR" sz="1000" b="1" dirty="0"/>
                        <a:t>MERCANTILISMO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Forma livre 6"/>
          <p:cNvSpPr/>
          <p:nvPr/>
        </p:nvSpPr>
        <p:spPr>
          <a:xfrm>
            <a:off x="3958852" y="3276039"/>
            <a:ext cx="1150938" cy="779462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215528" y="5471651"/>
            <a:ext cx="82804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/>
              <a:t>FAÇA O PAR PERFEITO ASSOCIANDO CORRETAMENTE A LETRA VALIOSA A SEU NÚMERO NO BANCO DE HISTÓRIA.. LEMBRE-SE, O NÚMERO NOVE JÁ FOI RESOLVIDO.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815408" y="4228836"/>
            <a:ext cx="241284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RESPOSTA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3815408" y="4733364"/>
            <a:ext cx="1231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X = 10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5109790" y="3293501"/>
            <a:ext cx="1152525" cy="779463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820017" y="1124744"/>
            <a:ext cx="418095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BANCO DE HISTÓRIA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07504" y="1150710"/>
            <a:ext cx="32758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LETRA VALIOSA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E96BC3D-2F78-416E-97AF-802B73F4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0703A-9F9F-4BFC-AA09-3563B57CFB30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32B8C83-3DDE-46F0-9C77-30780641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18A7CD-7C75-4A50-AB03-1CA5DF35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069040"/>
              </p:ext>
            </p:extLst>
          </p:nvPr>
        </p:nvGraphicFramePr>
        <p:xfrm>
          <a:off x="3924746" y="1726738"/>
          <a:ext cx="4537076" cy="24654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3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</a:t>
                      </a:r>
                    </a:p>
                    <a:p>
                      <a:pPr algn="ctr"/>
                      <a:r>
                        <a:rPr lang="pt-BR" sz="1200" dirty="0"/>
                        <a:t>PLANTATION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</a:t>
                      </a:r>
                    </a:p>
                    <a:p>
                      <a:pPr algn="ctr"/>
                      <a:r>
                        <a:rPr lang="pt-BR" sz="1200" dirty="0"/>
                        <a:t>CRISTÃOS-NOVOS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</a:t>
                      </a:r>
                    </a:p>
                    <a:p>
                      <a:pPr algn="ctr"/>
                      <a:r>
                        <a:rPr lang="pt-BR" sz="1200" dirty="0"/>
                        <a:t>ILUMINISMO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</a:t>
                      </a:r>
                    </a:p>
                    <a:p>
                      <a:pPr algn="ctr"/>
                      <a:r>
                        <a:rPr lang="pt-BR" sz="1100" dirty="0"/>
                        <a:t>SOCIEDADE DOS MINERADORES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5</a:t>
                      </a:r>
                    </a:p>
                    <a:p>
                      <a:pPr algn="ctr"/>
                      <a:r>
                        <a:rPr lang="pt-BR" sz="1200" b="1" dirty="0"/>
                        <a:t>POVOAMENTO DA COLÔNIA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6</a:t>
                      </a:r>
                    </a:p>
                    <a:p>
                      <a:pPr algn="ctr"/>
                      <a:r>
                        <a:rPr lang="pt-BR" sz="1200" b="1" dirty="0"/>
                        <a:t>TRATADO DE MTHUEN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7</a:t>
                      </a:r>
                    </a:p>
                    <a:p>
                      <a:pPr algn="ctr"/>
                      <a:r>
                        <a:rPr lang="pt-BR" sz="1200" b="1" dirty="0"/>
                        <a:t>PACTO COLONIAL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8</a:t>
                      </a:r>
                    </a:p>
                    <a:p>
                      <a:pPr algn="ctr"/>
                      <a:r>
                        <a:rPr lang="pt-BR" sz="1100" b="1" dirty="0"/>
                        <a:t>PRESIDENTES DE PROVÍNCIAS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7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9</a:t>
                      </a:r>
                    </a:p>
                    <a:p>
                      <a:pPr algn="ctr"/>
                      <a:r>
                        <a:rPr lang="pt-BR" sz="1200" b="1" dirty="0"/>
                        <a:t>HOLANDESES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10</a:t>
                      </a:r>
                    </a:p>
                    <a:p>
                      <a:pPr algn="ctr"/>
                      <a:r>
                        <a:rPr lang="pt-BR" sz="1200" b="1" dirty="0"/>
                        <a:t>ENGENHO</a:t>
                      </a:r>
                    </a:p>
                    <a:p>
                      <a:endParaRPr lang="pt-BR" sz="1800" dirty="0"/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11</a:t>
                      </a:r>
                    </a:p>
                    <a:p>
                      <a:pPr algn="ctr"/>
                      <a:r>
                        <a:rPr lang="pt-BR" sz="1100" b="1" dirty="0"/>
                        <a:t>CERCAMENTOS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12</a:t>
                      </a:r>
                    </a:p>
                    <a:p>
                      <a:pPr algn="ctr"/>
                      <a:r>
                        <a:rPr lang="pt-BR" sz="1000" b="1" dirty="0"/>
                        <a:t>MERCANTILISMO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orma livre 5"/>
          <p:cNvSpPr/>
          <p:nvPr/>
        </p:nvSpPr>
        <p:spPr>
          <a:xfrm>
            <a:off x="3924746" y="3311063"/>
            <a:ext cx="1150938" cy="779462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15528" y="5471651"/>
            <a:ext cx="82804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/>
              <a:t>FAÇA O PAR PERFEITO ASSOCIANDO CORRETAMENTE A LETRA VALIOSA A SEU NÚMERO NO BANCO DE HISTÓRIA.. LEMBRE-SE, O NÚMERO NOVE JÁ FOI RESOLVIDO.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15405" y="1726738"/>
            <a:ext cx="3023939" cy="28082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b="1" dirty="0"/>
              <a:t>H</a:t>
            </a:r>
            <a:endParaRPr lang="pt-BR" sz="1600" b="1" dirty="0"/>
          </a:p>
          <a:p>
            <a:pPr>
              <a:defRPr/>
            </a:pPr>
            <a:r>
              <a:rPr lang="pt-BR" sz="1600" dirty="0"/>
              <a:t>Conjunto de práticas e regras político-econômicas que justificavam a dominação das metrópoles sobre suas respectivas colônias. As colônias deveriam garantir os lucros e o desenvolvimento de suas metrópoles.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78832" y="4263860"/>
            <a:ext cx="241284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RESPOSTA</a:t>
            </a:r>
          </a:p>
        </p:txBody>
      </p:sp>
      <p:sp>
        <p:nvSpPr>
          <p:cNvPr id="10" name="CaixaDeTexto 10"/>
          <p:cNvSpPr txBox="1">
            <a:spLocks noChangeArrowheads="1"/>
          </p:cNvSpPr>
          <p:nvPr/>
        </p:nvSpPr>
        <p:spPr bwMode="auto">
          <a:xfrm>
            <a:off x="3771007" y="4768388"/>
            <a:ext cx="1052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/>
              <a:t>H = 7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5075684" y="3328525"/>
            <a:ext cx="1152525" cy="779463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6156771" y="2536363"/>
            <a:ext cx="1152525" cy="779462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820017" y="1124744"/>
            <a:ext cx="418095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BANCO DE HISTÓRIA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07504" y="1150710"/>
            <a:ext cx="32758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LETRA VALIOSA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FDEB704-B4AE-44FA-8401-C7FC3CA8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BCA57-5321-4867-BB84-BAA97D8EAF1C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555D5D-465C-442B-85F8-4BFCDBF3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06F8F4-C4FA-46E8-9C18-D863F015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4115"/>
              </p:ext>
            </p:extLst>
          </p:nvPr>
        </p:nvGraphicFramePr>
        <p:xfrm>
          <a:off x="3995364" y="1665263"/>
          <a:ext cx="4537076" cy="24654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3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</a:t>
                      </a:r>
                    </a:p>
                    <a:p>
                      <a:pPr algn="ctr"/>
                      <a:r>
                        <a:rPr lang="pt-BR" sz="1200" dirty="0"/>
                        <a:t>PLANTATION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</a:t>
                      </a:r>
                    </a:p>
                    <a:p>
                      <a:pPr algn="ctr"/>
                      <a:r>
                        <a:rPr lang="pt-BR" sz="1200" dirty="0"/>
                        <a:t>CRISTÃOS-NOVOS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</a:t>
                      </a:r>
                    </a:p>
                    <a:p>
                      <a:pPr algn="ctr"/>
                      <a:r>
                        <a:rPr lang="pt-BR" sz="1200" dirty="0"/>
                        <a:t>ILUMINISMO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</a:t>
                      </a:r>
                    </a:p>
                    <a:p>
                      <a:pPr algn="ctr"/>
                      <a:r>
                        <a:rPr lang="pt-BR" sz="1100" dirty="0"/>
                        <a:t>SOCIEDADE DOS MINERADORES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5</a:t>
                      </a:r>
                    </a:p>
                    <a:p>
                      <a:pPr algn="ctr"/>
                      <a:r>
                        <a:rPr lang="pt-BR" sz="1200" b="1" dirty="0"/>
                        <a:t>POVOAMENTO DA COLÔNIA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6</a:t>
                      </a:r>
                    </a:p>
                    <a:p>
                      <a:pPr algn="ctr"/>
                      <a:r>
                        <a:rPr lang="pt-BR" sz="1200" b="1" dirty="0"/>
                        <a:t>TRATADO DE MTHUEN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7</a:t>
                      </a:r>
                    </a:p>
                    <a:p>
                      <a:pPr algn="ctr"/>
                      <a:r>
                        <a:rPr lang="pt-BR" sz="1200" b="1" dirty="0"/>
                        <a:t>PACTO COLONIAL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8</a:t>
                      </a:r>
                    </a:p>
                    <a:p>
                      <a:pPr algn="ctr"/>
                      <a:r>
                        <a:rPr lang="pt-BR" sz="1100" b="1" dirty="0"/>
                        <a:t>PRESIDENTES DE PROVÍNCIAS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7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9</a:t>
                      </a:r>
                    </a:p>
                    <a:p>
                      <a:pPr algn="ctr"/>
                      <a:r>
                        <a:rPr lang="pt-BR" sz="1200" b="1" dirty="0"/>
                        <a:t>HOLANDESES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10</a:t>
                      </a:r>
                    </a:p>
                    <a:p>
                      <a:pPr algn="ctr"/>
                      <a:r>
                        <a:rPr lang="pt-BR" sz="1200" b="1" dirty="0"/>
                        <a:t>ENGENHO</a:t>
                      </a:r>
                    </a:p>
                    <a:p>
                      <a:endParaRPr lang="pt-BR" sz="1800" dirty="0"/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11</a:t>
                      </a:r>
                    </a:p>
                    <a:p>
                      <a:pPr algn="ctr"/>
                      <a:r>
                        <a:rPr lang="pt-BR" sz="1100" b="1" dirty="0"/>
                        <a:t>CERCAMENTOS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12</a:t>
                      </a:r>
                    </a:p>
                    <a:p>
                      <a:pPr algn="ctr"/>
                      <a:r>
                        <a:rPr lang="pt-BR" sz="1000" b="1" dirty="0"/>
                        <a:t>MERCANTILISMO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orma livre 5"/>
          <p:cNvSpPr/>
          <p:nvPr/>
        </p:nvSpPr>
        <p:spPr>
          <a:xfrm>
            <a:off x="3995364" y="3249588"/>
            <a:ext cx="1150938" cy="779462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52040" y="5569421"/>
            <a:ext cx="82804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/>
              <a:t>FAÇA O PAR PERFEITO ASSOCIANDO CORRETAMENTE A LETRA VALIOSA A SEU NÚMERO NO BANCO DE HISTÓRIA.. LEMBRE-SE, O NÚMERO NOVE JÁ FOI RESOLVIDO.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917" y="1700287"/>
            <a:ext cx="3023939" cy="3086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b="1" dirty="0"/>
              <a:t>R</a:t>
            </a:r>
            <a:endParaRPr lang="pt-BR" sz="1600" b="1" dirty="0"/>
          </a:p>
          <a:p>
            <a:pPr>
              <a:defRPr/>
            </a:pPr>
            <a:r>
              <a:rPr lang="pt-BR" sz="1600" dirty="0"/>
              <a:t>O português pautava-se pelo desenvolvimento das atividades a partir do seu Império Colonial. Assim, pela exploração da produção açucareira e do tráfico de escravos, os portugueses procuravam acumular moedas e metais preciosos, de forma a garantir saldos positivos em sua balança comercial.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51920" y="4202385"/>
            <a:ext cx="241284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RESPOSTA</a:t>
            </a:r>
          </a:p>
        </p:txBody>
      </p:sp>
      <p:sp>
        <p:nvSpPr>
          <p:cNvPr id="10" name="CaixaDeTexto 10"/>
          <p:cNvSpPr txBox="1">
            <a:spLocks noChangeArrowheads="1"/>
          </p:cNvSpPr>
          <p:nvPr/>
        </p:nvSpPr>
        <p:spPr bwMode="auto">
          <a:xfrm>
            <a:off x="3851920" y="4706913"/>
            <a:ext cx="1254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/>
              <a:t>R = 12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5146302" y="3267050"/>
            <a:ext cx="1152525" cy="779463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6227389" y="2474888"/>
            <a:ext cx="1152525" cy="779462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379914" y="3267050"/>
            <a:ext cx="1150938" cy="779463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856529" y="1124744"/>
            <a:ext cx="418095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BANCO DE HISTÓRIA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44016" y="1124259"/>
            <a:ext cx="32758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LETRA VALIOSA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65E7291-E2E0-4317-A170-25AE192A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DC1D1-AC3C-4FBC-BAB2-A7EC4D30D804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D2B73DE-9A41-4C18-B6CE-9EAC7C80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BE1A87-47C4-4BCD-B71C-6D147383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03737"/>
              </p:ext>
            </p:extLst>
          </p:nvPr>
        </p:nvGraphicFramePr>
        <p:xfrm>
          <a:off x="3995364" y="1691714"/>
          <a:ext cx="4537076" cy="24654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3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</a:t>
                      </a:r>
                    </a:p>
                    <a:p>
                      <a:pPr algn="ctr"/>
                      <a:r>
                        <a:rPr lang="pt-BR" sz="1200" dirty="0"/>
                        <a:t>PLANTATION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</a:t>
                      </a:r>
                    </a:p>
                    <a:p>
                      <a:pPr algn="ctr"/>
                      <a:r>
                        <a:rPr lang="pt-BR" sz="1200" dirty="0"/>
                        <a:t>CRISTÃOS-NOVOS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</a:t>
                      </a:r>
                    </a:p>
                    <a:p>
                      <a:pPr algn="ctr"/>
                      <a:r>
                        <a:rPr lang="pt-BR" sz="1200" dirty="0"/>
                        <a:t>ILUMINISMO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</a:t>
                      </a:r>
                    </a:p>
                    <a:p>
                      <a:pPr algn="ctr"/>
                      <a:r>
                        <a:rPr lang="pt-BR" sz="1100" dirty="0"/>
                        <a:t>SOCIEDADE DOS MINERADORES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5</a:t>
                      </a:r>
                    </a:p>
                    <a:p>
                      <a:pPr algn="ctr"/>
                      <a:r>
                        <a:rPr lang="pt-BR" sz="1200" b="1" dirty="0"/>
                        <a:t>POVOAMENTO DA COLÔNIA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6</a:t>
                      </a:r>
                    </a:p>
                    <a:p>
                      <a:pPr algn="ctr"/>
                      <a:r>
                        <a:rPr lang="pt-BR" sz="1200" b="1" dirty="0"/>
                        <a:t>TRATADO DE MTHUEN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7</a:t>
                      </a:r>
                    </a:p>
                    <a:p>
                      <a:pPr algn="ctr"/>
                      <a:r>
                        <a:rPr lang="pt-BR" sz="1200" b="1" dirty="0"/>
                        <a:t>PACTO COLONIAL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8</a:t>
                      </a:r>
                    </a:p>
                    <a:p>
                      <a:pPr algn="ctr"/>
                      <a:r>
                        <a:rPr lang="pt-BR" sz="1100" b="1" dirty="0"/>
                        <a:t>PRESIDENTES DE PROVÍNCIAS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7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9</a:t>
                      </a:r>
                    </a:p>
                    <a:p>
                      <a:pPr algn="ctr"/>
                      <a:r>
                        <a:rPr lang="pt-BR" sz="1200" b="1" dirty="0"/>
                        <a:t>HOLANDESES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10</a:t>
                      </a:r>
                    </a:p>
                    <a:p>
                      <a:pPr algn="ctr"/>
                      <a:r>
                        <a:rPr lang="pt-BR" sz="1200" b="1" dirty="0"/>
                        <a:t>ENGENHO</a:t>
                      </a:r>
                    </a:p>
                    <a:p>
                      <a:endParaRPr lang="pt-BR" sz="1800" dirty="0"/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11</a:t>
                      </a:r>
                    </a:p>
                    <a:p>
                      <a:pPr algn="ctr"/>
                      <a:r>
                        <a:rPr lang="pt-BR" sz="1100" b="1" dirty="0"/>
                        <a:t>CERCAMENTOS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12</a:t>
                      </a:r>
                    </a:p>
                    <a:p>
                      <a:pPr algn="ctr"/>
                      <a:r>
                        <a:rPr lang="pt-BR" sz="1000" b="1" dirty="0"/>
                        <a:t>MERCANTILISMO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orma livre 5"/>
          <p:cNvSpPr/>
          <p:nvPr/>
        </p:nvSpPr>
        <p:spPr>
          <a:xfrm>
            <a:off x="3995364" y="3276039"/>
            <a:ext cx="1150938" cy="779462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51520" y="5471651"/>
            <a:ext cx="82804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/>
              <a:t>FAÇA O PAR PERFEITO ASSOCIANDO CORRETAMENTE A LETRA VALIOSA A SEU NÚMERO NO BANCO DE HISTÓRIA.. LEMBRE-SE, O NÚMERO NOVE JÁ FOI RESOLVIDO.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917" y="1726738"/>
            <a:ext cx="3023939" cy="26648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b="1" dirty="0"/>
              <a:t>A</a:t>
            </a:r>
            <a:endParaRPr lang="pt-BR" sz="1600" b="1" dirty="0"/>
          </a:p>
          <a:p>
            <a:pPr>
              <a:defRPr/>
            </a:pPr>
            <a:r>
              <a:rPr lang="pt-BR" sz="1600" dirty="0"/>
              <a:t>Operou um deslocamento do povoamento da América portuguesa para o interior do continente. Estimulou o comércio interno colonial, com o abastecimento de escravos, alimentos e ferramentas para essas regiões.</a:t>
            </a:r>
          </a:p>
        </p:txBody>
      </p:sp>
      <p:sp>
        <p:nvSpPr>
          <p:cNvPr id="9" name="Forma livre 8"/>
          <p:cNvSpPr/>
          <p:nvPr/>
        </p:nvSpPr>
        <p:spPr>
          <a:xfrm>
            <a:off x="5146302" y="3293501"/>
            <a:ext cx="1152525" cy="779463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6227389" y="2501339"/>
            <a:ext cx="1152525" cy="779462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Forma livre 10"/>
          <p:cNvSpPr/>
          <p:nvPr/>
        </p:nvSpPr>
        <p:spPr>
          <a:xfrm>
            <a:off x="7379914" y="3293501"/>
            <a:ext cx="1150938" cy="779463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851920" y="4228836"/>
            <a:ext cx="241284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RESPOSTA</a:t>
            </a:r>
          </a:p>
        </p:txBody>
      </p:sp>
      <p:sp>
        <p:nvSpPr>
          <p:cNvPr id="13" name="CaixaDeTexto 13"/>
          <p:cNvSpPr txBox="1">
            <a:spLocks noChangeArrowheads="1"/>
          </p:cNvSpPr>
          <p:nvPr/>
        </p:nvSpPr>
        <p:spPr bwMode="auto">
          <a:xfrm>
            <a:off x="3892227" y="4679587"/>
            <a:ext cx="10398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/>
              <a:t>A = 4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7338639" y="1680601"/>
            <a:ext cx="1152525" cy="781050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856529" y="1124744"/>
            <a:ext cx="418095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BANCO DE HISTÓRIA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44016" y="1150710"/>
            <a:ext cx="32758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LETRA VALIOSA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1ED6612-160E-4D5B-8744-64A7B5367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7589B-8B76-4C9C-99B0-3E5FC7E7B469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F0406E0-5061-44D4-B6A2-547054A7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2DE62E-D23C-4F9E-9D34-AD8A5CE5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793344"/>
              </p:ext>
            </p:extLst>
          </p:nvPr>
        </p:nvGraphicFramePr>
        <p:xfrm>
          <a:off x="3995364" y="1763722"/>
          <a:ext cx="4537076" cy="24654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3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</a:t>
                      </a:r>
                    </a:p>
                    <a:p>
                      <a:pPr algn="ctr"/>
                      <a:r>
                        <a:rPr lang="pt-BR" sz="1200" dirty="0"/>
                        <a:t>PLANTATION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</a:t>
                      </a:r>
                    </a:p>
                    <a:p>
                      <a:pPr algn="ctr"/>
                      <a:r>
                        <a:rPr lang="pt-BR" sz="1200" dirty="0"/>
                        <a:t>CRISTÃOS-NOVOS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</a:t>
                      </a:r>
                    </a:p>
                    <a:p>
                      <a:pPr algn="ctr"/>
                      <a:r>
                        <a:rPr lang="pt-BR" sz="1200" dirty="0"/>
                        <a:t>ILUMINISMO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</a:t>
                      </a:r>
                    </a:p>
                    <a:p>
                      <a:pPr algn="ctr"/>
                      <a:r>
                        <a:rPr lang="pt-BR" sz="1100" dirty="0"/>
                        <a:t>SOCIEDADE DOS MINERADORES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5</a:t>
                      </a:r>
                    </a:p>
                    <a:p>
                      <a:pPr algn="ctr"/>
                      <a:r>
                        <a:rPr lang="pt-BR" sz="1200" b="1" dirty="0"/>
                        <a:t>POVOAMENTO DA COLÔNIA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6</a:t>
                      </a:r>
                    </a:p>
                    <a:p>
                      <a:pPr algn="ctr"/>
                      <a:r>
                        <a:rPr lang="pt-BR" sz="1200" b="1" dirty="0"/>
                        <a:t>TRATADO DE MTHUEN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7</a:t>
                      </a:r>
                    </a:p>
                    <a:p>
                      <a:pPr algn="ctr"/>
                      <a:r>
                        <a:rPr lang="pt-BR" sz="1200" b="1" dirty="0"/>
                        <a:t>PACTO COLONIAL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8</a:t>
                      </a:r>
                    </a:p>
                    <a:p>
                      <a:pPr algn="ctr"/>
                      <a:r>
                        <a:rPr lang="pt-BR" sz="1100" b="1" dirty="0"/>
                        <a:t>PRESIDENTES DE PROVÍNCIAS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7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9</a:t>
                      </a:r>
                    </a:p>
                    <a:p>
                      <a:pPr algn="ctr"/>
                      <a:r>
                        <a:rPr lang="pt-BR" sz="1200" b="1" dirty="0"/>
                        <a:t>HOLANDESES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10</a:t>
                      </a:r>
                    </a:p>
                    <a:p>
                      <a:pPr algn="ctr"/>
                      <a:r>
                        <a:rPr lang="pt-BR" sz="1200" b="1" dirty="0"/>
                        <a:t>ENGENHO</a:t>
                      </a:r>
                    </a:p>
                    <a:p>
                      <a:endParaRPr lang="pt-BR" sz="1800" dirty="0"/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11</a:t>
                      </a:r>
                    </a:p>
                    <a:p>
                      <a:pPr algn="ctr"/>
                      <a:r>
                        <a:rPr lang="pt-BR" sz="1100" b="1" dirty="0"/>
                        <a:t>CERCAMENTOS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12</a:t>
                      </a:r>
                    </a:p>
                    <a:p>
                      <a:pPr algn="ctr"/>
                      <a:r>
                        <a:rPr lang="pt-BR" sz="1000" b="1" dirty="0"/>
                        <a:t>MERCANTILISMO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orma livre 5"/>
          <p:cNvSpPr/>
          <p:nvPr/>
        </p:nvSpPr>
        <p:spPr>
          <a:xfrm>
            <a:off x="3995364" y="3348047"/>
            <a:ext cx="1150938" cy="779462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52040" y="5471651"/>
            <a:ext cx="82804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/>
              <a:t>FAÇA O PAR PERFEITO ASSOCIANDO CORRETAMENTE A LETRA VALIOSA A SEU NÚMERO NO BANCO DE HISTÓRIA.. LEMBRE-SE, O NÚMERO NOVE JÁ FOI RESOLVIDO.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917" y="1726738"/>
            <a:ext cx="3023939" cy="2400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b="1" dirty="0"/>
              <a:t>E</a:t>
            </a:r>
            <a:endParaRPr lang="pt-BR" sz="1600" b="1" dirty="0"/>
          </a:p>
          <a:p>
            <a:pPr>
              <a:defRPr/>
            </a:pPr>
            <a:r>
              <a:rPr lang="pt-BR" sz="1600" dirty="0"/>
              <a:t>Caracteriza-se pela produção monocultora em larga escala voltada para o mercado externo, realizada em grandes propriedades (latifúndios) por meio do trabalho escravo.</a:t>
            </a:r>
          </a:p>
        </p:txBody>
      </p:sp>
      <p:sp>
        <p:nvSpPr>
          <p:cNvPr id="9" name="Forma livre 8"/>
          <p:cNvSpPr/>
          <p:nvPr/>
        </p:nvSpPr>
        <p:spPr>
          <a:xfrm>
            <a:off x="3995364" y="3348047"/>
            <a:ext cx="1150938" cy="779462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5146302" y="3365509"/>
            <a:ext cx="1152525" cy="779463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Forma livre 10"/>
          <p:cNvSpPr/>
          <p:nvPr/>
        </p:nvSpPr>
        <p:spPr>
          <a:xfrm>
            <a:off x="6227389" y="2573347"/>
            <a:ext cx="1152525" cy="779462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7379914" y="3365509"/>
            <a:ext cx="1150938" cy="779463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851920" y="4300844"/>
            <a:ext cx="241284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RESPOSTA</a:t>
            </a:r>
          </a:p>
        </p:txBody>
      </p:sp>
      <p:sp>
        <p:nvSpPr>
          <p:cNvPr id="14" name="CaixaDeTexto 14"/>
          <p:cNvSpPr txBox="1">
            <a:spLocks noChangeArrowheads="1"/>
          </p:cNvSpPr>
          <p:nvPr/>
        </p:nvSpPr>
        <p:spPr bwMode="auto">
          <a:xfrm>
            <a:off x="3851920" y="4805372"/>
            <a:ext cx="1031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/>
              <a:t>E = 1</a:t>
            </a:r>
          </a:p>
        </p:txBody>
      </p:sp>
      <p:sp>
        <p:nvSpPr>
          <p:cNvPr id="15" name="Forma livre 14"/>
          <p:cNvSpPr/>
          <p:nvPr/>
        </p:nvSpPr>
        <p:spPr>
          <a:xfrm>
            <a:off x="7306889" y="1781184"/>
            <a:ext cx="1152525" cy="779463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3922339" y="1708159"/>
            <a:ext cx="1152525" cy="781050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856529" y="1124744"/>
            <a:ext cx="418095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BANCO DE HISTÓRIA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44016" y="1150710"/>
            <a:ext cx="32758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LETRA VALIOSA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1F85669-FD76-43FF-B629-954624B9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1635D-2F42-424D-BED0-2069458B8379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CDB346-1046-4F5B-B8F0-C40A221D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BE62B8-C87B-4447-9E45-430673FE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144016" y="1124744"/>
            <a:ext cx="6732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Confira seus acertos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257001" y="1988840"/>
            <a:ext cx="3090863" cy="3311525"/>
            <a:chOff x="-1152128" y="1412776"/>
            <a:chExt cx="2304256" cy="2468846"/>
          </a:xfrm>
        </p:grpSpPr>
        <p:grpSp>
          <p:nvGrpSpPr>
            <p:cNvPr id="6" name="Grupo 32"/>
            <p:cNvGrpSpPr>
              <a:grpSpLocks/>
            </p:cNvGrpSpPr>
            <p:nvPr/>
          </p:nvGrpSpPr>
          <p:grpSpPr bwMode="auto">
            <a:xfrm>
              <a:off x="-1152128" y="1412776"/>
              <a:ext cx="2304256" cy="2468846"/>
              <a:chOff x="-900608" y="1772816"/>
              <a:chExt cx="2016224" cy="2160240"/>
            </a:xfrm>
          </p:grpSpPr>
          <p:sp>
            <p:nvSpPr>
              <p:cNvPr id="14" name="Retângulo 13"/>
              <p:cNvSpPr/>
              <p:nvPr/>
            </p:nvSpPr>
            <p:spPr>
              <a:xfrm>
                <a:off x="-900608" y="1772816"/>
                <a:ext cx="2016224" cy="21602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-180898" y="1845307"/>
                <a:ext cx="576803" cy="575788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-828119" y="2133201"/>
                <a:ext cx="575768" cy="575788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467359" y="2133201"/>
                <a:ext cx="575768" cy="575788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467359" y="2925428"/>
                <a:ext cx="575768" cy="575788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-828119" y="2925428"/>
                <a:ext cx="575768" cy="575788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-180898" y="2565042"/>
                <a:ext cx="576803" cy="575788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-180898" y="3284777"/>
                <a:ext cx="576803" cy="575788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cxnSp>
            <p:nvCxnSpPr>
              <p:cNvPr id="22" name="Conector reto 21"/>
              <p:cNvCxnSpPr>
                <a:stCxn id="20" idx="0"/>
                <a:endCxn id="15" idx="4"/>
              </p:cNvCxnSpPr>
              <p:nvPr/>
            </p:nvCxnSpPr>
            <p:spPr>
              <a:xfrm rot="5400000" flipH="1" flipV="1">
                <a:off x="36048" y="2493069"/>
                <a:ext cx="14394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ector reto 22"/>
              <p:cNvCxnSpPr>
                <a:endCxn id="20" idx="1"/>
              </p:cNvCxnSpPr>
              <p:nvPr/>
            </p:nvCxnSpPr>
            <p:spPr>
              <a:xfrm>
                <a:off x="-307235" y="2565042"/>
                <a:ext cx="211253" cy="8388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ector reto 23"/>
              <p:cNvCxnSpPr>
                <a:stCxn id="20" idx="7"/>
              </p:cNvCxnSpPr>
              <p:nvPr/>
            </p:nvCxnSpPr>
            <p:spPr>
              <a:xfrm rot="5400000" flipH="1" flipV="1">
                <a:off x="367945" y="2508088"/>
                <a:ext cx="83882" cy="19779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>
                <a:stCxn id="19" idx="6"/>
                <a:endCxn id="20" idx="3"/>
              </p:cNvCxnSpPr>
              <p:nvPr/>
            </p:nvCxnSpPr>
            <p:spPr>
              <a:xfrm flipV="1">
                <a:off x="-252351" y="3056947"/>
                <a:ext cx="156369" cy="1563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/>
              <p:cNvCxnSpPr>
                <a:stCxn id="20" idx="5"/>
                <a:endCxn id="18" idx="2"/>
              </p:cNvCxnSpPr>
              <p:nvPr/>
            </p:nvCxnSpPr>
            <p:spPr>
              <a:xfrm rot="16200000" flipH="1">
                <a:off x="310988" y="3056950"/>
                <a:ext cx="156374" cy="15636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>
                <a:stCxn id="21" idx="0"/>
                <a:endCxn id="20" idx="4"/>
              </p:cNvCxnSpPr>
              <p:nvPr/>
            </p:nvCxnSpPr>
            <p:spPr>
              <a:xfrm rot="5400000" flipH="1" flipV="1">
                <a:off x="36048" y="3212804"/>
                <a:ext cx="14394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CaixaDeTexto 6"/>
            <p:cNvSpPr txBox="1">
              <a:spLocks noChangeArrowheads="1"/>
            </p:cNvSpPr>
            <p:nvPr/>
          </p:nvSpPr>
          <p:spPr bwMode="auto">
            <a:xfrm>
              <a:off x="-417743" y="2484665"/>
              <a:ext cx="83548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100" b="1"/>
                <a:t>BRASIL</a:t>
              </a:r>
            </a:p>
            <a:p>
              <a:pPr algn="ctr" eaLnBrk="1" hangingPunct="1"/>
              <a:r>
                <a:rPr lang="pt-BR" sz="1100" b="1"/>
                <a:t>COLÔNIA</a:t>
              </a:r>
            </a:p>
          </p:txBody>
        </p:sp>
        <p:sp>
          <p:nvSpPr>
            <p:cNvPr id="8" name="CaixaDeTexto 7"/>
            <p:cNvSpPr txBox="1">
              <a:spLocks noChangeArrowheads="1"/>
            </p:cNvSpPr>
            <p:nvPr/>
          </p:nvSpPr>
          <p:spPr bwMode="auto">
            <a:xfrm>
              <a:off x="411088" y="2865090"/>
              <a:ext cx="675292" cy="470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100"/>
                <a:t>EXEMPLO:</a:t>
              </a:r>
            </a:p>
            <a:p>
              <a:pPr algn="ctr" eaLnBrk="1" hangingPunct="1"/>
              <a:r>
                <a:rPr lang="pt-BR" sz="2400" b="1"/>
                <a:t>9F</a:t>
              </a:r>
              <a:endParaRPr lang="pt-BR" sz="1100" b="1"/>
            </a:p>
          </p:txBody>
        </p:sp>
        <p:sp>
          <p:nvSpPr>
            <p:cNvPr id="9" name="CaixaDeTexto 23"/>
            <p:cNvSpPr txBox="1">
              <a:spLocks noChangeArrowheads="1"/>
            </p:cNvSpPr>
            <p:nvPr/>
          </p:nvSpPr>
          <p:spPr bwMode="auto">
            <a:xfrm>
              <a:off x="441015" y="1949482"/>
              <a:ext cx="614359" cy="38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2800" b="1">
                  <a:solidFill>
                    <a:srgbClr val="FF0000"/>
                  </a:solidFill>
                </a:rPr>
                <a:t>10X</a:t>
              </a:r>
              <a:endParaRPr lang="pt-BR" sz="1200" b="1">
                <a:solidFill>
                  <a:srgbClr val="FF0000"/>
                </a:solidFill>
              </a:endParaRPr>
            </a:p>
          </p:txBody>
        </p:sp>
        <p:sp>
          <p:nvSpPr>
            <p:cNvPr id="10" name="CaixaDeTexto 24"/>
            <p:cNvSpPr txBox="1">
              <a:spLocks noChangeArrowheads="1"/>
            </p:cNvSpPr>
            <p:nvPr/>
          </p:nvSpPr>
          <p:spPr bwMode="auto">
            <a:xfrm>
              <a:off x="-248244" y="1627458"/>
              <a:ext cx="480543" cy="38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2800" b="1">
                  <a:solidFill>
                    <a:srgbClr val="FF0000"/>
                  </a:solidFill>
                </a:rPr>
                <a:t>7H</a:t>
              </a:r>
              <a:endParaRPr lang="pt-BR" sz="1200" b="1">
                <a:solidFill>
                  <a:srgbClr val="FF0000"/>
                </a:solidFill>
              </a:endParaRPr>
            </a:p>
          </p:txBody>
        </p:sp>
        <p:sp>
          <p:nvSpPr>
            <p:cNvPr id="11" name="CaixaDeTexto 26"/>
            <p:cNvSpPr txBox="1">
              <a:spLocks noChangeArrowheads="1"/>
            </p:cNvSpPr>
            <p:nvPr/>
          </p:nvSpPr>
          <p:spPr bwMode="auto">
            <a:xfrm>
              <a:off x="-992524" y="1949482"/>
              <a:ext cx="465011" cy="38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2800" b="1">
                  <a:solidFill>
                    <a:srgbClr val="FF0000"/>
                  </a:solidFill>
                </a:rPr>
                <a:t>1E</a:t>
              </a:r>
              <a:endParaRPr lang="pt-BR" sz="1200" b="1">
                <a:solidFill>
                  <a:srgbClr val="FF0000"/>
                </a:solidFill>
              </a:endParaRPr>
            </a:p>
          </p:txBody>
        </p:sp>
        <p:sp>
          <p:nvSpPr>
            <p:cNvPr id="12" name="CaixaDeTexto 27"/>
            <p:cNvSpPr txBox="1">
              <a:spLocks noChangeArrowheads="1"/>
            </p:cNvSpPr>
            <p:nvPr/>
          </p:nvSpPr>
          <p:spPr bwMode="auto">
            <a:xfrm>
              <a:off x="-966964" y="2861881"/>
              <a:ext cx="480543" cy="38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2800" b="1">
                  <a:solidFill>
                    <a:srgbClr val="FF0000"/>
                  </a:solidFill>
                </a:rPr>
                <a:t>4A</a:t>
              </a:r>
              <a:endParaRPr lang="pt-BR" sz="1200" b="1">
                <a:solidFill>
                  <a:srgbClr val="FF0000"/>
                </a:solidFill>
              </a:endParaRPr>
            </a:p>
          </p:txBody>
        </p:sp>
        <p:sp>
          <p:nvSpPr>
            <p:cNvPr id="13" name="CaixaDeTexto 28"/>
            <p:cNvSpPr txBox="1">
              <a:spLocks noChangeArrowheads="1"/>
            </p:cNvSpPr>
            <p:nvPr/>
          </p:nvSpPr>
          <p:spPr bwMode="auto">
            <a:xfrm>
              <a:off x="-336155" y="3291246"/>
              <a:ext cx="629891" cy="38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2800" b="1">
                  <a:solidFill>
                    <a:srgbClr val="FF0000"/>
                  </a:solidFill>
                </a:rPr>
                <a:t>12R</a:t>
              </a:r>
              <a:endParaRPr lang="pt-BR" sz="1200" b="1">
                <a:solidFill>
                  <a:srgbClr val="FF0000"/>
                </a:solidFill>
              </a:endParaRPr>
            </a:p>
          </p:txBody>
        </p:sp>
      </p:grp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FFA3948-A3AC-43A5-80B5-4151BE3E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FA78C6-D57F-41AD-B6FB-6A563274B774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D569F82-BAC6-4BA5-B363-5F8A2244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932892-86B2-4504-BFBD-F75A9264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1124744"/>
            <a:ext cx="84249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PARA ENTENDER A SOCIEDADE COLONIAL, É PRECISO COMPREENDER ONDE ELA SE ASSENTAVA, OS MECANISMOS QUE A FAZIAM FUNCIONAR, E OS INTERESSES DE PORTUGAL E DOS PAÍSES EUROPEUS ABSOLUTISTAS.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0B0C52D-D607-4552-B6C0-422A59DD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021452-324A-4272-BD16-DA12C2BD4C7C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E4C826-7765-4410-AF80-DD110D80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088483-6CD2-4A87-8A88-83C4FE56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9512" y="1124744"/>
            <a:ext cx="74888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ESCRAVIDÃO ERA UMA DAS CARACTERÍSTICAS DA SOCIEDADE COLONIAL BRASILEIRA. </a:t>
            </a:r>
            <a:r>
              <a:rPr lang="pt-B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Estendeu-SE</a:t>
            </a:r>
            <a:r>
              <a:rPr lang="pt-B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até a monarquia, Já com o país independente.</a:t>
            </a:r>
          </a:p>
          <a:p>
            <a:pPr>
              <a:defRPr/>
            </a:pPr>
            <a:r>
              <a:rPr lang="pt-B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ELA FOI RETRATADA POR PINTORES E ILUSTRADORES.</a:t>
            </a:r>
          </a:p>
          <a:p>
            <a:pPr>
              <a:defRPr/>
            </a:pPr>
            <a:r>
              <a:rPr lang="pt-B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SEGUIR, PROPOMOS O ENIGMA DE DEBRET,</a:t>
            </a:r>
          </a:p>
          <a:p>
            <a:pPr>
              <a:defRPr/>
            </a:pPr>
            <a:r>
              <a:rPr lang="pt-B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PINTOR e desenhista francês QUE RETRATOU A ESCRAVIDÃO NO BRASIL EM VÁRIAS DE suas OBRAS.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515DBF-4C1C-456E-B58B-79D2AF32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89519-3AB7-407F-8BF3-F19DDB1D808F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8976624-0379-4149-8B2B-A48FED54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601C3D-F4A7-4AB9-90A3-BE3FCA68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-468560" y="1115492"/>
            <a:ext cx="648072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 ENIGMA DE DEBRET</a:t>
            </a:r>
          </a:p>
        </p:txBody>
      </p:sp>
      <p:sp>
        <p:nvSpPr>
          <p:cNvPr id="23558" name="CaixaDeTexto 8"/>
          <p:cNvSpPr txBox="1">
            <a:spLocks noChangeArrowheads="1"/>
          </p:cNvSpPr>
          <p:nvPr/>
        </p:nvSpPr>
        <p:spPr bwMode="auto">
          <a:xfrm>
            <a:off x="124892" y="1763093"/>
            <a:ext cx="610329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 dirty="0"/>
              <a:t>Descubra o erro lógico na aquarela </a:t>
            </a:r>
            <a:r>
              <a:rPr lang="pt-BR" sz="1600" b="1" i="1" dirty="0"/>
              <a:t>Engenho manual </a:t>
            </a:r>
          </a:p>
          <a:p>
            <a:pPr eaLnBrk="1" hangingPunct="1"/>
            <a:r>
              <a:rPr lang="pt-BR" sz="1600" b="1" i="1" dirty="0"/>
              <a:t>que faz caldo de cana </a:t>
            </a:r>
            <a:r>
              <a:rPr lang="pt-BR" sz="1600" b="1" dirty="0"/>
              <a:t>de Jean Baptiste Debret, 1822.</a:t>
            </a:r>
          </a:p>
        </p:txBody>
      </p:sp>
      <p:pic>
        <p:nvPicPr>
          <p:cNvPr id="7" name="Picture 8" descr="http://www.itaucultural.org.br/bcodeimagens/imagens_publico/006818001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57063"/>
            <a:ext cx="5976664" cy="424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1"/>
          <p:cNvSpPr>
            <a:spLocks noChangeArrowheads="1"/>
          </p:cNvSpPr>
          <p:nvPr/>
        </p:nvSpPr>
        <p:spPr bwMode="auto">
          <a:xfrm rot="16200000">
            <a:off x="4537005" y="4186093"/>
            <a:ext cx="42485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000"/>
              <a:t>Imagem: Jean-Baptiste Debret/ Engenho Manual que Faz Caldo de Cana , 1822 / Museus Castro Maya - IPHAN/MinC (Rio de Janeiro, RJ)/ http://www.itaucultural.org.br/aplicexternas/enciclopedia_IC/Enc_Obras/dsp_dados_obra.cfm?cd_obra=61279&amp;cd_idioma=28555&amp;cd_verbete=670&amp;num_obra=12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D19680F-FB5F-4349-9B17-F3E8C71C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568E5-CC7B-4D1D-9CF9-C0531DC47D06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3CB7D5C-0104-4C69-B297-CEE9B466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7EAB3BF-C9D4-4251-A84D-894D79C6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1124744"/>
            <a:ext cx="7776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Quebrando O ENIGMA DE DEBRET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508105" y="2361059"/>
            <a:ext cx="3148534" cy="92333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 os escravos que estão</a:t>
            </a:r>
          </a:p>
          <a:p>
            <a:pPr>
              <a:defRPr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girando a moenda e o escravo que coloca a cana!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527749" y="3573016"/>
            <a:ext cx="2860675" cy="522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800" dirty="0"/>
              <a:t>Descobriu o erro?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527749" y="4365178"/>
            <a:ext cx="2797175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tal pedir uma força ao </a:t>
            </a:r>
          </a:p>
          <a:p>
            <a:pPr>
              <a:defRPr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de matemática?</a:t>
            </a:r>
          </a:p>
        </p:txBody>
      </p:sp>
      <p:pic>
        <p:nvPicPr>
          <p:cNvPr id="12" name="Picture 8" descr="http://www.itaucultural.org.br/bcodeimagens/imagens_publico/006818001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7704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61602" y="5745311"/>
            <a:ext cx="4770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000"/>
              <a:t>Imagem: Jean-Baptiste Debret/ Engenho Manual que Faz Caldo de Cana , 1822 / Museus Castro Maya - IPHAN/MinC (Rio de Janeiro, RJ)/ http://www.itaucultural.org.br/aplicexternas/enciclopedia_IC/Enc_Obras/dsp_dados_obra.cfm?cd_obra=61279&amp;cd_idioma=28555&amp;cd_verbete=670&amp;num_obra=12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FDA9B7-F3B6-4BF1-BE35-0B23305C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2EFD07-3579-4FAB-ABB6-9FA4B045B581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235335F-C7A4-4A89-B005-48290FB9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8CE844-0F92-4A8F-A77E-835DDF43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1052736"/>
            <a:ext cx="7848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História em debate 1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2708920"/>
            <a:ext cx="7747621" cy="13234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condição da Mulher na sociedade colonial</a:t>
            </a:r>
          </a:p>
        </p:txBody>
      </p:sp>
      <p:sp>
        <p:nvSpPr>
          <p:cNvPr id="25605" name="CaixaDeTexto 6"/>
          <p:cNvSpPr txBox="1">
            <a:spLocks noChangeArrowheads="1"/>
          </p:cNvSpPr>
          <p:nvPr/>
        </p:nvSpPr>
        <p:spPr bwMode="auto">
          <a:xfrm>
            <a:off x="251520" y="4653136"/>
            <a:ext cx="710565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Vamos pesquisar esse tema e realizar um debate com toda a turma.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BE0514-36DD-4E90-84BB-A8F1E6BF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D82C5-000F-4E81-9689-A742D6F563F0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19A66B9-CF92-4EF6-9444-CDEA0C6C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076FDAD-EC40-4F93-9A53-63D30FAB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6512" y="1115616"/>
            <a:ext cx="648072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Cronista da história</a:t>
            </a:r>
          </a:p>
        </p:txBody>
      </p:sp>
      <p:sp>
        <p:nvSpPr>
          <p:cNvPr id="26629" name="CaixaDeTexto 8"/>
          <p:cNvSpPr txBox="1">
            <a:spLocks noChangeArrowheads="1"/>
          </p:cNvSpPr>
          <p:nvPr/>
        </p:nvSpPr>
        <p:spPr bwMode="auto">
          <a:xfrm>
            <a:off x="108223" y="1691085"/>
            <a:ext cx="62626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dirty="0"/>
              <a:t>Inspirado na pintura de Franz Post, descreva um dia na Sociedade</a:t>
            </a:r>
          </a:p>
          <a:p>
            <a:pPr eaLnBrk="1" hangingPunct="1"/>
            <a:r>
              <a:rPr lang="pt-BR" sz="1600" dirty="0"/>
              <a:t>Colonial – vamos pedir ajuda ao professor de português!</a:t>
            </a:r>
          </a:p>
        </p:txBody>
      </p:sp>
      <p:pic>
        <p:nvPicPr>
          <p:cNvPr id="7" name="Imagem 6" descr="Frans_Post_-_Paisagem_em_Pernambuco_com_Casa-Gran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4" y="2372194"/>
            <a:ext cx="6768778" cy="4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2"/>
          <p:cNvSpPr>
            <a:spLocks noChangeArrowheads="1"/>
          </p:cNvSpPr>
          <p:nvPr/>
        </p:nvSpPr>
        <p:spPr bwMode="auto">
          <a:xfrm>
            <a:off x="179486" y="6495147"/>
            <a:ext cx="71288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000" dirty="0"/>
              <a:t>Imagem: </a:t>
            </a:r>
            <a:r>
              <a:rPr lang="pt-BR" sz="1000" dirty="0" err="1"/>
              <a:t>Frans</a:t>
            </a:r>
            <a:r>
              <a:rPr lang="pt-BR" sz="1000" dirty="0"/>
              <a:t> Post / Paisagem em Pernambuco com Casa Grande, 1665/ São Paulo </a:t>
            </a:r>
            <a:r>
              <a:rPr lang="pt-BR" sz="1000" dirty="0" err="1"/>
              <a:t>Museum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Art</a:t>
            </a:r>
            <a:r>
              <a:rPr lang="pt-BR" sz="1000" dirty="0"/>
              <a:t> / Domínio Público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174B315-4602-4079-8030-D8FF03A99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1EBC3-CFA0-42C6-893E-4AF4F39C5E58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00ED92-9D9B-4F67-B3C0-50CEBE5D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C88792-A13E-4CE0-A3AA-5EF10B3D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1085835"/>
            <a:ext cx="8136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História em debate 2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2708920"/>
            <a:ext cx="7105650" cy="13234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 trabalho escravo No Brasil atual</a:t>
            </a:r>
          </a:p>
        </p:txBody>
      </p:sp>
      <p:sp>
        <p:nvSpPr>
          <p:cNvPr id="27653" name="CaixaDeTexto 6"/>
          <p:cNvSpPr txBox="1">
            <a:spLocks noChangeArrowheads="1"/>
          </p:cNvSpPr>
          <p:nvPr/>
        </p:nvSpPr>
        <p:spPr bwMode="auto">
          <a:xfrm>
            <a:off x="251520" y="4509120"/>
            <a:ext cx="710565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Vamos pesquisar esse tema e realizar um debate com toda a turma.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3EEE61D-09FA-476E-BC6D-F864A2E4A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506B46-B7EF-4EA0-920F-CF8A14183B05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B35B36-7D3B-4A39-A5E6-7D2985E2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C88E10-0392-4452-8AA5-B8A62857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/>
          <p:cNvSpPr txBox="1"/>
          <p:nvPr/>
        </p:nvSpPr>
        <p:spPr>
          <a:xfrm>
            <a:off x="233387" y="1988840"/>
            <a:ext cx="2520950" cy="36988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Portal São Francisco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7504" y="1124744"/>
            <a:ext cx="511219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Colônia NA net</a:t>
            </a:r>
          </a:p>
        </p:txBody>
      </p:sp>
      <p:sp>
        <p:nvSpPr>
          <p:cNvPr id="28676" name="Retângulo 12"/>
          <p:cNvSpPr>
            <a:spLocks noChangeArrowheads="1"/>
          </p:cNvSpPr>
          <p:nvPr/>
        </p:nvSpPr>
        <p:spPr bwMode="auto">
          <a:xfrm>
            <a:off x="233387" y="2350790"/>
            <a:ext cx="2016125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600"/>
              <a:t>Sociedade Colonial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33387" y="3017258"/>
            <a:ext cx="5327650" cy="2778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200" dirty="0"/>
              <a:t>http://www.portalsaofrancisco.com.br/alfa/brasil-colonia/sociedade-colonial.</a:t>
            </a:r>
            <a:r>
              <a:rPr lang="pt-BR" sz="1200" dirty="0" err="1"/>
              <a:t>php</a:t>
            </a:r>
            <a:endParaRPr lang="pt-BR" sz="1200" dirty="0"/>
          </a:p>
        </p:txBody>
      </p:sp>
      <p:sp>
        <p:nvSpPr>
          <p:cNvPr id="11" name="Retângulo 10"/>
          <p:cNvSpPr/>
          <p:nvPr/>
        </p:nvSpPr>
        <p:spPr>
          <a:xfrm>
            <a:off x="179512" y="4221088"/>
            <a:ext cx="525658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 biblioteca Da escola É uma boa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544" y="5733256"/>
            <a:ext cx="2808288" cy="3063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</a:rPr>
              <a:t>PARA APERFEIÇOAR SEUS ESTUDOS</a:t>
            </a:r>
          </a:p>
        </p:txBody>
      </p:sp>
      <p:sp>
        <p:nvSpPr>
          <p:cNvPr id="28680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33A602-D97A-4C01-B008-C667CD36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11A6C-7E3D-4F76-A3AD-3BE9C6C189A7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64E3BE-37B0-4161-911C-3451EBFD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F937F5-69B2-42F6-8C95-39190AA9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>
            <a:extLst>
              <a:ext uri="{FF2B5EF4-FFF2-40B4-BE49-F238E27FC236}">
                <a16:creationId xmlns:a16="http://schemas.microsoft.com/office/drawing/2014/main" id="{396D96B7-72F3-4880-BAC1-EBE6C6819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70AE4E-FFB7-445D-9018-20A051C12BAB}"/>
              </a:ext>
            </a:extLst>
          </p:cNvPr>
          <p:cNvSpPr txBox="1"/>
          <p:nvPr/>
        </p:nvSpPr>
        <p:spPr>
          <a:xfrm>
            <a:off x="1107257" y="1052736"/>
            <a:ext cx="6929486" cy="5078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Descobrimento </a:t>
            </a:r>
          </a:p>
          <a:p>
            <a:pPr algn="ctr">
              <a:defRPr/>
            </a:pPr>
            <a:r>
              <a:rPr lang="pt-BR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ou </a:t>
            </a:r>
          </a:p>
          <a:p>
            <a:pPr algn="ctr">
              <a:defRPr/>
            </a:pPr>
            <a:r>
              <a:rPr lang="pt-BR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conquista?</a:t>
            </a:r>
          </a:p>
          <a:p>
            <a:pPr algn="ctr">
              <a:defRPr/>
            </a:pPr>
            <a:endParaRPr lang="pt-BR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2ª fase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F830702-C6C9-4CB7-A5DF-101869AC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55384-1996-462A-AC28-23CFDF4FF130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9041BDA-7A53-438F-AA18-6FFA2B8C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7157B2E-1CA2-414C-8813-CB886220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>
            <a:extLst>
              <a:ext uri="{FF2B5EF4-FFF2-40B4-BE49-F238E27FC236}">
                <a16:creationId xmlns:a16="http://schemas.microsoft.com/office/drawing/2014/main" id="{D5C0A6F6-76F9-4690-BE09-BA490A22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428750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rgbClr val="C00000"/>
                </a:solidFill>
              </a:rPr>
              <a:t>A chegada dos portugueses ao Brasil</a:t>
            </a:r>
          </a:p>
        </p:txBody>
      </p:sp>
      <p:sp>
        <p:nvSpPr>
          <p:cNvPr id="6" name="Retângulo de cantos arredondados 5">
            <a:extLst>
              <a:ext uri="{FF2B5EF4-FFF2-40B4-BE49-F238E27FC236}">
                <a16:creationId xmlns:a16="http://schemas.microsoft.com/office/drawing/2014/main" id="{24E77D0D-6349-472E-AA0A-2869B2F65CDB}"/>
              </a:ext>
            </a:extLst>
          </p:cNvPr>
          <p:cNvSpPr/>
          <p:nvPr/>
        </p:nvSpPr>
        <p:spPr>
          <a:xfrm>
            <a:off x="928688" y="2571750"/>
            <a:ext cx="7429500" cy="3500438"/>
          </a:xfrm>
          <a:prstGeom prst="roundRect">
            <a:avLst/>
          </a:prstGeom>
          <a:solidFill>
            <a:srgbClr val="FFFF99"/>
          </a:solidFill>
          <a:ln>
            <a:solidFill>
              <a:srgbClr val="102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1500, uma grande esquadra comandada por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Pedro Álvares Cabral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saiu de Portugal. Alguns historiadores afirmam que estavam indo em direção ao Oriente, outros acreditam que Cabral já sabia da existência das terras brasileiras. O que se sabe, porém, é que em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22 de abril de 1500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Cabral ancorou na região que hoje corresponde ao sul da Bahia.</a:t>
            </a:r>
          </a:p>
        </p:txBody>
      </p:sp>
      <p:sp>
        <p:nvSpPr>
          <p:cNvPr id="17412" name="Retângulo 3">
            <a:extLst>
              <a:ext uri="{FF2B5EF4-FFF2-40B4-BE49-F238E27FC236}">
                <a16:creationId xmlns:a16="http://schemas.microsoft.com/office/drawing/2014/main" id="{F0FBADF3-3D77-4D2F-A770-C885EFEA3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0"/>
            <a:ext cx="557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5B3AB0C-60B4-431B-BEF5-7C6EC2B5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56CE74-B6E7-458E-B6F6-879FD0000253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D787D6A-7F46-4D28-8F95-19C075FC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6FACBA0-4FA5-4626-A97F-D5042C00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2">
            <a:extLst>
              <a:ext uri="{FF2B5EF4-FFF2-40B4-BE49-F238E27FC236}">
                <a16:creationId xmlns:a16="http://schemas.microsoft.com/office/drawing/2014/main" id="{EF7CBF29-9FA4-45AB-A055-DCCED87C1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000125"/>
            <a:ext cx="857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C00000"/>
                </a:solidFill>
              </a:rPr>
              <a:t>A viagem de Cabral ao Brasil e Calecute, 1500</a:t>
            </a:r>
          </a:p>
        </p:txBody>
      </p:sp>
      <p:sp>
        <p:nvSpPr>
          <p:cNvPr id="18435" name="Retângulo 3">
            <a:extLst>
              <a:ext uri="{FF2B5EF4-FFF2-40B4-BE49-F238E27FC236}">
                <a16:creationId xmlns:a16="http://schemas.microsoft.com/office/drawing/2014/main" id="{48E484F9-D7EC-4D51-AAE5-21B6726F8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0"/>
            <a:ext cx="5357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sp>
        <p:nvSpPr>
          <p:cNvPr id="18436" name="Retângulo 1">
            <a:extLst>
              <a:ext uri="{FF2B5EF4-FFF2-40B4-BE49-F238E27FC236}">
                <a16:creationId xmlns:a16="http://schemas.microsoft.com/office/drawing/2014/main" id="{E2ECE69A-D187-465A-883D-424B13D9A5C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826125" y="3935413"/>
            <a:ext cx="506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Vermelho: Rota de Pedro Álvares Cabral desde Portugal à Índia em 1500. Azul escuro: rota de regresso / João Sousa/ GNU Free Documentation License</a:t>
            </a:r>
          </a:p>
        </p:txBody>
      </p:sp>
      <p:pic>
        <p:nvPicPr>
          <p:cNvPr id="18437" name="Picture 7" descr="File:Cabral voyage 1500 PT.png">
            <a:extLst>
              <a:ext uri="{FF2B5EF4-FFF2-40B4-BE49-F238E27FC236}">
                <a16:creationId xmlns:a16="http://schemas.microsoft.com/office/drawing/2014/main" id="{C7C4A246-27CF-4EBF-B97C-991EE4B2C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82738"/>
            <a:ext cx="7620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89EB690-8A8D-4A3A-8092-61B887FF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32E09-74C4-4158-815F-9A1FB3EA0F33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C6C0BE0-E02A-41D5-91E6-1081B528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2F59A9C-2CDA-49F2-80FB-1C2B729A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1124744"/>
            <a:ext cx="7524817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cenário da sociedade</a:t>
            </a:r>
          </a:p>
          <a:p>
            <a:pPr>
              <a:defRPr/>
            </a:pP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Colonial: Engenho com capela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5961474"/>
            <a:ext cx="763284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Guarde esse cenário, Ele vai ajudar a resolver uma questão</a:t>
            </a:r>
          </a:p>
        </p:txBody>
      </p:sp>
      <p:pic>
        <p:nvPicPr>
          <p:cNvPr id="8" name="Picture 8" descr="File:Engenho com cape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2" y="2409013"/>
            <a:ext cx="44799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1"/>
          <p:cNvSpPr>
            <a:spLocks noChangeArrowheads="1"/>
          </p:cNvSpPr>
          <p:nvPr/>
        </p:nvSpPr>
        <p:spPr bwMode="auto">
          <a:xfrm rot="16200000">
            <a:off x="3046069" y="3919293"/>
            <a:ext cx="3659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000" dirty="0"/>
              <a:t>Imagem: </a:t>
            </a:r>
            <a:r>
              <a:rPr lang="pt-BR" sz="1000" dirty="0" err="1"/>
              <a:t>Frans</a:t>
            </a:r>
            <a:r>
              <a:rPr lang="pt-BR" sz="1000" dirty="0"/>
              <a:t> Post / Engenho com capela, 1667/ Fundação Maria </a:t>
            </a:r>
            <a:r>
              <a:rPr lang="pt-BR" sz="1000" dirty="0" err="1"/>
              <a:t>Luisa</a:t>
            </a:r>
            <a:r>
              <a:rPr lang="pt-BR" sz="1000" dirty="0"/>
              <a:t> e Oscar Americano / Domínio Público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B0E378C-9F50-4FCF-A5C0-10D90191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36F248-D34C-4F26-8842-5E7A0B38E231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9D8FF3-25E6-4B43-9130-D61574FB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3D8525-2AD8-4C12-9E5A-E785CC5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A204C75D-D624-4F9E-BA26-7418006E0886}"/>
              </a:ext>
            </a:extLst>
          </p:cNvPr>
          <p:cNvSpPr/>
          <p:nvPr/>
        </p:nvSpPr>
        <p:spPr>
          <a:xfrm>
            <a:off x="5000625" y="2786063"/>
            <a:ext cx="3929063" cy="1928812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C00000"/>
                </a:solidFill>
              </a:rPr>
              <a:t>Navegador português Pedro Álvares Cabral  </a:t>
            </a:r>
          </a:p>
        </p:txBody>
      </p:sp>
      <p:sp>
        <p:nvSpPr>
          <p:cNvPr id="19459" name="Retângulo 3">
            <a:extLst>
              <a:ext uri="{FF2B5EF4-FFF2-40B4-BE49-F238E27FC236}">
                <a16:creationId xmlns:a16="http://schemas.microsoft.com/office/drawing/2014/main" id="{0F99E6E2-9084-4891-877F-66B38E80E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42875"/>
            <a:ext cx="5357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pic>
        <p:nvPicPr>
          <p:cNvPr id="19460" name="Picture 7" descr="File:Pedro Álvares Cabral - steel engraving by American Bank Note Company.jpg">
            <a:extLst>
              <a:ext uri="{FF2B5EF4-FFF2-40B4-BE49-F238E27FC236}">
                <a16:creationId xmlns:a16="http://schemas.microsoft.com/office/drawing/2014/main" id="{E433B1E7-9364-4E61-B392-F3FE90928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282700"/>
            <a:ext cx="396557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tângulo 1">
            <a:extLst>
              <a:ext uri="{FF2B5EF4-FFF2-40B4-BE49-F238E27FC236}">
                <a16:creationId xmlns:a16="http://schemas.microsoft.com/office/drawing/2014/main" id="{2561B3D0-1D93-4DB1-8089-07E859163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6191250"/>
            <a:ext cx="39608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 Pedro Álvares Cabral, navegador e explorador português, descobridor do Brasil/ Autor Desconhecido/ Domínio Público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B026D21-D9A9-48FF-B957-7EE768D4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1CF0D7-CF2F-414C-9ECF-EE6D8792B7B0}" type="datetime1">
              <a:rPr lang="pt-BR" smtClean="0"/>
              <a:t>08/11/2020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1333F92-AAEF-4036-873F-9ABF595E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112757-892C-40C5-B6FC-99C24FA5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2">
            <a:extLst>
              <a:ext uri="{FF2B5EF4-FFF2-40B4-BE49-F238E27FC236}">
                <a16:creationId xmlns:a16="http://schemas.microsoft.com/office/drawing/2014/main" id="{27170031-4A92-475C-B509-35495C937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1000125"/>
            <a:ext cx="821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C00000"/>
                </a:solidFill>
              </a:rPr>
              <a:t>Nau de Pedro Álvares Cabral</a:t>
            </a:r>
          </a:p>
        </p:txBody>
      </p:sp>
      <p:sp>
        <p:nvSpPr>
          <p:cNvPr id="20483" name="Retângulo 3">
            <a:extLst>
              <a:ext uri="{FF2B5EF4-FFF2-40B4-BE49-F238E27FC236}">
                <a16:creationId xmlns:a16="http://schemas.microsoft.com/office/drawing/2014/main" id="{25FB0B83-5CA1-44FE-A2E1-809DC5602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42875"/>
            <a:ext cx="5357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sp>
        <p:nvSpPr>
          <p:cNvPr id="20484" name="Retângulo 1">
            <a:extLst>
              <a:ext uri="{FF2B5EF4-FFF2-40B4-BE49-F238E27FC236}">
                <a16:creationId xmlns:a16="http://schemas.microsoft.com/office/drawing/2014/main" id="{61D5E4F1-B3D8-4669-B404-70FA03DDD5A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989513" y="3949700"/>
            <a:ext cx="478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 Memória das Armadas que de Portugal passaram à Índia..., pormenor da nau de Pedro Álvares Cabral/ ALBUQUERQUE, Luís de, pref/ Domínio Público</a:t>
            </a:r>
          </a:p>
        </p:txBody>
      </p:sp>
      <p:pic>
        <p:nvPicPr>
          <p:cNvPr id="20485" name="Picture 7" descr="File:Nau de Pedro Álvares Cabral.jpg">
            <a:extLst>
              <a:ext uri="{FF2B5EF4-FFF2-40B4-BE49-F238E27FC236}">
                <a16:creationId xmlns:a16="http://schemas.microsoft.com/office/drawing/2014/main" id="{D181B5FA-D297-4446-8BD8-993A98BEC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773238"/>
            <a:ext cx="5715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A73B173-27F2-4384-A03F-66078DEB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9E3927-977A-403B-A325-81A242A7C293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EF151FE-75E7-438D-AFB4-78AA8178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8DF8E5-818D-4A8E-8ABA-EB26B8D0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2">
            <a:extLst>
              <a:ext uri="{FF2B5EF4-FFF2-40B4-BE49-F238E27FC236}">
                <a16:creationId xmlns:a16="http://schemas.microsoft.com/office/drawing/2014/main" id="{FB34F63E-0F50-4B92-B57A-B867F36C5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000125"/>
            <a:ext cx="900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C00000"/>
                </a:solidFill>
              </a:rPr>
              <a:t>Cabral vê, pela primeira vez, as terras brasileiras.</a:t>
            </a:r>
          </a:p>
        </p:txBody>
      </p:sp>
      <p:sp>
        <p:nvSpPr>
          <p:cNvPr id="21507" name="Retângulo 3">
            <a:extLst>
              <a:ext uri="{FF2B5EF4-FFF2-40B4-BE49-F238E27FC236}">
                <a16:creationId xmlns:a16="http://schemas.microsoft.com/office/drawing/2014/main" id="{6C57DD15-7CD8-432A-A237-FD60BB236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15888"/>
            <a:ext cx="5357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pic>
        <p:nvPicPr>
          <p:cNvPr id="21508" name="Picture 7" descr="File:Pedro alvares cabral discovery of brazil 1500.jpg">
            <a:extLst>
              <a:ext uri="{FF2B5EF4-FFF2-40B4-BE49-F238E27FC236}">
                <a16:creationId xmlns:a16="http://schemas.microsoft.com/office/drawing/2014/main" id="{3D8D32E6-6A61-4903-A3C3-44DF0A3C6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649413"/>
            <a:ext cx="6983413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tângulo 1">
            <a:extLst>
              <a:ext uri="{FF2B5EF4-FFF2-40B4-BE49-F238E27FC236}">
                <a16:creationId xmlns:a16="http://schemas.microsoft.com/office/drawing/2014/main" id="{C4A6B168-AB4B-448A-8CA0-DC614F953C8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749925" y="4032251"/>
            <a:ext cx="501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 Francisco Aurélio de Figueiredo e Melo/ Pedro Álvares Cabral sees the land that would later be known as Brazil for the first time, 1887/ Domínio Público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8EBD190-C754-4763-B86F-EC0651C3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2EB69-43DA-4374-B70E-42BB86280734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887BED9-5457-41B6-9024-1E5F0336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78F63E-EE43-4C65-9459-19660A5F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4">
            <a:extLst>
              <a:ext uri="{FF2B5EF4-FFF2-40B4-BE49-F238E27FC236}">
                <a16:creationId xmlns:a16="http://schemas.microsoft.com/office/drawing/2014/main" id="{59531006-0A87-478F-8D86-B489DEABD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000125"/>
            <a:ext cx="8929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rgbClr val="C00000"/>
                </a:solidFill>
              </a:rPr>
              <a:t>Desembarque de Cabral em Porto Seguro, em 1500. </a:t>
            </a:r>
          </a:p>
        </p:txBody>
      </p:sp>
      <p:sp>
        <p:nvSpPr>
          <p:cNvPr id="22531" name="CaixaDeTexto 3">
            <a:extLst>
              <a:ext uri="{FF2B5EF4-FFF2-40B4-BE49-F238E27FC236}">
                <a16:creationId xmlns:a16="http://schemas.microsoft.com/office/drawing/2014/main" id="{0E3BC70A-66B4-499B-88FB-FC132ADFB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pic>
        <p:nvPicPr>
          <p:cNvPr id="22532" name="Picture 7" descr="File:Desembarque de Pedro Álvares Cabral em Porto Seguro em 1500.jpg">
            <a:extLst>
              <a:ext uri="{FF2B5EF4-FFF2-40B4-BE49-F238E27FC236}">
                <a16:creationId xmlns:a16="http://schemas.microsoft.com/office/drawing/2014/main" id="{17A6CA22-917E-4F7A-9447-A081B598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1629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tângulo 1">
            <a:extLst>
              <a:ext uri="{FF2B5EF4-FFF2-40B4-BE49-F238E27FC236}">
                <a16:creationId xmlns:a16="http://schemas.microsoft.com/office/drawing/2014/main" id="{220CA262-116A-4CB5-BDCF-6FCDAAA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234113"/>
            <a:ext cx="8162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 Oscar Pereira da Silva/ Desembarque de Pedro Álvares Cabral em Porto Seguro em 1500, 1922/ Domínio Público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1DB04D0-9B25-4A40-B521-7FCD17E5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1106D-5B31-4562-A784-0A7EBD8050AD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43C720-7108-4657-902B-54D5E1BB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A69D275-2F52-46D0-BCB6-9DBC0C0D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>
            <a:extLst>
              <a:ext uri="{FF2B5EF4-FFF2-40B4-BE49-F238E27FC236}">
                <a16:creationId xmlns:a16="http://schemas.microsoft.com/office/drawing/2014/main" id="{0710768C-797B-40E4-BD5A-AA326644C691}"/>
              </a:ext>
            </a:extLst>
          </p:cNvPr>
          <p:cNvSpPr/>
          <p:nvPr/>
        </p:nvSpPr>
        <p:spPr>
          <a:xfrm>
            <a:off x="642938" y="2714625"/>
            <a:ext cx="7643812" cy="3071813"/>
          </a:xfrm>
          <a:prstGeom prst="roundRect">
            <a:avLst/>
          </a:prstGeom>
          <a:solidFill>
            <a:srgbClr val="FFFF99"/>
          </a:solidFill>
          <a:ln>
            <a:solidFill>
              <a:srgbClr val="102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primeiros encontros entre portugueses e nativos, de acordo com a carta de Pero Vaz de Caminha, escrivão da frota de Cabral, foram pacíficos, apesar das diferenças culturais existentes entre eles.</a:t>
            </a:r>
          </a:p>
        </p:txBody>
      </p:sp>
      <p:sp>
        <p:nvSpPr>
          <p:cNvPr id="23555" name="CaixaDeTexto 3">
            <a:extLst>
              <a:ext uri="{FF2B5EF4-FFF2-40B4-BE49-F238E27FC236}">
                <a16:creationId xmlns:a16="http://schemas.microsoft.com/office/drawing/2014/main" id="{C60A4AB9-B7D9-444E-A849-B8CB18B58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sp>
        <p:nvSpPr>
          <p:cNvPr id="6" name="Retângulo de cantos arredondados 5">
            <a:extLst>
              <a:ext uri="{FF2B5EF4-FFF2-40B4-BE49-F238E27FC236}">
                <a16:creationId xmlns:a16="http://schemas.microsoft.com/office/drawing/2014/main" id="{C4F623E0-7B8C-468A-B43F-11E36B7E5E8D}"/>
              </a:ext>
            </a:extLst>
          </p:cNvPr>
          <p:cNvSpPr/>
          <p:nvPr/>
        </p:nvSpPr>
        <p:spPr>
          <a:xfrm>
            <a:off x="285750" y="1285875"/>
            <a:ext cx="8643938" cy="928688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>
                <a:solidFill>
                  <a:srgbClr val="C00000"/>
                </a:solidFill>
              </a:rPr>
              <a:t>Os primeiros contatos entre portugueses e nativos.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D4F9C10-E218-47DA-8D16-5549E758A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0F0E8-AFDF-4CAD-A5EB-DB632508FCD0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17AB09B-33CD-4EA2-8DD6-7580B7ED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EEB3C5-A833-4585-97E3-C48AA6DA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extLst>
              <a:ext uri="{FF2B5EF4-FFF2-40B4-BE49-F238E27FC236}">
                <a16:creationId xmlns:a16="http://schemas.microsoft.com/office/drawing/2014/main" id="{7E994CAA-27F4-44A8-ADC6-9E108AF63F8A}"/>
              </a:ext>
            </a:extLst>
          </p:cNvPr>
          <p:cNvSpPr/>
          <p:nvPr/>
        </p:nvSpPr>
        <p:spPr>
          <a:xfrm>
            <a:off x="428625" y="1071563"/>
            <a:ext cx="8215313" cy="785812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Cadê o ouro?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04AB638-7761-4C54-9ACF-508DB672A61A}"/>
              </a:ext>
            </a:extLst>
          </p:cNvPr>
          <p:cNvSpPr/>
          <p:nvPr/>
        </p:nvSpPr>
        <p:spPr>
          <a:xfrm>
            <a:off x="500063" y="2143125"/>
            <a:ext cx="8143875" cy="407193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rei de Portugal, na época, D. Manuel I, ficou decepcionado com as informações da carta de Caminha, pois ele esperava encontrar metais preciosos nas terras recém-descobertas. Assim, os primeiros trinta anos da presença portuguesa se resumiram à exploração do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pau-brasil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já que Portugal estava mais interessado no comércio de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especiarias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 o Oriente, que era bem mais lucrativo.</a:t>
            </a:r>
          </a:p>
        </p:txBody>
      </p:sp>
      <p:sp>
        <p:nvSpPr>
          <p:cNvPr id="24580" name="CaixaDeTexto 3">
            <a:extLst>
              <a:ext uri="{FF2B5EF4-FFF2-40B4-BE49-F238E27FC236}">
                <a16:creationId xmlns:a16="http://schemas.microsoft.com/office/drawing/2014/main" id="{9C7BD1F9-87D8-4F19-82B1-C01827FEC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B7D6A9-B32C-405E-A38D-A35B1812A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0BA3C-97E3-4932-A864-3948A1AADA12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C8070C-1AB9-4727-9391-C9D31232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30270E-508B-41A0-AE6D-B8A202E1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DB7E5C87-9F37-431F-9F86-7235D2FB2DAB}"/>
              </a:ext>
            </a:extLst>
          </p:cNvPr>
          <p:cNvSpPr/>
          <p:nvPr/>
        </p:nvSpPr>
        <p:spPr>
          <a:xfrm>
            <a:off x="4929188" y="1071563"/>
            <a:ext cx="4000500" cy="85725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Pau-brasil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E270F83-E5B0-4B53-B9D6-3389C70343CA}"/>
              </a:ext>
            </a:extLst>
          </p:cNvPr>
          <p:cNvSpPr/>
          <p:nvPr/>
        </p:nvSpPr>
        <p:spPr>
          <a:xfrm>
            <a:off x="5072063" y="2214563"/>
            <a:ext cx="3786187" cy="44291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Árvore nativa da Mata Atlântica e presente em todo o litoral brasileiro. Era comercializado com o objetivo de fabricar móveis e extrair a tinta vermelha de sua madeira para tingir tecidos. Devido à sua intensa exploração, na época da chegada dos portugueses, acabou entrando em extinção.</a:t>
            </a:r>
          </a:p>
        </p:txBody>
      </p:sp>
      <p:sp>
        <p:nvSpPr>
          <p:cNvPr id="25604" name="CaixaDeTexto 3">
            <a:extLst>
              <a:ext uri="{FF2B5EF4-FFF2-40B4-BE49-F238E27FC236}">
                <a16:creationId xmlns:a16="http://schemas.microsoft.com/office/drawing/2014/main" id="{B0385325-42E4-4A73-845F-41BF967C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pic>
        <p:nvPicPr>
          <p:cNvPr id="25605" name="Picture 8" descr="File:Pau-Brasil na Fazenda Resgatinho.jpg">
            <a:extLst>
              <a:ext uri="{FF2B5EF4-FFF2-40B4-BE49-F238E27FC236}">
                <a16:creationId xmlns:a16="http://schemas.microsoft.com/office/drawing/2014/main" id="{48D04FEE-4E50-4F78-A780-15B0FECB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16025"/>
            <a:ext cx="4037013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tângulo 1">
            <a:extLst>
              <a:ext uri="{FF2B5EF4-FFF2-40B4-BE49-F238E27FC236}">
                <a16:creationId xmlns:a16="http://schemas.microsoft.com/office/drawing/2014/main" id="{1E7C531C-2CEE-46C8-BD04-DD48F533764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97050" y="3778251"/>
            <a:ext cx="538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Pau-Brasil na Fazenda Resgatinho, na Zona rural de Bananal, estado de São Paulo, Brasil/ Eduardo P/  Creative Commons Attribution-Share Alike 3.0 Unported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1523AF8-98FD-4C8C-857D-5A46E903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6382A0-896E-4D12-9DD8-C439C7224684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2C1428-42DB-4A1A-84E0-FEDD4308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37D332-38D7-465E-80CA-3A63D018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extLst>
              <a:ext uri="{FF2B5EF4-FFF2-40B4-BE49-F238E27FC236}">
                <a16:creationId xmlns:a16="http://schemas.microsoft.com/office/drawing/2014/main" id="{70BB832C-FB71-4854-8322-238C77060C74}"/>
              </a:ext>
            </a:extLst>
          </p:cNvPr>
          <p:cNvSpPr/>
          <p:nvPr/>
        </p:nvSpPr>
        <p:spPr>
          <a:xfrm>
            <a:off x="571500" y="1143000"/>
            <a:ext cx="3429000" cy="1071563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Especiarias?</a:t>
            </a:r>
          </a:p>
        </p:txBody>
      </p:sp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BCDB7B41-BE8A-44F5-ACB9-69F2BCB87B37}"/>
              </a:ext>
            </a:extLst>
          </p:cNvPr>
          <p:cNvSpPr/>
          <p:nvPr/>
        </p:nvSpPr>
        <p:spPr>
          <a:xfrm>
            <a:off x="1214438" y="2643188"/>
            <a:ext cx="7215187" cy="3286125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Sabe aqueles temperos que a gente usa na cozinha?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Pimenta do reino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noz moscada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gengibre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cravo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canela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 eram as especiarias da Índia. Hoje, a gente compra baratinho nos mercados, mas, antigamente, elas eram valiosas e custavam muito caro!</a:t>
            </a:r>
          </a:p>
        </p:txBody>
      </p:sp>
      <p:sp>
        <p:nvSpPr>
          <p:cNvPr id="26628" name="CaixaDeTexto 3">
            <a:extLst>
              <a:ext uri="{FF2B5EF4-FFF2-40B4-BE49-F238E27FC236}">
                <a16:creationId xmlns:a16="http://schemas.microsoft.com/office/drawing/2014/main" id="{E15BBCC4-00F8-46B3-967D-B29C71A5D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B2457A-E2C3-4C17-AA38-B4A5202E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8F5E2-3C09-42ED-9A69-6748562ADBDE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BE6186-2651-4463-8A7C-EF27842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117F27-C3B3-49D1-A59A-45CA95BD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extLst>
              <a:ext uri="{FF2B5EF4-FFF2-40B4-BE49-F238E27FC236}">
                <a16:creationId xmlns:a16="http://schemas.microsoft.com/office/drawing/2014/main" id="{2101C353-75A8-4700-988C-B5D7959D2EEF}"/>
              </a:ext>
            </a:extLst>
          </p:cNvPr>
          <p:cNvSpPr/>
          <p:nvPr/>
        </p:nvSpPr>
        <p:spPr>
          <a:xfrm>
            <a:off x="214313" y="1071563"/>
            <a:ext cx="8572500" cy="785812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exploração do pau-brasil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1ABA1B2-714E-48B3-B191-8E4A7E9EFC9F}"/>
              </a:ext>
            </a:extLst>
          </p:cNvPr>
          <p:cNvSpPr/>
          <p:nvPr/>
        </p:nvSpPr>
        <p:spPr>
          <a:xfrm>
            <a:off x="285750" y="2071688"/>
            <a:ext cx="8501063" cy="44291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Ao longo do litoral brasileiro foram criadas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feitorias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(entrepostos comerciais) para explorar o pau-brasil. A obtenção da madeira era feita por meio do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escambo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(troca). Através desse sistema, os indígenas recebiam objetos (canivetes, espelhos, miçangas, facas, entre outros) em troca de serviços prestados na extração da madeira. A Coroa portuguesa possuía o monopólio da exploração da madeira, no entanto, em 1503, o português Fernão de Noronha recebeu o direito de explorar a madeira. Com os lucros, ele deveria enviar seis navios ao Brasil, anualmente, prosseguir nas descobertas de outras riquezas e erguer fortificações para defender o litoral.</a:t>
            </a:r>
          </a:p>
        </p:txBody>
      </p:sp>
      <p:sp>
        <p:nvSpPr>
          <p:cNvPr id="27652" name="CaixaDeTexto 3">
            <a:extLst>
              <a:ext uri="{FF2B5EF4-FFF2-40B4-BE49-F238E27FC236}">
                <a16:creationId xmlns:a16="http://schemas.microsoft.com/office/drawing/2014/main" id="{788861EE-BA76-4605-992B-4702324A0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E51ADE-326B-4150-B35B-CDC0FAF7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1C98D-F827-42E4-A831-9F15A47B5977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3548C0-542B-4664-811E-23FFBBF6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E6560D-8EDD-4DFD-BC6D-3E65F693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3">
            <a:extLst>
              <a:ext uri="{FF2B5EF4-FFF2-40B4-BE49-F238E27FC236}">
                <a16:creationId xmlns:a16="http://schemas.microsoft.com/office/drawing/2014/main" id="{7940897F-3DAD-473E-8E00-D6325174A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928688"/>
            <a:ext cx="564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C00000"/>
                </a:solidFill>
              </a:rPr>
              <a:t>A extração do pau-brasil</a:t>
            </a:r>
          </a:p>
        </p:txBody>
      </p:sp>
      <p:sp>
        <p:nvSpPr>
          <p:cNvPr id="28675" name="CaixaDeTexto 3">
            <a:extLst>
              <a:ext uri="{FF2B5EF4-FFF2-40B4-BE49-F238E27FC236}">
                <a16:creationId xmlns:a16="http://schemas.microsoft.com/office/drawing/2014/main" id="{32E49141-7850-4D74-AB16-506ECC64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pic>
        <p:nvPicPr>
          <p:cNvPr id="28676" name="Picture 7" descr="File:Brazil-16-map.jpg">
            <a:extLst>
              <a:ext uri="{FF2B5EF4-FFF2-40B4-BE49-F238E27FC236}">
                <a16:creationId xmlns:a16="http://schemas.microsoft.com/office/drawing/2014/main" id="{CA0B3A58-455F-466E-8A41-E8FDD7A50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657350"/>
            <a:ext cx="362902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tângulo 1">
            <a:extLst>
              <a:ext uri="{FF2B5EF4-FFF2-40B4-BE49-F238E27FC236}">
                <a16:creationId xmlns:a16="http://schemas.microsoft.com/office/drawing/2014/main" id="{08FB15B4-5670-4A37-9956-983209C8274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953669" y="4075907"/>
            <a:ext cx="4940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The map of Brasil in 16th century 1519/ </a:t>
            </a:r>
            <a:r>
              <a:rPr lang="ja-JP" altLang="pt-BR" sz="1000"/>
              <a:t>社会历史博物馆</a:t>
            </a:r>
            <a:r>
              <a:rPr lang="pt-BR" altLang="ja-JP" sz="1000"/>
              <a:t>/ </a:t>
            </a:r>
            <a:r>
              <a:rPr lang="pt-BR" altLang="pt-BR" sz="1000"/>
              <a:t>Public Domain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1DE7BFB-E454-4774-B034-0790B3AF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AC8E3-1839-42B9-BBC0-5BF2F231F92D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D4CBC4D-21E7-4C6F-A5B7-256E61D9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390714-50CA-472C-9468-59526DF4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1124744"/>
            <a:ext cx="79928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Prepare-se:</a:t>
            </a:r>
          </a:p>
          <a:p>
            <a:pPr>
              <a:defRPr/>
            </a:pPr>
            <a:r>
              <a:rPr lang="pt-B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Leia  o LIVRO DIDÁTICO, Pesquise NA INTERNET E NA BIBLIOTECA DA ESCOLA.</a:t>
            </a:r>
          </a:p>
          <a:p>
            <a:pPr>
              <a:defRPr/>
            </a:pPr>
            <a:r>
              <a:rPr lang="pt-B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Agora, vamos JOGAR O PAR PERFEITO,</a:t>
            </a:r>
          </a:p>
          <a:p>
            <a:pPr>
              <a:defRPr/>
            </a:pPr>
            <a:r>
              <a:rPr lang="pt-B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 JOGO PARA ENTENDER A Sociedade colonial.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3C65E61-7D37-4DC2-8887-1C3E37BC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E074E-DEA2-4D7E-8F03-D60209E67B0B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3206611-2D51-432F-A70E-2678D4AC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212591B-BC7B-4A05-8FCC-39B0E5D1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extLst>
              <a:ext uri="{FF2B5EF4-FFF2-40B4-BE49-F238E27FC236}">
                <a16:creationId xmlns:a16="http://schemas.microsoft.com/office/drawing/2014/main" id="{FD636D22-F5BC-4A65-B2A4-D0738418D790}"/>
              </a:ext>
            </a:extLst>
          </p:cNvPr>
          <p:cNvSpPr/>
          <p:nvPr/>
        </p:nvSpPr>
        <p:spPr>
          <a:xfrm>
            <a:off x="714375" y="1000125"/>
            <a:ext cx="7500938" cy="714375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 início da colonização </a:t>
            </a:r>
          </a:p>
        </p:txBody>
      </p:sp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0AEC00B8-FB5D-4753-9EC4-4AC3CABC3D4F}"/>
              </a:ext>
            </a:extLst>
          </p:cNvPr>
          <p:cNvSpPr/>
          <p:nvPr/>
        </p:nvSpPr>
        <p:spPr>
          <a:xfrm>
            <a:off x="500063" y="2286000"/>
            <a:ext cx="3429000" cy="2071688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Dificuldades na vigilância do litoral e ameaça de invasões estrangeiras.</a:t>
            </a:r>
          </a:p>
        </p:txBody>
      </p:sp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id="{92D7A972-09F9-4DF0-9E12-85AE5DFAE81A}"/>
              </a:ext>
            </a:extLst>
          </p:cNvPr>
          <p:cNvSpPr/>
          <p:nvPr/>
        </p:nvSpPr>
        <p:spPr>
          <a:xfrm>
            <a:off x="4643438" y="2286000"/>
            <a:ext cx="3429000" cy="2071688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Necessidade de explorar riquezas que compensassem a perda dos lucros no comércio oriental.</a:t>
            </a:r>
          </a:p>
        </p:txBody>
      </p:sp>
      <p:sp>
        <p:nvSpPr>
          <p:cNvPr id="6" name="Retângulo de cantos arredondados 5">
            <a:extLst>
              <a:ext uri="{FF2B5EF4-FFF2-40B4-BE49-F238E27FC236}">
                <a16:creationId xmlns:a16="http://schemas.microsoft.com/office/drawing/2014/main" id="{8657ABFC-4FB2-45BC-A8D7-F4F2D9E4CD10}"/>
              </a:ext>
            </a:extLst>
          </p:cNvPr>
          <p:cNvSpPr/>
          <p:nvPr/>
        </p:nvSpPr>
        <p:spPr>
          <a:xfrm>
            <a:off x="2643188" y="4714875"/>
            <a:ext cx="3429000" cy="1928813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Garantir a posse da terra.</a:t>
            </a:r>
          </a:p>
        </p:txBody>
      </p:sp>
      <p:sp>
        <p:nvSpPr>
          <p:cNvPr id="29702" name="CaixaDeTexto 3">
            <a:extLst>
              <a:ext uri="{FF2B5EF4-FFF2-40B4-BE49-F238E27FC236}">
                <a16:creationId xmlns:a16="http://schemas.microsoft.com/office/drawing/2014/main" id="{FB21B09B-B39A-4244-9960-9FFA87984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615A01-A36D-44FB-AF04-2CE3302C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35344-4E8E-4676-ACC3-DD1C57837A5D}" type="datetime1">
              <a:rPr lang="pt-BR" smtClean="0"/>
              <a:t>08/11/2020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227C926D-B1C4-4292-ADEB-5DA237AB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F8E02084-3E49-4CB4-8E5A-13D89B68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extLst>
              <a:ext uri="{FF2B5EF4-FFF2-40B4-BE49-F238E27FC236}">
                <a16:creationId xmlns:a16="http://schemas.microsoft.com/office/drawing/2014/main" id="{7566478D-F6EF-436B-8EF8-F1F2324D9FB3}"/>
              </a:ext>
            </a:extLst>
          </p:cNvPr>
          <p:cNvSpPr/>
          <p:nvPr/>
        </p:nvSpPr>
        <p:spPr>
          <a:xfrm>
            <a:off x="785813" y="1571625"/>
            <a:ext cx="7500937" cy="4929188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1530, a Coroa portuguesa envia para o Brasil o nobre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Martim Affonso de Sousa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A expedição era formada por cinco navios e uma tripulação de aproximadamente 500 homens com a missão de proteger o litoral brasileiro, fundar vilas e fortificações e descobrir novas riquezas. Martim Affonso de Sousa capturou navios franceses na costa brasileira entre 1531 e 1532 e fundou a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Vila de São Vicente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primeira povoação da América portuguesa. Distribuiu lotes de terras a colonos e iniciou o cultivo da cana-de-açúcar.</a:t>
            </a:r>
          </a:p>
        </p:txBody>
      </p:sp>
      <p:sp>
        <p:nvSpPr>
          <p:cNvPr id="30723" name="CaixaDeTexto 3">
            <a:extLst>
              <a:ext uri="{FF2B5EF4-FFF2-40B4-BE49-F238E27FC236}">
                <a16:creationId xmlns:a16="http://schemas.microsoft.com/office/drawing/2014/main" id="{A8D5430B-6799-40A8-BDB4-87050F710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928688"/>
            <a:ext cx="77866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000" b="1">
                <a:solidFill>
                  <a:srgbClr val="C00000"/>
                </a:solidFill>
              </a:rPr>
              <a:t>As primeiras expedições</a:t>
            </a:r>
          </a:p>
        </p:txBody>
      </p:sp>
      <p:sp>
        <p:nvSpPr>
          <p:cNvPr id="30724" name="CaixaDeTexto 3">
            <a:extLst>
              <a:ext uri="{FF2B5EF4-FFF2-40B4-BE49-F238E27FC236}">
                <a16:creationId xmlns:a16="http://schemas.microsoft.com/office/drawing/2014/main" id="{116A6629-F4BD-4A98-935A-F5378C9B3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CC397BE-23F0-411D-A0B6-0FE5792FE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129BE-175E-4997-9575-4DC0CD76A92A}" type="datetime1">
              <a:rPr lang="pt-BR" smtClean="0"/>
              <a:t>08/11/2020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7CC1E9-A112-40FF-8EFA-A6430022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BB27E8-BBFE-4F51-9745-7938317D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D0C247D5-4D60-4A15-A2B3-9FDA4122EFA8}"/>
              </a:ext>
            </a:extLst>
          </p:cNvPr>
          <p:cNvSpPr/>
          <p:nvPr/>
        </p:nvSpPr>
        <p:spPr>
          <a:xfrm>
            <a:off x="5148263" y="1341438"/>
            <a:ext cx="3848100" cy="1223962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Nobre e militar português</a:t>
            </a:r>
          </a:p>
          <a:p>
            <a:pPr algn="ctr">
              <a:defRPr/>
            </a:pP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Martim Affonso de Sousa </a:t>
            </a:r>
          </a:p>
        </p:txBody>
      </p:sp>
      <p:sp>
        <p:nvSpPr>
          <p:cNvPr id="31747" name="CaixaDeTexto 3">
            <a:extLst>
              <a:ext uri="{FF2B5EF4-FFF2-40B4-BE49-F238E27FC236}">
                <a16:creationId xmlns:a16="http://schemas.microsoft.com/office/drawing/2014/main" id="{44150341-358C-42EC-AA3A-37CF4ED1A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pic>
        <p:nvPicPr>
          <p:cNvPr id="31748" name="Picture 7" descr="File:Martim Afonso de Sousa - Diario da navegacao da armada que foi a terra do Brasil em 1530.jpg">
            <a:extLst>
              <a:ext uri="{FF2B5EF4-FFF2-40B4-BE49-F238E27FC236}">
                <a16:creationId xmlns:a16="http://schemas.microsoft.com/office/drawing/2014/main" id="{ED92D613-AF3E-413F-B79D-2CABE9F68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2863"/>
            <a:ext cx="42227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tângulo 1">
            <a:extLst>
              <a:ext uri="{FF2B5EF4-FFF2-40B4-BE49-F238E27FC236}">
                <a16:creationId xmlns:a16="http://schemas.microsoft.com/office/drawing/2014/main" id="{6631699A-C97D-42E8-ADBC-29C66F570ED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57425" y="3629025"/>
            <a:ext cx="5140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Martim Afonso de Sousa (Vila Viçosa, c.1490/1500 — Lisboa, 21 de julho de 1571) foi um nobre e militar português. Jaz em São Francisco de Lisboa. Como Tomé de Sousa, descendia por linha bastarda do rei Afonso III de Portugal/ Pêro Lopes de Souza/ Domínio Público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7EF6FAB-1B7A-4996-A04E-748A55C9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82627-6461-437C-8793-0082A12EC168}" type="datetime1">
              <a:rPr lang="pt-BR" smtClean="0"/>
              <a:t>08/11/2020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55D436-3E1A-4EA2-8724-F4A4D8F6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0C24A8-6170-4F63-8F05-2CD91D3E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2">
            <a:extLst>
              <a:ext uri="{FF2B5EF4-FFF2-40B4-BE49-F238E27FC236}">
                <a16:creationId xmlns:a16="http://schemas.microsoft.com/office/drawing/2014/main" id="{A61B79AC-8BA8-4B62-B954-67A5F62F4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071563"/>
            <a:ext cx="835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C00000"/>
                </a:solidFill>
              </a:rPr>
              <a:t>Fundação de São Vicente</a:t>
            </a:r>
          </a:p>
        </p:txBody>
      </p:sp>
      <p:sp>
        <p:nvSpPr>
          <p:cNvPr id="32771" name="CaixaDeTexto 3">
            <a:extLst>
              <a:ext uri="{FF2B5EF4-FFF2-40B4-BE49-F238E27FC236}">
                <a16:creationId xmlns:a16="http://schemas.microsoft.com/office/drawing/2014/main" id="{0261BC8C-773F-4C50-BF66-32317CE1C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pic>
        <p:nvPicPr>
          <p:cNvPr id="32772" name="Picture 7" descr="File:Benedito Calixto - Fundação de São Vicente, 1900.jpg">
            <a:extLst>
              <a:ext uri="{FF2B5EF4-FFF2-40B4-BE49-F238E27FC236}">
                <a16:creationId xmlns:a16="http://schemas.microsoft.com/office/drawing/2014/main" id="{CB843331-411E-4564-8F4D-897B31DE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82470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tângulo 1">
            <a:extLst>
              <a:ext uri="{FF2B5EF4-FFF2-40B4-BE49-F238E27FC236}">
                <a16:creationId xmlns:a16="http://schemas.microsoft.com/office/drawing/2014/main" id="{FCBAB176-DFAC-44DC-86ED-39F347E22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4263"/>
            <a:ext cx="8247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Benedito Calixto/ Fundação de São Vicente, 1900/ Domínio Público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1C3DF41-9954-40C7-8B0C-FAA91AC6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9C532-8B2E-48C4-9F82-317877F84718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3424298-B5A2-4453-937C-D3A2E79F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5B58A3-4F11-44BE-A523-A503D84C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extLst>
              <a:ext uri="{FF2B5EF4-FFF2-40B4-BE49-F238E27FC236}">
                <a16:creationId xmlns:a16="http://schemas.microsoft.com/office/drawing/2014/main" id="{F75EB8DC-59A1-450B-A801-061B222D2879}"/>
              </a:ext>
            </a:extLst>
          </p:cNvPr>
          <p:cNvSpPr/>
          <p:nvPr/>
        </p:nvSpPr>
        <p:spPr>
          <a:xfrm>
            <a:off x="214313" y="1000125"/>
            <a:ext cx="8643937" cy="785813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 Capitanias Hereditárias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E45F376-2069-4873-B2A0-CCB345DD717F}"/>
              </a:ext>
            </a:extLst>
          </p:cNvPr>
          <p:cNvSpPr/>
          <p:nvPr/>
        </p:nvSpPr>
        <p:spPr>
          <a:xfrm>
            <a:off x="285750" y="2000250"/>
            <a:ext cx="8572500" cy="435768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iniciar a colonização, a Coroa portuguesa decidiu, em 1534, dividir o territórios em lotes, chamados de Capitanias Hereditárias. Cada Capitania foi entregue a um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capitão donatário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que arcava com os custos da colonização. Foram distribuídas 15 capitanias a 14 donatários que deveriam exercer a justiça e o comando militar, doar lotes, fundar vilas, escravizar e vender índios, entre outras atividades econômicas. O sistema de Capitanias Hereditárias foi a primeira forma efetiva encontrada pela Coroa portuguesa para defender, explorar e administrar as terras portuguesas na América.</a:t>
            </a:r>
          </a:p>
        </p:txBody>
      </p:sp>
      <p:sp>
        <p:nvSpPr>
          <p:cNvPr id="33796" name="CaixaDeTexto 3">
            <a:extLst>
              <a:ext uri="{FF2B5EF4-FFF2-40B4-BE49-F238E27FC236}">
                <a16:creationId xmlns:a16="http://schemas.microsoft.com/office/drawing/2014/main" id="{56F2005D-1458-44E6-8883-A5158AA08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101235-84B8-44FE-96A3-63C52308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71AAF-55C7-4D5B-B13D-9BC99E8B7C72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1F4D4D-0A07-42CA-B274-175EFA74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3C1810-8B48-4DA9-83F5-A9866428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EF2F506C-E031-4386-AC13-7F59D4EFCCD6}"/>
              </a:ext>
            </a:extLst>
          </p:cNvPr>
          <p:cNvSpPr/>
          <p:nvPr/>
        </p:nvSpPr>
        <p:spPr>
          <a:xfrm>
            <a:off x="357188" y="1000125"/>
            <a:ext cx="8358187" cy="57150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Capitanias Hereditárias - 1534</a:t>
            </a:r>
          </a:p>
        </p:txBody>
      </p:sp>
      <p:sp>
        <p:nvSpPr>
          <p:cNvPr id="34819" name="CaixaDeTexto 3">
            <a:extLst>
              <a:ext uri="{FF2B5EF4-FFF2-40B4-BE49-F238E27FC236}">
                <a16:creationId xmlns:a16="http://schemas.microsoft.com/office/drawing/2014/main" id="{6205828E-C652-40F6-A112-895B6F587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pic>
        <p:nvPicPr>
          <p:cNvPr id="34820" name="Picture 7" descr="File:Capitanias.jpg">
            <a:extLst>
              <a:ext uri="{FF2B5EF4-FFF2-40B4-BE49-F238E27FC236}">
                <a16:creationId xmlns:a16="http://schemas.microsoft.com/office/drawing/2014/main" id="{876DD8E6-5A68-4238-92D9-19A7ECFCC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2177" r="3714" b="3113"/>
          <a:stretch>
            <a:fillRect/>
          </a:stretch>
        </p:blipFill>
        <p:spPr bwMode="auto">
          <a:xfrm>
            <a:off x="2755900" y="1768475"/>
            <a:ext cx="3567113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tângulo 1">
            <a:extLst>
              <a:ext uri="{FF2B5EF4-FFF2-40B4-BE49-F238E27FC236}">
                <a16:creationId xmlns:a16="http://schemas.microsoft.com/office/drawing/2014/main" id="{E419B6F0-5A84-4996-A574-50ADABC8D4E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148931" y="4015582"/>
            <a:ext cx="49006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Mapa de Luís Teixeira (c. 1574) com a divisão da América portuguesa em capitanias. A linha de Tordesilhas está deslocada dez graus mais a oeste/ Luís Teixeira/ Domínio Público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8775E83-F0F9-44AD-BA23-E53EC0E2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B03FC-E30A-4845-8845-A8BDE3E470B1}" type="datetime1">
              <a:rPr lang="pt-BR" smtClean="0"/>
              <a:t>08/11/2020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9F6710-8F24-4B24-86AB-934A62333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FFC194-D5CE-49B9-883A-48F088EE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AC5DD23-2310-489E-9FBF-F93BEF388E63}"/>
              </a:ext>
            </a:extLst>
          </p:cNvPr>
          <p:cNvSpPr/>
          <p:nvPr/>
        </p:nvSpPr>
        <p:spPr>
          <a:xfrm>
            <a:off x="1071563" y="1000125"/>
            <a:ext cx="6715125" cy="64293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</a:rPr>
              <a:t>O fracasso das capitanias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0459F93-D938-45A0-A6DC-19B0F44F1CBE}"/>
              </a:ext>
            </a:extLst>
          </p:cNvPr>
          <p:cNvSpPr/>
          <p:nvPr/>
        </p:nvSpPr>
        <p:spPr>
          <a:xfrm>
            <a:off x="2428875" y="4214813"/>
            <a:ext cx="3500438" cy="235743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Apenas as capitanias de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Pernambuco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São Vicente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tiveram sucesso, devido ao cultivo da cana-de-açúcar.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A2EAD72-E22A-4C5A-ABC6-768D362EBC2C}"/>
              </a:ext>
            </a:extLst>
          </p:cNvPr>
          <p:cNvSpPr/>
          <p:nvPr/>
        </p:nvSpPr>
        <p:spPr>
          <a:xfrm>
            <a:off x="357188" y="1928813"/>
            <a:ext cx="3500437" cy="250031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Alguns donatários nem chegaram a tomar posse das terras. Outros acabaram abandonando as possessões.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9D9126A-6D25-4609-915E-01F4A6B847A8}"/>
              </a:ext>
            </a:extLst>
          </p:cNvPr>
          <p:cNvSpPr/>
          <p:nvPr/>
        </p:nvSpPr>
        <p:spPr>
          <a:xfrm>
            <a:off x="5000625" y="2071688"/>
            <a:ext cx="3714750" cy="250031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Além dos capitães donatários não possuírem recursos suficientes para administrar os lotes, outras capitanias enfrentaram a resistência dos indígenas.</a:t>
            </a:r>
          </a:p>
        </p:txBody>
      </p:sp>
      <p:sp>
        <p:nvSpPr>
          <p:cNvPr id="35846" name="CaixaDeTexto 3">
            <a:extLst>
              <a:ext uri="{FF2B5EF4-FFF2-40B4-BE49-F238E27FC236}">
                <a16:creationId xmlns:a16="http://schemas.microsoft.com/office/drawing/2014/main" id="{6901AC4B-74A6-435D-8F28-3915B40A2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7C81E7-ABE6-4628-86F0-E52C140E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BB9BB-02A7-45BA-805A-08FE51F5A3D8}" type="datetime1">
              <a:rPr lang="pt-BR" smtClean="0"/>
              <a:t>08/11/2020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C9C5A517-1944-4838-97F5-9D67AAE6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A5316C8D-6856-4E71-8903-3C6EDF9C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2">
            <a:extLst>
              <a:ext uri="{FF2B5EF4-FFF2-40B4-BE49-F238E27FC236}">
                <a16:creationId xmlns:a16="http://schemas.microsoft.com/office/drawing/2014/main" id="{658F12E3-D93C-4A98-8EC1-201C8E83F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000125"/>
            <a:ext cx="8358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rgbClr val="C00000"/>
                </a:solidFill>
              </a:rPr>
              <a:t>A escravidão negra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C61D0D-C3FB-49C9-ACB3-BE9C2F94597B}"/>
              </a:ext>
            </a:extLst>
          </p:cNvPr>
          <p:cNvSpPr/>
          <p:nvPr/>
        </p:nvSpPr>
        <p:spPr>
          <a:xfrm>
            <a:off x="5000625" y="1643063"/>
            <a:ext cx="3786188" cy="492918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Nos primeiros trinta anos da colonização, foi utilizado o trabalho indígena na exploração do pau-brasil. Após a implantação da cultura da cana-de açúcar, passou-se a utilizar o trabalho escravo negro. Os negros eram trazidos da África em navios negreiros, explorados e submetidos a todas as formas de humilhação. O trabalho escravo constituiu a base para a consolidação  da economia da colônia.</a:t>
            </a:r>
          </a:p>
        </p:txBody>
      </p:sp>
      <p:sp>
        <p:nvSpPr>
          <p:cNvPr id="36868" name="CaixaDeTexto 3">
            <a:extLst>
              <a:ext uri="{FF2B5EF4-FFF2-40B4-BE49-F238E27FC236}">
                <a16:creationId xmlns:a16="http://schemas.microsoft.com/office/drawing/2014/main" id="{33C55573-4E65-4AEC-9A11-4781FD1BA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pic>
        <p:nvPicPr>
          <p:cNvPr id="36869" name="Picture 7" descr="File:Jacques Etienne Arago - Castigo de Escravos, 1839.jpg">
            <a:extLst>
              <a:ext uri="{FF2B5EF4-FFF2-40B4-BE49-F238E27FC236}">
                <a16:creationId xmlns:a16="http://schemas.microsoft.com/office/drawing/2014/main" id="{3D730631-023A-4274-889E-F9CD438F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58938"/>
            <a:ext cx="3632200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tângulo 1">
            <a:extLst>
              <a:ext uri="{FF2B5EF4-FFF2-40B4-BE49-F238E27FC236}">
                <a16:creationId xmlns:a16="http://schemas.microsoft.com/office/drawing/2014/main" id="{E420AD13-072B-4D4F-BB57-DB6F418F6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165850"/>
            <a:ext cx="363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Jacques Etienne Arago/ Castigo de Escravo, 1839/ Domínio Público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E4418B9-3BA2-40EE-B38A-00BA633D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5F854C-69F1-4B8C-94BF-EEF9FAA5030B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5CA4B1-5259-4546-8BDD-A8F49F39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C5D9B06-C2E9-4AE6-A954-A6722624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>
            <a:extLst>
              <a:ext uri="{FF2B5EF4-FFF2-40B4-BE49-F238E27FC236}">
                <a16:creationId xmlns:a16="http://schemas.microsoft.com/office/drawing/2014/main" id="{7B737A35-8BAC-47BC-99FE-884111EEB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80724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C00000"/>
                </a:solidFill>
              </a:rPr>
              <a:t>O Governo-Geral</a:t>
            </a:r>
          </a:p>
          <a:p>
            <a:pPr algn="ctr" eaLnBrk="1" hangingPunct="1"/>
            <a:endParaRPr lang="pt-BR" alt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ACAA31E-F4CB-492F-AAF1-07AD8D408A55}"/>
              </a:ext>
            </a:extLst>
          </p:cNvPr>
          <p:cNvSpPr/>
          <p:nvPr/>
        </p:nvSpPr>
        <p:spPr>
          <a:xfrm>
            <a:off x="571500" y="1857375"/>
            <a:ext cx="8001000" cy="47402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o fracasso das Capitanias Hereditárias, a Coroa portuguesa decide centralizar a administração da colônia e cria, em 1548, o governo-geral.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Tomé de Sousa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foi o primeiro governador-geral e chegou ao Brasil em 1549. Ao chegar à colônia, escolheu Salvador para ser a sede do governo-geral e, consequentemente, a primeira capital do Brasil. O governo-geral possuía uma série de atribuições contidas em um regimento. Entre suas principais atribuições estavam: administrar as capitanias, incentivar a ocupação do litoral, fundar novas vilas, controlar a exploração do pau-brasil e incentivar a catequese dos índios.</a:t>
            </a:r>
          </a:p>
        </p:txBody>
      </p:sp>
      <p:sp>
        <p:nvSpPr>
          <p:cNvPr id="37892" name="CaixaDeTexto 3">
            <a:extLst>
              <a:ext uri="{FF2B5EF4-FFF2-40B4-BE49-F238E27FC236}">
                <a16:creationId xmlns:a16="http://schemas.microsoft.com/office/drawing/2014/main" id="{1DAF278F-64B2-419D-94DC-D7B8A35E3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45D03C1-80D9-4000-BDBB-EF02C195F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66101A-38E1-46FE-BDE0-21F222456575}" type="datetime1">
              <a:rPr lang="pt-BR" smtClean="0"/>
              <a:t>08/11/2020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845058-262F-44FF-A732-53D4C47B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1C38DC-5B48-49CF-BAF7-B7F32634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A2A91CD1-9C9B-42F0-890E-6CAFDB534F87}"/>
              </a:ext>
            </a:extLst>
          </p:cNvPr>
          <p:cNvSpPr/>
          <p:nvPr/>
        </p:nvSpPr>
        <p:spPr>
          <a:xfrm>
            <a:off x="5148263" y="2786063"/>
            <a:ext cx="3744912" cy="200025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Tomé de Sousa: </a:t>
            </a:r>
          </a:p>
          <a:p>
            <a:pPr algn="ctr">
              <a:defRPr/>
            </a:pP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 administrador colonial português</a:t>
            </a:r>
          </a:p>
        </p:txBody>
      </p:sp>
      <p:sp>
        <p:nvSpPr>
          <p:cNvPr id="38915" name="CaixaDeTexto 3">
            <a:extLst>
              <a:ext uri="{FF2B5EF4-FFF2-40B4-BE49-F238E27FC236}">
                <a16:creationId xmlns:a16="http://schemas.microsoft.com/office/drawing/2014/main" id="{9B786C91-810A-4948-9AAA-80FDFACA3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pic>
        <p:nvPicPr>
          <p:cNvPr id="38916" name="Picture 7" descr="File:ThomeSousa.jpg">
            <a:extLst>
              <a:ext uri="{FF2B5EF4-FFF2-40B4-BE49-F238E27FC236}">
                <a16:creationId xmlns:a16="http://schemas.microsoft.com/office/drawing/2014/main" id="{C4C35546-B120-44BD-847C-AF56C0043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4033837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tângulo 1">
            <a:extLst>
              <a:ext uri="{FF2B5EF4-FFF2-40B4-BE49-F238E27FC236}">
                <a16:creationId xmlns:a16="http://schemas.microsoft.com/office/drawing/2014/main" id="{F40199C3-C8F2-4018-BE60-1C84E918FBD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01850" y="3702050"/>
            <a:ext cx="5380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Bronze statue of Thomé (or Tomé) de Sousa, first governor of colonial Brazil, located in central Salvador, Bahia, Brazil/ Samory Santos/ Creative Commons Attribution-Share Alike 2.0 Generic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FD2053A-44FB-4659-A5E7-1AD99E769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95B9E-C5A2-4295-BFA3-D33ECF5BB81A}" type="datetime1">
              <a:rPr lang="pt-BR" smtClean="0"/>
              <a:t>08/11/2020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F40A94-5A17-42B1-94FB-F2012A054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2EE0B2-FB27-465D-9F81-AF980EDB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7504" y="1124744"/>
            <a:ext cx="74888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FAÇA O PAR PERFEITO</a:t>
            </a:r>
          </a:p>
          <a:p>
            <a:pPr>
              <a:defRPr/>
            </a:pPr>
            <a:r>
              <a:rPr lang="pt-BR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ASSOCIANDO CORRETAMENTE</a:t>
            </a:r>
          </a:p>
          <a:p>
            <a:pPr>
              <a:defRPr/>
            </a:pPr>
            <a:r>
              <a:rPr lang="pt-BR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A LETRA VALIOSA A SEU NÚMERO NO BANCO DA HISTÓRIA.</a:t>
            </a:r>
          </a:p>
          <a:p>
            <a:pPr>
              <a:defRPr/>
            </a:pPr>
            <a:r>
              <a:rPr lang="pt-BR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A SEGUIR, VEJA UM PAR PERFEITO</a:t>
            </a:r>
          </a:p>
          <a:p>
            <a:pPr>
              <a:defRPr/>
            </a:pPr>
            <a:r>
              <a:rPr lang="pt-BR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RESOLVIDO!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A4ED7DC-ED8B-48E7-92D7-29C9DADD5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60FC6A-6AAA-4779-A2E3-9C8E559C2D8D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05BF2A-8ED3-4779-9D21-3A4CB937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85B0FC-44AD-4678-AE8E-BE82ECD5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1">
            <a:extLst>
              <a:ext uri="{FF2B5EF4-FFF2-40B4-BE49-F238E27FC236}">
                <a16:creationId xmlns:a16="http://schemas.microsoft.com/office/drawing/2014/main" id="{1B3D3053-8667-4EB7-B35A-C641B2C5F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143000"/>
            <a:ext cx="8072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C00000"/>
                </a:solidFill>
              </a:rPr>
              <a:t>Os Jesuítas</a:t>
            </a:r>
          </a:p>
        </p:txBody>
      </p:sp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AAE3FB6B-5C62-4E16-9FA0-7CBFD50D8A8B}"/>
              </a:ext>
            </a:extLst>
          </p:cNvPr>
          <p:cNvSpPr/>
          <p:nvPr/>
        </p:nvSpPr>
        <p:spPr>
          <a:xfrm>
            <a:off x="714375" y="2071688"/>
            <a:ext cx="7643813" cy="4071937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jesuítas chegaram ao Brasil em 1549, com Tomé de Sousa. Liderados pelo padre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Manuel da Nóbrega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os jesuítas inciaram uma das mais importantes missões da Coroa portuguesa: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catequizar os índios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Assim, fundaram colégios, construíram igrejas e desenvolveram projetos assistenciais. É importante lembrar, porém, que a catequização não respeitou a cultura indígena e seus rituais religiosos, impondo-lhes uma nova fé.</a:t>
            </a:r>
          </a:p>
        </p:txBody>
      </p:sp>
      <p:sp>
        <p:nvSpPr>
          <p:cNvPr id="39940" name="CaixaDeTexto 3">
            <a:extLst>
              <a:ext uri="{FF2B5EF4-FFF2-40B4-BE49-F238E27FC236}">
                <a16:creationId xmlns:a16="http://schemas.microsoft.com/office/drawing/2014/main" id="{F9E56E73-FC0D-4D41-B2DD-DBB8FF0F5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4BF0713-ED5C-462E-9E8B-99F3B176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FE78D-1EDF-44DC-8CDF-EA7EBABE5A93}" type="datetime1">
              <a:rPr lang="pt-BR" smtClean="0"/>
              <a:t>08/11/2020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1AA4068-9B64-4DB8-A040-B6F641FD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9C8B3A7-8926-42FE-8335-768C2ADA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extLst>
              <a:ext uri="{FF2B5EF4-FFF2-40B4-BE49-F238E27FC236}">
                <a16:creationId xmlns:a16="http://schemas.microsoft.com/office/drawing/2014/main" id="{7B104B63-864E-4E38-BAB9-7D1E2FB13575}"/>
              </a:ext>
            </a:extLst>
          </p:cNvPr>
          <p:cNvSpPr/>
          <p:nvPr/>
        </p:nvSpPr>
        <p:spPr>
          <a:xfrm>
            <a:off x="428625" y="1143000"/>
            <a:ext cx="8143875" cy="785813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divisão da América portuguesa.</a:t>
            </a:r>
          </a:p>
        </p:txBody>
      </p:sp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0719E1B9-DFEA-48A3-A00B-9D304F6F9FEA}"/>
              </a:ext>
            </a:extLst>
          </p:cNvPr>
          <p:cNvSpPr/>
          <p:nvPr/>
        </p:nvSpPr>
        <p:spPr>
          <a:xfrm>
            <a:off x="500063" y="2286000"/>
            <a:ext cx="8072437" cy="3786188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Devido à presença francesa no Rio de Janeiro, em 1555 (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França Antártica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o governo português percebeu que não tinha agilidade suficiente para enfrentar inimigos em pontos distantes de sua sede administrativa. Assim, decidiu dividir a América portuguesa em dois governos com sedes em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Salvador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no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Rio de Janeiro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0964" name="CaixaDeTexto 3">
            <a:extLst>
              <a:ext uri="{FF2B5EF4-FFF2-40B4-BE49-F238E27FC236}">
                <a16:creationId xmlns:a16="http://schemas.microsoft.com/office/drawing/2014/main" id="{11A81F7B-321A-40B3-9BEE-01396E22B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537DD-0D73-4BFA-9975-5CC07C6B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111D83-605B-4E70-8010-3BB4C8501AA8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DCC660-CB17-463B-81A9-9C6A6639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386200-A878-492E-A310-072DCB30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3129E2A-048E-4F5D-9CDD-75587E2FBF2E}"/>
              </a:ext>
            </a:extLst>
          </p:cNvPr>
          <p:cNvSpPr/>
          <p:nvPr/>
        </p:nvSpPr>
        <p:spPr>
          <a:xfrm>
            <a:off x="928688" y="1000125"/>
            <a:ext cx="7143750" cy="7143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 Câmaras Municipais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021F18E-C6A5-4B18-AC06-F9574705820C}"/>
              </a:ext>
            </a:extLst>
          </p:cNvPr>
          <p:cNvSpPr/>
          <p:nvPr/>
        </p:nvSpPr>
        <p:spPr>
          <a:xfrm>
            <a:off x="357188" y="2071688"/>
            <a:ext cx="4000500" cy="192881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câmaras municipais eram responsáveis pela administração das vilas e cidades.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42DD9B2-A563-4AEC-9496-FF6A9F40E278}"/>
              </a:ext>
            </a:extLst>
          </p:cNvPr>
          <p:cNvSpPr/>
          <p:nvPr/>
        </p:nvSpPr>
        <p:spPr>
          <a:xfrm>
            <a:off x="4643438" y="2071688"/>
            <a:ext cx="4000500" cy="192881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vereadores das câmaras eram chamados de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“homens bons”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Eram os homens brancos, proprietários de terras e escravos.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1D5B0A3-D0BB-4C53-831B-14EB96CDD933}"/>
              </a:ext>
            </a:extLst>
          </p:cNvPr>
          <p:cNvSpPr/>
          <p:nvPr/>
        </p:nvSpPr>
        <p:spPr>
          <a:xfrm>
            <a:off x="357188" y="4286250"/>
            <a:ext cx="4000500" cy="18573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câmaras regulavam as feiras, os mercados, os ofícios e o comércio local, além de executar as obras públicas.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0D2C93E-E24F-4CA4-8592-DA9100D4677D}"/>
              </a:ext>
            </a:extLst>
          </p:cNvPr>
          <p:cNvSpPr/>
          <p:nvPr/>
        </p:nvSpPr>
        <p:spPr>
          <a:xfrm>
            <a:off x="4714875" y="4286250"/>
            <a:ext cx="4000500" cy="18573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Assim, podemos concluir que as câmaras representavam os interesses dos grandes proprietários de terras, os chamados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latifundiários.</a:t>
            </a:r>
          </a:p>
        </p:txBody>
      </p:sp>
      <p:sp>
        <p:nvSpPr>
          <p:cNvPr id="41991" name="CaixaDeTexto 3">
            <a:extLst>
              <a:ext uri="{FF2B5EF4-FFF2-40B4-BE49-F238E27FC236}">
                <a16:creationId xmlns:a16="http://schemas.microsoft.com/office/drawing/2014/main" id="{2683A6B3-6605-41E5-8DAF-AB812B053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0E99B1-29A4-4DEA-9C89-543BE9BE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D5801-4657-4515-9216-4E47AA40AF4B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9901C6-8D82-4E6E-A462-D9A2044E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3FD7DB-EAA3-4CCB-A165-CF0D29FB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1">
            <a:extLst>
              <a:ext uri="{FF2B5EF4-FFF2-40B4-BE49-F238E27FC236}">
                <a16:creationId xmlns:a16="http://schemas.microsoft.com/office/drawing/2014/main" id="{410F8075-01F5-4468-9712-D299E409F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071563"/>
            <a:ext cx="828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rgbClr val="C00000"/>
                </a:solidFill>
              </a:rPr>
              <a:t>Referências Bibliográficas</a:t>
            </a:r>
          </a:p>
        </p:txBody>
      </p:sp>
      <p:sp>
        <p:nvSpPr>
          <p:cNvPr id="43011" name="Espaço Reservado para Conteúdo 3">
            <a:extLst>
              <a:ext uri="{FF2B5EF4-FFF2-40B4-BE49-F238E27FC236}">
                <a16:creationId xmlns:a16="http://schemas.microsoft.com/office/drawing/2014/main" id="{D66537BA-1B46-4FA8-A0AA-70FF60EDA5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928813"/>
            <a:ext cx="8229600" cy="4525962"/>
          </a:xfrm>
        </p:spPr>
        <p:txBody>
          <a:bodyPr/>
          <a:lstStyle/>
          <a:p>
            <a:r>
              <a:rPr lang="pt-BR" altLang="pt-BR" sz="2000" b="1">
                <a:latin typeface="Arial" panose="020B0604020202020204" pitchFamily="34" charset="0"/>
                <a:cs typeface="Arial" panose="020B0604020202020204" pitchFamily="34" charset="0"/>
              </a:rPr>
              <a:t>Braick, Patricia Ramos. MOTA, Myriam Becho. História: das cavernas ao terceiro milênio, 7º ano. 2. ed. - São Paulo, Moderna, 2006.</a:t>
            </a:r>
          </a:p>
          <a:p>
            <a:r>
              <a:rPr lang="pt-BR" altLang="pt-BR" sz="2000" b="1">
                <a:latin typeface="Arial" panose="020B0604020202020204" pitchFamily="34" charset="0"/>
                <a:cs typeface="Arial" panose="020B0604020202020204" pitchFamily="34" charset="0"/>
              </a:rPr>
              <a:t>Boulos Junior, Alfredo. História: Sociedade e Cidadania, 7º ano. São Paulo: FTD, 2009.</a:t>
            </a:r>
          </a:p>
          <a:p>
            <a:r>
              <a:rPr lang="pt-BR" altLang="pt-BR" sz="2000" b="1">
                <a:latin typeface="Arial" panose="020B0604020202020204" pitchFamily="34" charset="0"/>
                <a:cs typeface="Arial" panose="020B0604020202020204" pitchFamily="34" charset="0"/>
              </a:rPr>
              <a:t>Cotrim, Gilberto. Saber e fazer História: História geral e do Brasil, 7º Ano: modernidade européia e Brasil Colônia. 5ed. São Paulo:Saraiva, 2009</a:t>
            </a:r>
            <a:r>
              <a:rPr lang="pt-BR" altLang="pt-BR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altLang="pt-BR" sz="2000" b="1">
                <a:latin typeface="Arial" panose="020B0604020202020204" pitchFamily="34" charset="0"/>
                <a:cs typeface="Arial" panose="020B0604020202020204" pitchFamily="34" charset="0"/>
              </a:rPr>
              <a:t>www.wikipedia.org</a:t>
            </a:r>
          </a:p>
        </p:txBody>
      </p:sp>
      <p:sp>
        <p:nvSpPr>
          <p:cNvPr id="43012" name="CaixaDeTexto 3">
            <a:extLst>
              <a:ext uri="{FF2B5EF4-FFF2-40B4-BE49-F238E27FC236}">
                <a16:creationId xmlns:a16="http://schemas.microsoft.com/office/drawing/2014/main" id="{01412096-6675-4EE7-AB0E-2834B09C0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53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HISTÓRIA, 7º Ano do Ensino Fundamental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A conquista e a administração da América portuguesa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05C01DF-3F9B-4607-93E3-20DCE2B1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42D6-F385-4A71-A900-E7B7D904FBC4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1023B8-D39F-4C1A-A3ED-B57ACF09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CD3E1E-CB9A-4781-AFAA-AA90D16C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0825" y="1412875"/>
          <a:ext cx="8569325" cy="4940370"/>
        </p:xfrm>
        <a:graphic>
          <a:graphicData uri="http://schemas.openxmlformats.org/drawingml/2006/table">
            <a:tbl>
              <a:tblPr/>
              <a:tblGrid>
                <a:gridCol w="55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5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22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n° do slide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 da imagem como está ao lado da foto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do site onde se consegiu a informação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7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5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Frans Post / Engenho com capela, 1667/ Fundação Maria Luisa e Oscar Americano / Domínio Público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http://commons.wikimedia.org/wiki/File:Engenho_com_capela.jpg?uselang=pt-br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18/09/2012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901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Jean-Baptiste Debret/ Engenho Manual que Faz Caldo de Cana , 1822 / Museus Castro Maya - IPHAN/MinC (Rio de Janeiro, RJ)/ http://www.itaucultural.org.br/aplicexternas/enciclopedia_IC/Enc_Obras/dsp_dados_obra.cfm?cd_obra=61279&amp;cd_idioma=28555&amp;cd_verbete=670&amp;num_obra=12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http://www.itaucultural.org.br/aplicexternas/enciclopedia_IC/Enc_Obras/dsp_dados_obra.cfm?cd_obra=61279&amp;cd_idioma=28555&amp;cd_verbete=670&amp;num_obra=12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18/09/2012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901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Jean-Baptiste Debret/ Engenho Manual que Faz Caldo de Cana , 1822 / Museus Castro Maya - IPHAN/MinC (Rio de Janeiro, RJ)/ http://www.itaucultural.org.br/aplicexternas/enciclopedia_IC/Enc_Obras/dsp_dados_obra.cfm?cd_obra=61279&amp;cd_idioma=28555&amp;cd_verbete=670&amp;num_obra=12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http://www.itaucultural.org.br/aplicexternas/enciclopedia_IC/Enc_Obras/dsp_dados_obra.cfm?cd_obra=61279&amp;cd_idioma=28555&amp;cd_verbete=670&amp;num_obra=12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18/09/2012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5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Frans Post / Paisagem em Pernambuco com Casa Grande, 1665/ São Paulo Museum of Art / Domínio Público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http://commons.wikimedia.org/wiki/File:Frans_Post_-_Paisagem_em_Pernambuco_com_Casa-Grande.jpg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18/09/2012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9F73A0F-BE6B-4A82-B6C4-13AA082C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136FEF-FAC1-4540-8F02-B2562250ECCC}" type="datetime1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0A0C5C-DEC4-4D66-8D7B-65501D03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90ACD3-08ED-4F71-8B3B-8E2E9F71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74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grpSp>
        <p:nvGrpSpPr>
          <p:cNvPr id="4" name="Grupo 34"/>
          <p:cNvGrpSpPr>
            <a:grpSpLocks/>
          </p:cNvGrpSpPr>
          <p:nvPr/>
        </p:nvGrpSpPr>
        <p:grpSpPr bwMode="auto">
          <a:xfrm>
            <a:off x="251520" y="1844824"/>
            <a:ext cx="2339975" cy="2468562"/>
            <a:chOff x="-1152128" y="1412776"/>
            <a:chExt cx="2339752" cy="2468846"/>
          </a:xfrm>
        </p:grpSpPr>
        <p:grpSp>
          <p:nvGrpSpPr>
            <p:cNvPr id="5" name="Grupo 32"/>
            <p:cNvGrpSpPr>
              <a:grpSpLocks/>
            </p:cNvGrpSpPr>
            <p:nvPr/>
          </p:nvGrpSpPr>
          <p:grpSpPr bwMode="auto">
            <a:xfrm>
              <a:off x="-1152128" y="1412776"/>
              <a:ext cx="2304256" cy="2468846"/>
              <a:chOff x="-900608" y="1772816"/>
              <a:chExt cx="2016224" cy="2160240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-900608" y="1772816"/>
                <a:ext cx="2016726" cy="21602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" name="Elipse 8"/>
              <p:cNvSpPr/>
              <p:nvPr/>
            </p:nvSpPr>
            <p:spPr>
              <a:xfrm>
                <a:off x="-179754" y="1845056"/>
                <a:ext cx="575017" cy="57652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-828384" y="2132624"/>
                <a:ext cx="576405" cy="576528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467488" y="2132624"/>
                <a:ext cx="576406" cy="576528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467488" y="2924481"/>
                <a:ext cx="576406" cy="576528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-828384" y="2924481"/>
                <a:ext cx="576405" cy="576528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-179754" y="2564673"/>
                <a:ext cx="575017" cy="57652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-179754" y="3285678"/>
                <a:ext cx="575017" cy="575138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cxnSp>
            <p:nvCxnSpPr>
              <p:cNvPr id="16" name="Conector reto 15"/>
              <p:cNvCxnSpPr>
                <a:stCxn id="14" idx="0"/>
                <a:endCxn id="9" idx="4"/>
              </p:cNvCxnSpPr>
              <p:nvPr/>
            </p:nvCxnSpPr>
            <p:spPr>
              <a:xfrm rot="5400000" flipH="1" flipV="1">
                <a:off x="36210" y="2493128"/>
                <a:ext cx="14309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ector reto 16"/>
              <p:cNvCxnSpPr>
                <a:endCxn id="14" idx="1"/>
              </p:cNvCxnSpPr>
              <p:nvPr/>
            </p:nvCxnSpPr>
            <p:spPr>
              <a:xfrm>
                <a:off x="-307535" y="2564673"/>
                <a:ext cx="211117" cy="8474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>
                <a:stCxn id="14" idx="7"/>
              </p:cNvCxnSpPr>
              <p:nvPr/>
            </p:nvCxnSpPr>
            <p:spPr>
              <a:xfrm rot="5400000" flipH="1" flipV="1">
                <a:off x="368170" y="2508430"/>
                <a:ext cx="84742" cy="1972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8"/>
              <p:cNvCxnSpPr>
                <a:stCxn id="13" idx="6"/>
                <a:endCxn id="14" idx="3"/>
              </p:cNvCxnSpPr>
              <p:nvPr/>
            </p:nvCxnSpPr>
            <p:spPr>
              <a:xfrm flipV="1">
                <a:off x="-251978" y="3056457"/>
                <a:ext cx="155560" cy="15698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>
                <a:stCxn id="14" idx="5"/>
                <a:endCxn id="12" idx="2"/>
              </p:cNvCxnSpPr>
              <p:nvPr/>
            </p:nvCxnSpPr>
            <p:spPr>
              <a:xfrm rot="16200000" flipH="1">
                <a:off x="311216" y="3057168"/>
                <a:ext cx="156982" cy="1555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/>
              <p:cNvCxnSpPr>
                <a:stCxn id="15" idx="0"/>
                <a:endCxn id="14" idx="4"/>
              </p:cNvCxnSpPr>
              <p:nvPr/>
            </p:nvCxnSpPr>
            <p:spPr>
              <a:xfrm rot="5400000" flipH="1" flipV="1">
                <a:off x="35516" y="3213439"/>
                <a:ext cx="144479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CaixaDeTexto 31"/>
            <p:cNvSpPr txBox="1">
              <a:spLocks noChangeArrowheads="1"/>
            </p:cNvSpPr>
            <p:nvPr/>
          </p:nvSpPr>
          <p:spPr bwMode="auto">
            <a:xfrm>
              <a:off x="-417743" y="2393592"/>
              <a:ext cx="83548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100" b="1"/>
                <a:t>BRASIL</a:t>
              </a:r>
            </a:p>
            <a:p>
              <a:pPr algn="ctr" eaLnBrk="1" hangingPunct="1"/>
              <a:r>
                <a:rPr lang="pt-BR" sz="1100" b="1"/>
                <a:t>COLÔNIA</a:t>
              </a:r>
            </a:p>
          </p:txBody>
        </p:sp>
        <p:sp>
          <p:nvSpPr>
            <p:cNvPr id="7" name="CaixaDeTexto 33"/>
            <p:cNvSpPr txBox="1">
              <a:spLocks noChangeArrowheads="1"/>
            </p:cNvSpPr>
            <p:nvPr/>
          </p:nvSpPr>
          <p:spPr bwMode="auto">
            <a:xfrm>
              <a:off x="350535" y="2905780"/>
              <a:ext cx="8370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000" dirty="0"/>
                <a:t>EXEMPLO:</a:t>
              </a:r>
            </a:p>
            <a:p>
              <a:pPr algn="ctr" eaLnBrk="1" hangingPunct="1"/>
              <a:r>
                <a:rPr lang="pt-BR" b="1" dirty="0"/>
                <a:t>9F</a:t>
              </a:r>
              <a:endParaRPr lang="pt-BR" sz="1000" b="1" dirty="0"/>
            </a:p>
          </p:txBody>
        </p:sp>
      </p:grpSp>
      <p:sp>
        <p:nvSpPr>
          <p:cNvPr id="22" name="Retângulo 21"/>
          <p:cNvSpPr/>
          <p:nvPr/>
        </p:nvSpPr>
        <p:spPr>
          <a:xfrm>
            <a:off x="210724" y="5160400"/>
            <a:ext cx="2089150" cy="1152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F</a:t>
            </a:r>
            <a:endParaRPr lang="pt-BR" sz="1200" b="1" dirty="0"/>
          </a:p>
          <a:p>
            <a:pPr algn="just">
              <a:defRPr/>
            </a:pPr>
            <a:r>
              <a:rPr lang="pt-BR" sz="1200" dirty="0"/>
              <a:t>Realizavam o financiamento de engenhos, o refinamento do produto e sua distribuição na Europa.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07504" y="1124744"/>
            <a:ext cx="3165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O PAR PERFEITO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851473" y="5157812"/>
            <a:ext cx="1079500" cy="1079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H</a:t>
            </a:r>
            <a:endParaRPr lang="pt-BR" sz="1000" b="1" dirty="0"/>
          </a:p>
          <a:p>
            <a:pPr algn="ctr">
              <a:defRPr/>
            </a:pPr>
            <a:r>
              <a:rPr lang="pt-BR" sz="1000" dirty="0" err="1"/>
              <a:t>NONOnOnoNoNoNONonononononononononononononononononoNONONonono</a:t>
            </a:r>
            <a:r>
              <a:rPr lang="pt-BR" sz="1000" dirty="0"/>
              <a:t>.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075435" y="5157812"/>
            <a:ext cx="1079500" cy="1079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R</a:t>
            </a:r>
            <a:endParaRPr lang="pt-BR" sz="1000" b="1" dirty="0"/>
          </a:p>
          <a:p>
            <a:pPr algn="ctr">
              <a:defRPr/>
            </a:pPr>
            <a:r>
              <a:rPr lang="pt-BR" sz="1000" dirty="0" err="1"/>
              <a:t>NONOnOnoNoNoNONonononononononononononononononononoNONONonono</a:t>
            </a:r>
            <a:r>
              <a:rPr lang="pt-BR" sz="1000" dirty="0"/>
              <a:t>.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299398" y="5157812"/>
            <a:ext cx="1081087" cy="1079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X</a:t>
            </a:r>
            <a:endParaRPr lang="pt-BR" sz="1000" b="1" dirty="0"/>
          </a:p>
          <a:p>
            <a:pPr algn="ctr">
              <a:defRPr/>
            </a:pPr>
            <a:r>
              <a:rPr lang="pt-BR" sz="1000" dirty="0" err="1"/>
              <a:t>NONOnOnoNoNoNONonononononononononononononononononoNONONonono</a:t>
            </a:r>
            <a:r>
              <a:rPr lang="pt-BR" sz="1000" dirty="0"/>
              <a:t>.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7523360" y="5157812"/>
            <a:ext cx="1081088" cy="1079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A</a:t>
            </a:r>
            <a:endParaRPr lang="pt-BR" sz="1000" b="1" dirty="0"/>
          </a:p>
          <a:p>
            <a:pPr algn="ctr">
              <a:defRPr/>
            </a:pPr>
            <a:r>
              <a:rPr lang="pt-BR" sz="1000" dirty="0" err="1"/>
              <a:t>NONOnOnoNoNoNONonononononononononononononononononoNONONonono</a:t>
            </a:r>
            <a:r>
              <a:rPr lang="pt-BR" sz="1000" dirty="0"/>
              <a:t>.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755605" y="4509120"/>
            <a:ext cx="376930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LETRAS VALIOSAS</a:t>
            </a:r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94515"/>
              </p:ext>
            </p:extLst>
          </p:nvPr>
        </p:nvGraphicFramePr>
        <p:xfrm>
          <a:off x="3851920" y="1772816"/>
          <a:ext cx="4537076" cy="277365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3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</a:t>
                      </a:r>
                    </a:p>
                    <a:p>
                      <a:pPr algn="ctr"/>
                      <a:r>
                        <a:rPr lang="pt-BR" sz="1200" dirty="0"/>
                        <a:t>PLANTATION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</a:t>
                      </a:r>
                    </a:p>
                    <a:p>
                      <a:pPr algn="ctr"/>
                      <a:r>
                        <a:rPr lang="pt-BR" sz="1200" dirty="0"/>
                        <a:t>CRISTÃOS-NOVOS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</a:t>
                      </a:r>
                    </a:p>
                    <a:p>
                      <a:pPr algn="ctr"/>
                      <a:r>
                        <a:rPr lang="pt-BR" sz="1200" dirty="0"/>
                        <a:t>ILUMINISMO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</a:t>
                      </a:r>
                    </a:p>
                    <a:p>
                      <a:pPr algn="ctr"/>
                      <a:r>
                        <a:rPr lang="pt-BR" sz="1100" dirty="0"/>
                        <a:t>SOCIEDADE DOS MINERADORES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5</a:t>
                      </a:r>
                    </a:p>
                    <a:p>
                      <a:pPr algn="ctr"/>
                      <a:r>
                        <a:rPr lang="pt-BR" sz="1200" b="1" dirty="0"/>
                        <a:t>POVOAMENTO DA COLÔNIA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6</a:t>
                      </a:r>
                    </a:p>
                    <a:p>
                      <a:pPr algn="ctr"/>
                      <a:r>
                        <a:rPr lang="pt-BR" sz="1200" b="1" dirty="0"/>
                        <a:t>TRATADO DE MTHUEN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7</a:t>
                      </a:r>
                    </a:p>
                    <a:p>
                      <a:pPr algn="ctr"/>
                      <a:r>
                        <a:rPr lang="pt-BR" sz="1200" b="1" dirty="0"/>
                        <a:t>PACTO COLONIAL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8</a:t>
                      </a:r>
                    </a:p>
                    <a:p>
                      <a:pPr algn="ctr"/>
                      <a:r>
                        <a:rPr lang="pt-BR" sz="1100" b="1" dirty="0"/>
                        <a:t>PRESIDENTES DE PROVÍNCIAS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7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9</a:t>
                      </a:r>
                    </a:p>
                    <a:p>
                      <a:pPr algn="ctr"/>
                      <a:r>
                        <a:rPr lang="pt-BR" sz="1200" b="1" dirty="0"/>
                        <a:t>HOLANDESES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10</a:t>
                      </a:r>
                    </a:p>
                    <a:p>
                      <a:pPr algn="ctr"/>
                      <a:r>
                        <a:rPr lang="pt-BR" sz="1200" b="1" dirty="0"/>
                        <a:t>ENGENHO</a:t>
                      </a:r>
                    </a:p>
                    <a:p>
                      <a:endParaRPr lang="pt-BR" sz="1800" dirty="0"/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11</a:t>
                      </a:r>
                    </a:p>
                    <a:p>
                      <a:pPr algn="ctr"/>
                      <a:r>
                        <a:rPr lang="pt-BR" sz="1100" b="1" dirty="0"/>
                        <a:t>CERCAMENTOS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12</a:t>
                      </a:r>
                    </a:p>
                    <a:p>
                      <a:pPr algn="ctr"/>
                      <a:r>
                        <a:rPr lang="pt-BR" sz="1000" b="1" dirty="0"/>
                        <a:t>MERCANTILISMO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CaixaDeTexto 29"/>
          <p:cNvSpPr txBox="1"/>
          <p:nvPr/>
        </p:nvSpPr>
        <p:spPr>
          <a:xfrm>
            <a:off x="3786035" y="1124744"/>
            <a:ext cx="418095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BANCO DE HISTÓRIA</a:t>
            </a:r>
          </a:p>
        </p:txBody>
      </p:sp>
      <p:sp>
        <p:nvSpPr>
          <p:cNvPr id="31" name="Forma livre 30"/>
          <p:cNvSpPr/>
          <p:nvPr/>
        </p:nvSpPr>
        <p:spPr>
          <a:xfrm>
            <a:off x="1043608" y="5157192"/>
            <a:ext cx="446425" cy="363645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" name="Forma livre 31"/>
          <p:cNvSpPr/>
          <p:nvPr/>
        </p:nvSpPr>
        <p:spPr>
          <a:xfrm>
            <a:off x="3779912" y="3440038"/>
            <a:ext cx="1152525" cy="781050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170021" y="4509120"/>
            <a:ext cx="206659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EXEMPLO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36FCDAC-C950-4483-9A0B-4E8ED51F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561F9-076C-4BA9-B85E-9C08D43A818E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A3ADD1-07D2-4E67-BA81-47DF2567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34" name="Espaço Reservado para Número de Slide 33">
            <a:extLst>
              <a:ext uri="{FF2B5EF4-FFF2-40B4-BE49-F238E27FC236}">
                <a16:creationId xmlns:a16="http://schemas.microsoft.com/office/drawing/2014/main" id="{90FC11FB-D702-4FA0-A4F6-97111166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230513" y="1906398"/>
            <a:ext cx="2339975" cy="2468563"/>
            <a:chOff x="-1152128" y="1412776"/>
            <a:chExt cx="2339752" cy="2468846"/>
          </a:xfrm>
        </p:grpSpPr>
        <p:grpSp>
          <p:nvGrpSpPr>
            <p:cNvPr id="5" name="Grupo 32"/>
            <p:cNvGrpSpPr>
              <a:grpSpLocks/>
            </p:cNvGrpSpPr>
            <p:nvPr/>
          </p:nvGrpSpPr>
          <p:grpSpPr bwMode="auto">
            <a:xfrm>
              <a:off x="-1152128" y="1412776"/>
              <a:ext cx="2304256" cy="2468846"/>
              <a:chOff x="-900608" y="1772816"/>
              <a:chExt cx="2016224" cy="2160240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-900608" y="1772816"/>
                <a:ext cx="2016726" cy="21602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" name="Elipse 8"/>
              <p:cNvSpPr/>
              <p:nvPr/>
            </p:nvSpPr>
            <p:spPr>
              <a:xfrm>
                <a:off x="-179753" y="1845056"/>
                <a:ext cx="575017" cy="57652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-828384" y="2132625"/>
                <a:ext cx="576406" cy="57652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467488" y="2132625"/>
                <a:ext cx="576405" cy="57652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467488" y="2924481"/>
                <a:ext cx="576405" cy="57652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-828384" y="2924481"/>
                <a:ext cx="576406" cy="57652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-179753" y="2564672"/>
                <a:ext cx="575017" cy="57652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-179753" y="3285679"/>
                <a:ext cx="575017" cy="575138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cxnSp>
            <p:nvCxnSpPr>
              <p:cNvPr id="16" name="Conector reto 15"/>
              <p:cNvCxnSpPr>
                <a:stCxn id="14" idx="0"/>
                <a:endCxn id="9" idx="4"/>
              </p:cNvCxnSpPr>
              <p:nvPr/>
            </p:nvCxnSpPr>
            <p:spPr>
              <a:xfrm rot="5400000" flipH="1" flipV="1">
                <a:off x="36210" y="2493128"/>
                <a:ext cx="143089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ector reto 16"/>
              <p:cNvCxnSpPr>
                <a:endCxn id="14" idx="1"/>
              </p:cNvCxnSpPr>
              <p:nvPr/>
            </p:nvCxnSpPr>
            <p:spPr>
              <a:xfrm>
                <a:off x="-307534" y="2564672"/>
                <a:ext cx="211117" cy="8474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>
                <a:stCxn id="14" idx="7"/>
              </p:cNvCxnSpPr>
              <p:nvPr/>
            </p:nvCxnSpPr>
            <p:spPr>
              <a:xfrm rot="5400000" flipH="1" flipV="1">
                <a:off x="368171" y="2508429"/>
                <a:ext cx="84743" cy="1972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8"/>
              <p:cNvCxnSpPr>
                <a:stCxn id="13" idx="6"/>
                <a:endCxn id="14" idx="3"/>
              </p:cNvCxnSpPr>
              <p:nvPr/>
            </p:nvCxnSpPr>
            <p:spPr>
              <a:xfrm flipV="1">
                <a:off x="-251977" y="3056457"/>
                <a:ext cx="155560" cy="15698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>
                <a:stCxn id="14" idx="5"/>
                <a:endCxn id="12" idx="2"/>
              </p:cNvCxnSpPr>
              <p:nvPr/>
            </p:nvCxnSpPr>
            <p:spPr>
              <a:xfrm rot="16200000" flipH="1">
                <a:off x="311217" y="3057168"/>
                <a:ext cx="156982" cy="1555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/>
              <p:cNvCxnSpPr>
                <a:stCxn id="15" idx="0"/>
                <a:endCxn id="14" idx="4"/>
              </p:cNvCxnSpPr>
              <p:nvPr/>
            </p:nvCxnSpPr>
            <p:spPr>
              <a:xfrm rot="5400000" flipH="1" flipV="1">
                <a:off x="35516" y="3213439"/>
                <a:ext cx="144479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CaixaDeTexto 5"/>
            <p:cNvSpPr txBox="1">
              <a:spLocks noChangeArrowheads="1"/>
            </p:cNvSpPr>
            <p:nvPr/>
          </p:nvSpPr>
          <p:spPr bwMode="auto">
            <a:xfrm>
              <a:off x="-417743" y="2393592"/>
              <a:ext cx="83548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100" b="1"/>
                <a:t>BRASIL</a:t>
              </a:r>
            </a:p>
            <a:p>
              <a:pPr algn="ctr" eaLnBrk="1" hangingPunct="1"/>
              <a:r>
                <a:rPr lang="pt-BR" sz="1100" b="1"/>
                <a:t>COLÔNIA</a:t>
              </a:r>
            </a:p>
          </p:txBody>
        </p:sp>
        <p:sp>
          <p:nvSpPr>
            <p:cNvPr id="7" name="CaixaDeTexto 6"/>
            <p:cNvSpPr txBox="1">
              <a:spLocks noChangeArrowheads="1"/>
            </p:cNvSpPr>
            <p:nvPr/>
          </p:nvSpPr>
          <p:spPr bwMode="auto">
            <a:xfrm>
              <a:off x="350535" y="2905780"/>
              <a:ext cx="8370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000"/>
                <a:t>EXEMPLO:</a:t>
              </a:r>
            </a:p>
            <a:p>
              <a:pPr algn="ctr" eaLnBrk="1" hangingPunct="1"/>
              <a:r>
                <a:rPr lang="pt-BR" b="1"/>
                <a:t>9F</a:t>
              </a:r>
              <a:endParaRPr lang="pt-BR" sz="1000" b="1"/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179512" y="1124744"/>
            <a:ext cx="417646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VAMOS COMEÇAR</a:t>
            </a:r>
          </a:p>
          <a:p>
            <a:pPr>
              <a:defRPr/>
            </a:pPr>
            <a:endParaRPr lang="pt-BR" sz="3200" b="1" dirty="0">
              <a:ln>
                <a:solidFill>
                  <a:schemeClr val="accent3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3200" b="1" dirty="0">
              <a:ln>
                <a:solidFill>
                  <a:schemeClr val="accent3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3200" b="1" dirty="0">
              <a:ln>
                <a:solidFill>
                  <a:schemeClr val="accent3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3200" b="1" dirty="0">
              <a:ln>
                <a:solidFill>
                  <a:schemeClr val="accent3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3200" b="1" dirty="0">
              <a:ln>
                <a:solidFill>
                  <a:schemeClr val="accent3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3200" b="1" dirty="0">
              <a:ln>
                <a:solidFill>
                  <a:schemeClr val="accent3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A RESOLVER!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2ED54C-9278-4166-9823-23C53B74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2C8F02-8D2C-42B4-A646-8E1E47F921B4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24A3D91-B4E3-466D-8C35-EF158476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23" name="Espaço Reservado para Número de Slide 22">
            <a:extLst>
              <a:ext uri="{FF2B5EF4-FFF2-40B4-BE49-F238E27FC236}">
                <a16:creationId xmlns:a16="http://schemas.microsoft.com/office/drawing/2014/main" id="{4D8E4C74-C3B8-429C-9E41-944B5328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55765"/>
              </p:ext>
            </p:extLst>
          </p:nvPr>
        </p:nvGraphicFramePr>
        <p:xfrm>
          <a:off x="3995364" y="1836339"/>
          <a:ext cx="4537076" cy="24654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3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</a:t>
                      </a:r>
                    </a:p>
                    <a:p>
                      <a:pPr algn="ctr"/>
                      <a:r>
                        <a:rPr lang="pt-BR" sz="1200" dirty="0"/>
                        <a:t>PLANTATION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</a:t>
                      </a:r>
                    </a:p>
                    <a:p>
                      <a:pPr algn="ctr"/>
                      <a:r>
                        <a:rPr lang="pt-BR" sz="1200" dirty="0"/>
                        <a:t>CRISTÃOS-NOVOS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</a:t>
                      </a:r>
                    </a:p>
                    <a:p>
                      <a:pPr algn="ctr"/>
                      <a:r>
                        <a:rPr lang="pt-BR" sz="1200" dirty="0"/>
                        <a:t>ILUMINISMO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</a:t>
                      </a:r>
                    </a:p>
                    <a:p>
                      <a:pPr algn="ctr"/>
                      <a:r>
                        <a:rPr lang="pt-BR" sz="1100" dirty="0"/>
                        <a:t>SOCIEDADE DOS MINERADORES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5</a:t>
                      </a:r>
                    </a:p>
                    <a:p>
                      <a:pPr algn="ctr"/>
                      <a:r>
                        <a:rPr lang="pt-BR" sz="1200" b="1" dirty="0"/>
                        <a:t>POVOAMENTO DA COLÔNIA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6</a:t>
                      </a:r>
                    </a:p>
                    <a:p>
                      <a:pPr algn="ctr"/>
                      <a:r>
                        <a:rPr lang="pt-BR" sz="1200" b="1" dirty="0"/>
                        <a:t>TRATADO DE MTHUEN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7</a:t>
                      </a:r>
                    </a:p>
                    <a:p>
                      <a:pPr algn="ctr"/>
                      <a:r>
                        <a:rPr lang="pt-BR" sz="1200" b="1" dirty="0"/>
                        <a:t>PACTO COLONIAL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8</a:t>
                      </a:r>
                    </a:p>
                    <a:p>
                      <a:pPr algn="ctr"/>
                      <a:r>
                        <a:rPr lang="pt-BR" sz="1100" b="1" dirty="0"/>
                        <a:t>PRESIDENTES DE PROVÍNCIAS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7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9</a:t>
                      </a:r>
                    </a:p>
                    <a:p>
                      <a:pPr algn="ctr"/>
                      <a:r>
                        <a:rPr lang="pt-BR" sz="1200" b="1" dirty="0"/>
                        <a:t>HOLANDESES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10</a:t>
                      </a:r>
                    </a:p>
                    <a:p>
                      <a:pPr algn="ctr"/>
                      <a:r>
                        <a:rPr lang="pt-BR" sz="1200" b="1" dirty="0"/>
                        <a:t>ENGENHO</a:t>
                      </a:r>
                    </a:p>
                    <a:p>
                      <a:endParaRPr lang="pt-BR" sz="1800" dirty="0"/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11</a:t>
                      </a:r>
                    </a:p>
                    <a:p>
                      <a:pPr algn="ctr"/>
                      <a:r>
                        <a:rPr lang="pt-BR" sz="1100" b="1" dirty="0"/>
                        <a:t>CERCAMENTOS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12</a:t>
                      </a:r>
                    </a:p>
                    <a:p>
                      <a:pPr algn="ctr"/>
                      <a:r>
                        <a:rPr lang="pt-BR" sz="1000" b="1" dirty="0"/>
                        <a:t>MERCANTILISMO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857025" y="1124744"/>
            <a:ext cx="418095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BANCO DE HISTÓRIA</a:t>
            </a:r>
          </a:p>
        </p:txBody>
      </p:sp>
      <p:sp>
        <p:nvSpPr>
          <p:cNvPr id="9" name="Forma livre 8"/>
          <p:cNvSpPr/>
          <p:nvPr/>
        </p:nvSpPr>
        <p:spPr>
          <a:xfrm>
            <a:off x="3995364" y="3420664"/>
            <a:ext cx="1150938" cy="779462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252040" y="4949879"/>
            <a:ext cx="82804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/>
              <a:t>FAÇA O PAR PERFEITO ASSOCIANDO CORRETAMENTE A LETRA VALIOSA A SEU NÚMERO NO BANCO DE HISTÓRIA.. LEMBRE-SE, O NÚMERO NOVE JÁ FOI RESOLVIDO.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1520" y="1853535"/>
            <a:ext cx="3221459" cy="27363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b="1" dirty="0"/>
              <a:t>X</a:t>
            </a:r>
            <a:endParaRPr lang="pt-BR" sz="1600" b="1" dirty="0"/>
          </a:p>
          <a:p>
            <a:pPr>
              <a:defRPr/>
            </a:pPr>
            <a:r>
              <a:rPr lang="pt-BR" sz="1600" dirty="0"/>
              <a:t>De um lado, favoreceu a disseminação da escravidão no cotidiano  colonial. De outro, representava materialmente o poder dos senhores de terras sobre os plantéis de escravos, capangas, pequenos lavradores e seus próprios familiares.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24992" y="1132970"/>
            <a:ext cx="32758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LETRA VALIOSA</a:t>
            </a:r>
          </a:p>
        </p:txBody>
      </p:sp>
      <p:sp>
        <p:nvSpPr>
          <p:cNvPr id="10242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C0C1720-13D1-44A7-BA8C-8914EA02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C5566-6CBF-445E-84B9-F15F58698C7D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9A3FBD-0C88-4377-B593-758A1A59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1C05CE-B740-43A5-B781-4914A991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179388" y="44450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HISTÓRIA, 7º Ano do Ensino Fundamental</a:t>
            </a:r>
          </a:p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A Sociedade Colonial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423950"/>
              </p:ext>
            </p:extLst>
          </p:nvPr>
        </p:nvGraphicFramePr>
        <p:xfrm>
          <a:off x="3995364" y="1755620"/>
          <a:ext cx="4537076" cy="24654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3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</a:t>
                      </a:r>
                    </a:p>
                    <a:p>
                      <a:pPr algn="ctr"/>
                      <a:r>
                        <a:rPr lang="pt-BR" sz="1200" dirty="0"/>
                        <a:t>PLANTATION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</a:t>
                      </a:r>
                    </a:p>
                    <a:p>
                      <a:pPr algn="ctr"/>
                      <a:r>
                        <a:rPr lang="pt-BR" sz="1200" dirty="0"/>
                        <a:t>CRISTÃOS-NOVOS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</a:t>
                      </a:r>
                    </a:p>
                    <a:p>
                      <a:pPr algn="ctr"/>
                      <a:r>
                        <a:rPr lang="pt-BR" sz="1200" dirty="0"/>
                        <a:t>ILUMINISMO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</a:t>
                      </a:r>
                    </a:p>
                    <a:p>
                      <a:pPr algn="ctr"/>
                      <a:r>
                        <a:rPr lang="pt-BR" sz="1100" dirty="0"/>
                        <a:t>SOCIEDADE DOS MINERADORES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25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5</a:t>
                      </a:r>
                    </a:p>
                    <a:p>
                      <a:pPr algn="ctr"/>
                      <a:r>
                        <a:rPr lang="pt-BR" sz="1200" b="1" dirty="0"/>
                        <a:t>POVOAMENTO DA COLÔNIA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6</a:t>
                      </a:r>
                    </a:p>
                    <a:p>
                      <a:pPr algn="ctr"/>
                      <a:r>
                        <a:rPr lang="pt-BR" sz="1200" b="1" dirty="0"/>
                        <a:t>TRATADO DE MTHUEN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7</a:t>
                      </a:r>
                    </a:p>
                    <a:p>
                      <a:pPr algn="ctr"/>
                      <a:r>
                        <a:rPr lang="pt-BR" sz="1200" b="1" dirty="0"/>
                        <a:t>PACTO COLONIAL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8</a:t>
                      </a:r>
                    </a:p>
                    <a:p>
                      <a:pPr algn="ctr"/>
                      <a:r>
                        <a:rPr lang="pt-BR" sz="1100" b="1" dirty="0"/>
                        <a:t>PRESIDENTES DE PROVÍNCIAS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7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9</a:t>
                      </a:r>
                    </a:p>
                    <a:p>
                      <a:pPr algn="ctr"/>
                      <a:r>
                        <a:rPr lang="pt-BR" sz="1200" b="1" dirty="0"/>
                        <a:t>HOLANDESES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10</a:t>
                      </a:r>
                    </a:p>
                    <a:p>
                      <a:pPr algn="ctr"/>
                      <a:r>
                        <a:rPr lang="pt-BR" sz="1200" b="1" dirty="0"/>
                        <a:t>ENGENHO</a:t>
                      </a:r>
                    </a:p>
                    <a:p>
                      <a:endParaRPr lang="pt-BR" sz="1800" dirty="0"/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11</a:t>
                      </a:r>
                    </a:p>
                    <a:p>
                      <a:pPr algn="ctr"/>
                      <a:r>
                        <a:rPr lang="pt-BR" sz="1100" b="1" dirty="0"/>
                        <a:t>CERCAMENTOS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12</a:t>
                      </a:r>
                    </a:p>
                    <a:p>
                      <a:pPr algn="ctr"/>
                      <a:r>
                        <a:rPr lang="pt-BR" sz="1000" b="1" dirty="0"/>
                        <a:t>MERCANTILISMO</a:t>
                      </a:r>
                    </a:p>
                  </a:txBody>
                  <a:tcPr marL="91452" marR="9145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857597" y="1146810"/>
            <a:ext cx="418095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BANCO DE HISTÓRIA</a:t>
            </a:r>
          </a:p>
        </p:txBody>
      </p:sp>
      <p:sp>
        <p:nvSpPr>
          <p:cNvPr id="7" name="Forma livre 6"/>
          <p:cNvSpPr/>
          <p:nvPr/>
        </p:nvSpPr>
        <p:spPr>
          <a:xfrm>
            <a:off x="3995364" y="3339945"/>
            <a:ext cx="1150938" cy="779462"/>
          </a:xfrm>
          <a:custGeom>
            <a:avLst/>
            <a:gdLst>
              <a:gd name="connsiteX0" fmla="*/ 477672 w 1173708"/>
              <a:gd name="connsiteY0" fmla="*/ 156949 h 955343"/>
              <a:gd name="connsiteX1" fmla="*/ 109182 w 1173708"/>
              <a:gd name="connsiteY1" fmla="*/ 566382 h 955343"/>
              <a:gd name="connsiteX2" fmla="*/ 313899 w 1173708"/>
              <a:gd name="connsiteY2" fmla="*/ 921224 h 955343"/>
              <a:gd name="connsiteX3" fmla="*/ 1050878 w 1173708"/>
              <a:gd name="connsiteY3" fmla="*/ 771098 h 955343"/>
              <a:gd name="connsiteX4" fmla="*/ 1050878 w 1173708"/>
              <a:gd name="connsiteY4" fmla="*/ 307074 h 955343"/>
              <a:gd name="connsiteX5" fmla="*/ 532263 w 1173708"/>
              <a:gd name="connsiteY5" fmla="*/ 6824 h 955343"/>
              <a:gd name="connsiteX6" fmla="*/ 0 w 1173708"/>
              <a:gd name="connsiteY6" fmla="*/ 266131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955343">
                <a:moveTo>
                  <a:pt x="477672" y="156949"/>
                </a:moveTo>
                <a:cubicBezTo>
                  <a:pt x="307074" y="297976"/>
                  <a:pt x="136477" y="439003"/>
                  <a:pt x="109182" y="566382"/>
                </a:cubicBezTo>
                <a:cubicBezTo>
                  <a:pt x="81887" y="693761"/>
                  <a:pt x="156950" y="887105"/>
                  <a:pt x="313899" y="921224"/>
                </a:cubicBezTo>
                <a:cubicBezTo>
                  <a:pt x="470848" y="955343"/>
                  <a:pt x="928048" y="873456"/>
                  <a:pt x="1050878" y="771098"/>
                </a:cubicBezTo>
                <a:cubicBezTo>
                  <a:pt x="1173708" y="668740"/>
                  <a:pt x="1137314" y="434453"/>
                  <a:pt x="1050878" y="307074"/>
                </a:cubicBezTo>
                <a:cubicBezTo>
                  <a:pt x="964442" y="179695"/>
                  <a:pt x="707409" y="13648"/>
                  <a:pt x="532263" y="6824"/>
                </a:cubicBezTo>
                <a:cubicBezTo>
                  <a:pt x="357117" y="0"/>
                  <a:pt x="97809" y="222913"/>
                  <a:pt x="0" y="26613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251520" y="5085184"/>
            <a:ext cx="82804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/>
              <a:t>FAÇA O PAR PERFEITO ASSOCIANDO CORRETAMENTE A LETRA VALIOSA A SEU NÚMERO NO BANCO DE HISTÓRIA.. LEMBRE-SE, O NÚMERO NOVE JÁ FOI RESOLVIDO.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867" y="1772295"/>
            <a:ext cx="2951981" cy="28082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b="1" dirty="0"/>
              <a:t>H</a:t>
            </a:r>
            <a:endParaRPr lang="pt-BR" sz="1600" b="1" dirty="0"/>
          </a:p>
          <a:p>
            <a:pPr>
              <a:defRPr/>
            </a:pPr>
            <a:r>
              <a:rPr lang="pt-BR" sz="1600" dirty="0"/>
              <a:t>Conjunto de práticas e regras político-econômicas que justificavam a dominação das metrópoles sobre suas respectivas colônias. As colônias deveriam garantir os lucros e o desenvolvimento de suas metrópoles.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7504" y="1124744"/>
            <a:ext cx="37786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LETRA VALIOSA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B99B083-9C50-48EF-8927-5F835474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F93D93-7C20-4334-ADC1-FFF3FE6E9231}" type="datetime1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FADDAE1-A468-4D33-9496-C9F6C3B2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57522C-DDEF-4840-A807-22C1B7A1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BD1B-33D6-4C52-8CDD-DE632894C8F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43214-1312-1340164050598</Template>
  <TotalTime>70</TotalTime>
  <Words>4836</Words>
  <Application>Microsoft Office PowerPoint</Application>
  <PresentationFormat>Apresentação na tela (4:3)</PresentationFormat>
  <Paragraphs>813</Paragraphs>
  <Slides>54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Corbel</vt:lpstr>
      <vt:lpstr>Personalizar design</vt:lpstr>
      <vt:lpstr>Base</vt:lpstr>
      <vt:lpstr>BRASIL COLONIAL Expansão para interior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UFPE</dc:creator>
  <cp:lastModifiedBy>Nilson Rosa de  Faria</cp:lastModifiedBy>
  <cp:revision>9</cp:revision>
  <dcterms:created xsi:type="dcterms:W3CDTF">2012-11-05T12:09:47Z</dcterms:created>
  <dcterms:modified xsi:type="dcterms:W3CDTF">2020-11-08T12:02:38Z</dcterms:modified>
</cp:coreProperties>
</file>