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4"/>
  </p:notesMasterIdLst>
  <p:sldIdLst>
    <p:sldId id="256" r:id="rId2"/>
    <p:sldId id="293" r:id="rId3"/>
    <p:sldId id="257" r:id="rId4"/>
    <p:sldId id="258" r:id="rId5"/>
    <p:sldId id="259" r:id="rId6"/>
    <p:sldId id="290" r:id="rId7"/>
    <p:sldId id="261" r:id="rId8"/>
    <p:sldId id="262" r:id="rId9"/>
    <p:sldId id="291" r:id="rId10"/>
    <p:sldId id="260" r:id="rId11"/>
    <p:sldId id="263" r:id="rId12"/>
    <p:sldId id="292" r:id="rId13"/>
    <p:sldId id="271" r:id="rId14"/>
    <p:sldId id="264" r:id="rId15"/>
    <p:sldId id="265" r:id="rId16"/>
    <p:sldId id="266" r:id="rId17"/>
    <p:sldId id="268" r:id="rId18"/>
    <p:sldId id="267" r:id="rId19"/>
    <p:sldId id="270" r:id="rId20"/>
    <p:sldId id="294" r:id="rId21"/>
    <p:sldId id="272" r:id="rId22"/>
    <p:sldId id="273" r:id="rId23"/>
    <p:sldId id="275" r:id="rId24"/>
    <p:sldId id="277" r:id="rId25"/>
    <p:sldId id="278" r:id="rId26"/>
    <p:sldId id="279" r:id="rId27"/>
    <p:sldId id="280" r:id="rId28"/>
    <p:sldId id="281" r:id="rId29"/>
    <p:sldId id="282"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B9F7-01D0-477B-A2F8-128288828B12}" type="datetimeFigureOut">
              <a:rPr lang="pt-BR" smtClean="0"/>
              <a:t>02/11/2014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37C91-8703-4732-91B1-E1C51C63EA15}" type="slidenum">
              <a:rPr lang="pt-BR" smtClean="0"/>
              <a:t>‹nº›</a:t>
            </a:fld>
            <a:endParaRPr lang="pt-BR"/>
          </a:p>
        </p:txBody>
      </p:sp>
    </p:spTree>
    <p:extLst>
      <p:ext uri="{BB962C8B-B14F-4D97-AF65-F5344CB8AC3E}">
        <p14:creationId xmlns:p14="http://schemas.microsoft.com/office/powerpoint/2010/main" val="53315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BR" smtClean="0"/>
              <a:t>Clique para editar o título mestre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010615F-6EF3-46EA-A0F4-F92495640F82}" type="datetime4">
              <a:rPr lang="en-US" smtClean="0"/>
              <a:t>November 2,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www.nilson.pro.br</a:t>
            </a:r>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8DF745-7D3F-47F4-83A3-874385CFAA69}"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9250B74-8A97-41D8-A1A4-C84C800A7099}" type="datetime4">
              <a:rPr lang="en-US" smtClean="0"/>
              <a:t>November 2, 2014</a:t>
            </a:fld>
            <a:endParaRPr lang="en-US"/>
          </a:p>
        </p:txBody>
      </p:sp>
      <p:sp>
        <p:nvSpPr>
          <p:cNvPr id="5" name="Footer Placeholder 4"/>
          <p:cNvSpPr>
            <a:spLocks noGrp="1"/>
          </p:cNvSpPr>
          <p:nvPr>
            <p:ph type="ftr" sz="quarter" idx="11"/>
          </p:nvPr>
        </p:nvSpPr>
        <p:spPr/>
        <p:txBody>
          <a:bodyPr/>
          <a:lstStyle/>
          <a:p>
            <a:r>
              <a:rPr lang="en-US" smtClean="0"/>
              <a:t>www.nilson.pro.br</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BR" smtClean="0"/>
              <a:t>Clique para editar o título mestre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5FA8937-87B6-4F6B-AC76-D017DF96E327}" type="datetime4">
              <a:rPr lang="en-US" smtClean="0"/>
              <a:t>November 2, 2014</a:t>
            </a:fld>
            <a:endParaRPr lang="en-US"/>
          </a:p>
        </p:txBody>
      </p:sp>
      <p:sp>
        <p:nvSpPr>
          <p:cNvPr id="5" name="Footer Placeholder 4"/>
          <p:cNvSpPr>
            <a:spLocks noGrp="1"/>
          </p:cNvSpPr>
          <p:nvPr>
            <p:ph type="ftr" sz="quarter" idx="11"/>
          </p:nvPr>
        </p:nvSpPr>
        <p:spPr/>
        <p:txBody>
          <a:bodyPr/>
          <a:lstStyle/>
          <a:p>
            <a:r>
              <a:rPr lang="en-US" smtClean="0"/>
              <a:t>www.nilson.pro.br</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81D3BE3-F510-4A13-9E73-0FC7138EF9F7}" type="datetime4">
              <a:rPr lang="en-US" smtClean="0"/>
              <a:t>November 2, 2014</a:t>
            </a:fld>
            <a:endParaRPr lang="en-US"/>
          </a:p>
        </p:txBody>
      </p:sp>
      <p:sp>
        <p:nvSpPr>
          <p:cNvPr id="5" name="Footer Placeholder 4"/>
          <p:cNvSpPr>
            <a:spLocks noGrp="1"/>
          </p:cNvSpPr>
          <p:nvPr>
            <p:ph type="ftr" sz="quarter" idx="11"/>
          </p:nvPr>
        </p:nvSpPr>
        <p:spPr/>
        <p:txBody>
          <a:bodyPr/>
          <a:lstStyle/>
          <a:p>
            <a:r>
              <a:rPr lang="en-US" smtClean="0"/>
              <a:t>www.nilson.pro.br</a:t>
            </a:r>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F08CBBF-EF70-4C30-9EAF-D5C8EF6B599B}" type="datetime4">
              <a:rPr lang="en-US" smtClean="0"/>
              <a:t>November 2, 2014</a:t>
            </a:fld>
            <a:endParaRPr lang="en-US" dirty="0"/>
          </a:p>
        </p:txBody>
      </p:sp>
      <p:sp>
        <p:nvSpPr>
          <p:cNvPr id="5" name="Footer Placeholder 4"/>
          <p:cNvSpPr>
            <a:spLocks noGrp="1"/>
          </p:cNvSpPr>
          <p:nvPr>
            <p:ph type="ftr" sz="quarter" idx="11"/>
          </p:nvPr>
        </p:nvSpPr>
        <p:spPr/>
        <p:txBody>
          <a:bodyPr/>
          <a:lstStyle/>
          <a:p>
            <a:r>
              <a:rPr lang="en-US" smtClean="0"/>
              <a:t>www.nilson.pro.br</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1F5CDC68-0748-4520-A128-5263082E9532}" type="datetime4">
              <a:rPr lang="en-US" smtClean="0"/>
              <a:t>November 2, 2014</a:t>
            </a:fld>
            <a:endParaRPr lang="en-US"/>
          </a:p>
        </p:txBody>
      </p:sp>
      <p:sp>
        <p:nvSpPr>
          <p:cNvPr id="6" name="Footer Placeholder 5"/>
          <p:cNvSpPr>
            <a:spLocks noGrp="1"/>
          </p:cNvSpPr>
          <p:nvPr>
            <p:ph type="ftr" sz="quarter" idx="11"/>
          </p:nvPr>
        </p:nvSpPr>
        <p:spPr/>
        <p:txBody>
          <a:bodyPr/>
          <a:lstStyle/>
          <a:p>
            <a:r>
              <a:rPr lang="en-US" smtClean="0"/>
              <a:t>www.nilson.pro.br</a:t>
            </a:r>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8D56C3B-601A-4205-B38F-2D867E156209}" type="datetime4">
              <a:rPr lang="en-US" smtClean="0"/>
              <a:t>November 2, 2014</a:t>
            </a:fld>
            <a:endParaRPr lang="en-US"/>
          </a:p>
        </p:txBody>
      </p:sp>
      <p:sp>
        <p:nvSpPr>
          <p:cNvPr id="8" name="Footer Placeholder 7"/>
          <p:cNvSpPr>
            <a:spLocks noGrp="1"/>
          </p:cNvSpPr>
          <p:nvPr>
            <p:ph type="ftr" sz="quarter" idx="11"/>
          </p:nvPr>
        </p:nvSpPr>
        <p:spPr/>
        <p:txBody>
          <a:bodyPr/>
          <a:lstStyle/>
          <a:p>
            <a:r>
              <a:rPr lang="en-US" smtClean="0"/>
              <a:t>www.nilson.pro.br</a:t>
            </a:r>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F9CC56B5-3358-4C8F-BF1F-3D2A5D0D0736}" type="datetime4">
              <a:rPr lang="en-US" smtClean="0"/>
              <a:t>November 2, 2014</a:t>
            </a:fld>
            <a:endParaRPr lang="en-US"/>
          </a:p>
        </p:txBody>
      </p:sp>
      <p:sp>
        <p:nvSpPr>
          <p:cNvPr id="4" name="Footer Placeholder 3"/>
          <p:cNvSpPr>
            <a:spLocks noGrp="1"/>
          </p:cNvSpPr>
          <p:nvPr>
            <p:ph type="ftr" sz="quarter" idx="11"/>
          </p:nvPr>
        </p:nvSpPr>
        <p:spPr/>
        <p:txBody>
          <a:bodyPr/>
          <a:lstStyle/>
          <a:p>
            <a:r>
              <a:rPr lang="en-US" smtClean="0"/>
              <a:t>www.nilson.pro.br</a:t>
            </a:r>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52104-1C54-4685-B4C8-16754801EEF7}" type="datetime4">
              <a:rPr lang="en-US" smtClean="0"/>
              <a:t>November 2, 2014</a:t>
            </a:fld>
            <a:endParaRPr lang="en-US"/>
          </a:p>
        </p:txBody>
      </p:sp>
      <p:sp>
        <p:nvSpPr>
          <p:cNvPr id="3" name="Footer Placeholder 2"/>
          <p:cNvSpPr>
            <a:spLocks noGrp="1"/>
          </p:cNvSpPr>
          <p:nvPr>
            <p:ph type="ftr" sz="quarter" idx="11"/>
          </p:nvPr>
        </p:nvSpPr>
        <p:spPr/>
        <p:txBody>
          <a:bodyPr/>
          <a:lstStyle/>
          <a:p>
            <a:r>
              <a:rPr lang="en-US" smtClean="0"/>
              <a:t>www.nilson.pro.br</a:t>
            </a:r>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442237-98B7-4A03-A4D7-120818B1C281}" type="datetime4">
              <a:rPr lang="en-US" smtClean="0"/>
              <a:t>November 2, 2014</a:t>
            </a:fld>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www.nilson.pro.br</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t-BR" smtClean="0"/>
              <a:t>Clique para editar o título mestre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t-BR" smtClean="0"/>
              <a:t>Clique para editar o título mestre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82EF278-B619-4025-9D37-B6BB5E3C0AA0}" type="datetime4">
              <a:rPr lang="en-US" smtClean="0"/>
              <a:t>November 2,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www.nilson.pro.br</a:t>
            </a:r>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023C960-E100-4143-BAB4-78A724D0C6C1}" type="datetime4">
              <a:rPr lang="en-US" smtClean="0"/>
              <a:t>November 2, 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www.nilson.pro.br</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8DF745-7D3F-47F4-83A3-874385CFAA69}"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a:xfrm>
            <a:off x="395536" y="5229200"/>
            <a:ext cx="7884876" cy="914400"/>
          </a:xfrm>
        </p:spPr>
        <p:txBody>
          <a:bodyPr>
            <a:noAutofit/>
          </a:bodyPr>
          <a:lstStyle/>
          <a:p>
            <a:pPr algn="ctr"/>
            <a:r>
              <a:rPr lang="pt-BR" sz="3600" dirty="0" smtClean="0">
                <a:solidFill>
                  <a:schemeClr val="tx1"/>
                </a:solidFill>
                <a:effectLst>
                  <a:outerShdw blurRad="38100" dist="38100" dir="2700000" algn="tl">
                    <a:srgbClr val="000000">
                      <a:alpha val="43137"/>
                    </a:srgbClr>
                  </a:outerShdw>
                </a:effectLst>
              </a:rPr>
              <a:t>Pecuária, Entradas &amp; Bandeiras, Tratados de Limites</a:t>
            </a:r>
            <a:endParaRPr lang="pt-BR" sz="3600" dirty="0">
              <a:solidFill>
                <a:schemeClr val="tx1"/>
              </a:solidFill>
              <a:effectLst>
                <a:outerShdw blurRad="38100" dist="38100" dir="2700000" algn="tl">
                  <a:srgbClr val="000000">
                    <a:alpha val="43137"/>
                  </a:srgbClr>
                </a:outerShdw>
              </a:effectLst>
            </a:endParaRP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a:t>
            </a:fld>
            <a:endParaRPr lang="en-US"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58948"/>
            <a:ext cx="7416824" cy="4635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ço Reservado para Data 5"/>
          <p:cNvSpPr>
            <a:spLocks noGrp="1"/>
          </p:cNvSpPr>
          <p:nvPr>
            <p:ph type="dt" sz="half" idx="10"/>
          </p:nvPr>
        </p:nvSpPr>
        <p:spPr/>
        <p:txBody>
          <a:bodyPr/>
          <a:lstStyle/>
          <a:p>
            <a:fld id="{186B5533-C13B-4D39-B396-8B6BE438DC2A}" type="datetime4">
              <a:rPr lang="en-US" smtClean="0"/>
              <a:t>November 2, 2014</a:t>
            </a:fld>
            <a:endParaRPr lang="en-US" dirty="0"/>
          </a:p>
        </p:txBody>
      </p:sp>
      <p:sp>
        <p:nvSpPr>
          <p:cNvPr id="7" name="Espaço Reservado para Rodapé 6"/>
          <p:cNvSpPr>
            <a:spLocks noGrp="1"/>
          </p:cNvSpPr>
          <p:nvPr>
            <p:ph type="ftr" sz="quarter" idx="11"/>
          </p:nvPr>
        </p:nvSpPr>
        <p:spPr/>
        <p:txBody>
          <a:bodyPr/>
          <a:lstStyle/>
          <a:p>
            <a:r>
              <a:rPr lang="en-US" smtClean="0"/>
              <a:t>www.nilson.pro.br</a:t>
            </a:r>
            <a:endParaRPr lang="en-US" dirty="0"/>
          </a:p>
        </p:txBody>
      </p:sp>
    </p:spTree>
    <p:extLst>
      <p:ext uri="{BB962C8B-B14F-4D97-AF65-F5344CB8AC3E}">
        <p14:creationId xmlns:p14="http://schemas.microsoft.com/office/powerpoint/2010/main" val="2099599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ENTRADAS &amp; BANDEIRAS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07504" y="5733256"/>
            <a:ext cx="8208912" cy="532656"/>
          </a:xfrm>
        </p:spPr>
        <p:txBody>
          <a:bodyPr>
            <a:noAutofit/>
          </a:bodyPr>
          <a:lstStyle/>
          <a:p>
            <a:pPr algn="just"/>
            <a:r>
              <a:rPr lang="pt-BR" sz="2700" dirty="0" smtClean="0"/>
              <a:t>Bandeiras fluviais chamavam-se </a:t>
            </a:r>
            <a:r>
              <a:rPr lang="pt-BR" sz="2700" dirty="0" smtClean="0">
                <a:effectLst>
                  <a:outerShdw blurRad="38100" dist="38100" dir="2700000" algn="tl">
                    <a:srgbClr val="000000">
                      <a:alpha val="43137"/>
                    </a:srgbClr>
                  </a:outerShdw>
                </a:effectLst>
              </a:rPr>
              <a:t>monções</a:t>
            </a:r>
            <a:r>
              <a:rPr lang="pt-BR" sz="2700" dirty="0" smtClean="0"/>
              <a:t>.  Ajudaram a desbravar Mato Grosso, Grão-Pará e Maranhão.</a:t>
            </a: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10</a:t>
            </a:fld>
            <a:endParaRPr lang="en-US"/>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56792"/>
            <a:ext cx="7242060" cy="3961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ço Reservado para Data 5"/>
          <p:cNvSpPr>
            <a:spLocks noGrp="1"/>
          </p:cNvSpPr>
          <p:nvPr>
            <p:ph type="dt" sz="half" idx="10"/>
          </p:nvPr>
        </p:nvSpPr>
        <p:spPr/>
        <p:txBody>
          <a:bodyPr/>
          <a:lstStyle/>
          <a:p>
            <a:fld id="{388F4A88-8B95-4E8D-9109-D9A097A875CA}"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1187167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ENTRADAS &amp; BANDEIRAS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9032" y="4509120"/>
            <a:ext cx="4891562" cy="720080"/>
          </a:xfrm>
        </p:spPr>
        <p:txBody>
          <a:bodyPr>
            <a:noAutofit/>
          </a:bodyPr>
          <a:lstStyle/>
          <a:p>
            <a:pPr algn="just"/>
            <a:r>
              <a:rPr lang="pt-BR" sz="2800" dirty="0" smtClean="0"/>
              <a:t>Construiu-se a imagem do bandeirante como branco, orgulhoso e elegantemente vestido.  A maioria deveria ser mestiça e muito pobre.</a:t>
            </a:r>
            <a:endParaRPr lang="pt-BR" sz="2800"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11</a:t>
            </a:fld>
            <a:endParaRPr lang="en-US"/>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66" y="1628800"/>
            <a:ext cx="4762500"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651378"/>
            <a:ext cx="3320802" cy="4736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aixaDeTexto 6"/>
          <p:cNvSpPr txBox="1"/>
          <p:nvPr/>
        </p:nvSpPr>
        <p:spPr>
          <a:xfrm>
            <a:off x="4999066" y="6412686"/>
            <a:ext cx="3397792" cy="369332"/>
          </a:xfrm>
          <a:prstGeom prst="rect">
            <a:avLst/>
          </a:prstGeom>
          <a:noFill/>
        </p:spPr>
        <p:txBody>
          <a:bodyPr wrap="square" rtlCol="0">
            <a:spAutoFit/>
          </a:bodyPr>
          <a:lstStyle/>
          <a:p>
            <a:r>
              <a:rPr lang="pt-BR" dirty="0" smtClean="0"/>
              <a:t>Domingos Jorge Velho - 1903</a:t>
            </a:r>
            <a:endParaRPr lang="pt-BR" dirty="0"/>
          </a:p>
        </p:txBody>
      </p:sp>
      <p:sp>
        <p:nvSpPr>
          <p:cNvPr id="8" name="Espaço Reservado para Data 7"/>
          <p:cNvSpPr>
            <a:spLocks noGrp="1"/>
          </p:cNvSpPr>
          <p:nvPr>
            <p:ph type="dt" sz="half" idx="10"/>
          </p:nvPr>
        </p:nvSpPr>
        <p:spPr/>
        <p:txBody>
          <a:bodyPr/>
          <a:lstStyle/>
          <a:p>
            <a:fld id="{94E9A8AD-FA08-4ADF-9E44-082B4DF2AF5A}" type="datetime4">
              <a:rPr lang="en-US" smtClean="0"/>
              <a:t>November 2, 2014</a:t>
            </a:fld>
            <a:endParaRPr lang="en-US"/>
          </a:p>
        </p:txBody>
      </p:sp>
      <p:sp>
        <p:nvSpPr>
          <p:cNvPr id="9" name="Espaço Reservado para Rodapé 8"/>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261034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1152128"/>
          </a:xfrm>
        </p:spPr>
        <p:txBody>
          <a:bodyPr>
            <a:normAutofit fontScale="90000"/>
          </a:bodyPr>
          <a:lstStyle/>
          <a:p>
            <a:pPr algn="ctr"/>
            <a:r>
              <a:rPr lang="pt-BR" dirty="0" smtClean="0"/>
              <a:t>Exploração das drogas do sertão: </a:t>
            </a:r>
            <a:br>
              <a:rPr lang="pt-BR" dirty="0" smtClean="0"/>
            </a:br>
            <a:endParaRPr lang="pt-BR" dirty="0"/>
          </a:p>
        </p:txBody>
      </p:sp>
      <p:sp>
        <p:nvSpPr>
          <p:cNvPr id="2" name="Espaço Reservado para Conteúdo 1"/>
          <p:cNvSpPr>
            <a:spLocks noGrp="1"/>
          </p:cNvSpPr>
          <p:nvPr>
            <p:ph idx="1"/>
          </p:nvPr>
        </p:nvSpPr>
        <p:spPr/>
        <p:txBody>
          <a:bodyPr>
            <a:normAutofit fontScale="62500" lnSpcReduction="20000"/>
          </a:bodyPr>
          <a:lstStyle/>
          <a:p>
            <a:endParaRPr lang="pt-BR" dirty="0" smtClean="0"/>
          </a:p>
          <a:p>
            <a:r>
              <a:rPr lang="pt-BR" dirty="0" smtClean="0"/>
              <a:t>Ao longo da colonização, observamos que a incursão pelo interior do nosso território abriu caminho não apenas para o conhecimento de novos espaços, mas também para a existência de várias plantas, frutas e raízes que compunham a nossa vegetação. Nesse processo, o contato com as populações indígenas também foi de suma importância para que os colonizadores conhecessem as potencialidades curativas e culinárias das chamadas “drogas do sertão”.</a:t>
            </a:r>
          </a:p>
          <a:p>
            <a:r>
              <a:rPr lang="pt-BR" dirty="0" smtClean="0"/>
              <a:t>Nos séculos XVI e XVII, a exploração da região amazônica acabou surgindo como uma solução para o papel econômico anteriormente desempenhado pelas especiarias indianas. Afinal, esse espaço do território colonial acabou se mostrando rico em frutas, sementes, raízes e outras plantas que tinham finalidades medicinais e culinárias. Cacau, cravo, guaraná, urucum, poaia e baunilha foram alguns dos produtos que ficaram conhecidos como as tais “drogas do sertão”.</a:t>
            </a:r>
          </a:p>
          <a:p>
            <a:endParaRPr lang="pt-BR" dirty="0"/>
          </a:p>
        </p:txBody>
      </p:sp>
      <p:sp>
        <p:nvSpPr>
          <p:cNvPr id="3" name="Espaço Reservado para Número de Slide 2"/>
          <p:cNvSpPr>
            <a:spLocks noGrp="1"/>
          </p:cNvSpPr>
          <p:nvPr>
            <p:ph type="sldNum" sz="quarter" idx="12"/>
          </p:nvPr>
        </p:nvSpPr>
        <p:spPr/>
        <p:txBody>
          <a:bodyPr/>
          <a:lstStyle/>
          <a:p>
            <a:fld id="{F38DF745-7D3F-47F4-83A3-874385CFAA69}" type="slidenum">
              <a:rPr lang="en-US" smtClean="0"/>
              <a:pPr/>
              <a:t>12</a:t>
            </a:fld>
            <a:endParaRPr lang="en-US"/>
          </a:p>
        </p:txBody>
      </p:sp>
      <p:sp>
        <p:nvSpPr>
          <p:cNvPr id="5" name="Espaço Reservado para Data 4"/>
          <p:cNvSpPr>
            <a:spLocks noGrp="1"/>
          </p:cNvSpPr>
          <p:nvPr>
            <p:ph type="dt" sz="half" idx="10"/>
          </p:nvPr>
        </p:nvSpPr>
        <p:spPr/>
        <p:txBody>
          <a:bodyPr/>
          <a:lstStyle/>
          <a:p>
            <a:fld id="{33F97017-69E7-4BC7-A408-5ACF4A58C8FD}"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pPr algn="ctr" eaLnBrk="1" hangingPunct="1"/>
            <a:r>
              <a:rPr lang="pt-BR" dirty="0" smtClean="0">
                <a:latin typeface="Arial" charset="0"/>
                <a:cs typeface="Arial" charset="0"/>
              </a:rPr>
              <a:t>União Ibérica</a:t>
            </a:r>
          </a:p>
        </p:txBody>
      </p:sp>
      <p:sp>
        <p:nvSpPr>
          <p:cNvPr id="3075" name="Espaço Reservado para Conteúdo 2"/>
          <p:cNvSpPr>
            <a:spLocks noGrp="1"/>
          </p:cNvSpPr>
          <p:nvPr>
            <p:ph idx="1"/>
          </p:nvPr>
        </p:nvSpPr>
        <p:spPr/>
        <p:txBody>
          <a:bodyPr/>
          <a:lstStyle/>
          <a:p>
            <a:pPr eaLnBrk="1" hangingPunct="1"/>
            <a:r>
              <a:rPr lang="pt-BR" dirty="0" smtClean="0"/>
              <a:t>Domínio espanhol nos territórios portugueses;</a:t>
            </a:r>
          </a:p>
          <a:p>
            <a:pPr eaLnBrk="1" hangingPunct="1"/>
            <a:r>
              <a:rPr lang="pt-BR" dirty="0" smtClean="0"/>
              <a:t>Morte de D. Sebastião</a:t>
            </a:r>
          </a:p>
          <a:p>
            <a:pPr eaLnBrk="1" hangingPunct="1"/>
            <a:r>
              <a:rPr lang="pt-BR" dirty="0" err="1" smtClean="0"/>
              <a:t>Cardel</a:t>
            </a:r>
            <a:r>
              <a:rPr lang="pt-BR" dirty="0" smtClean="0"/>
              <a:t> D. Henrique</a:t>
            </a:r>
          </a:p>
          <a:p>
            <a:pPr eaLnBrk="1" hangingPunct="1"/>
            <a:r>
              <a:rPr lang="pt-BR" dirty="0" smtClean="0"/>
              <a:t>Rei Felipe II, rei da Espanha</a:t>
            </a:r>
          </a:p>
        </p:txBody>
      </p:sp>
      <p:pic>
        <p:nvPicPr>
          <p:cNvPr id="3076" name="Picture 2" descr="http://www.esferadoslivros.pt/images/capas/big_dsebastiao.jpg"/>
          <p:cNvPicPr>
            <a:picLocks noChangeAspect="1" noChangeArrowheads="1"/>
          </p:cNvPicPr>
          <p:nvPr/>
        </p:nvPicPr>
        <p:blipFill>
          <a:blip r:embed="rId2" cstate="print"/>
          <a:srcRect/>
          <a:stretch>
            <a:fillRect/>
          </a:stretch>
        </p:blipFill>
        <p:spPr bwMode="auto">
          <a:xfrm>
            <a:off x="0" y="4365104"/>
            <a:ext cx="3203848" cy="2492896"/>
          </a:xfrm>
          <a:prstGeom prst="rect">
            <a:avLst/>
          </a:prstGeom>
          <a:noFill/>
          <a:ln w="9525">
            <a:noFill/>
            <a:miter lim="800000"/>
            <a:headEnd/>
            <a:tailEnd/>
          </a:ln>
        </p:spPr>
      </p:pic>
      <p:pic>
        <p:nvPicPr>
          <p:cNvPr id="3077" name="Picture 4" descr="http://decapode.no.sapo.pt/Hist%F3ria1/cardeal.JPG"/>
          <p:cNvPicPr>
            <a:picLocks noChangeAspect="1" noChangeArrowheads="1"/>
          </p:cNvPicPr>
          <p:nvPr/>
        </p:nvPicPr>
        <p:blipFill>
          <a:blip r:embed="rId3" cstate="print"/>
          <a:srcRect/>
          <a:stretch>
            <a:fillRect/>
          </a:stretch>
        </p:blipFill>
        <p:spPr bwMode="auto">
          <a:xfrm>
            <a:off x="3203848" y="4365104"/>
            <a:ext cx="3024038" cy="2492896"/>
          </a:xfrm>
          <a:prstGeom prst="rect">
            <a:avLst/>
          </a:prstGeom>
          <a:noFill/>
          <a:ln w="9525">
            <a:noFill/>
            <a:miter lim="800000"/>
            <a:headEnd/>
            <a:tailEnd/>
          </a:ln>
        </p:spPr>
      </p:pic>
      <p:pic>
        <p:nvPicPr>
          <p:cNvPr id="3078" name="Picture 6" descr="http://4.bp.blogspot.com/-2o8Z88t4WYc/TfzwsixnWBI/AAAAAAAAD1g/6uu9pa9lopQ/s1600/felipe-ii.jpg"/>
          <p:cNvPicPr>
            <a:picLocks noChangeAspect="1" noChangeArrowheads="1"/>
          </p:cNvPicPr>
          <p:nvPr/>
        </p:nvPicPr>
        <p:blipFill>
          <a:blip r:embed="rId4" cstate="print"/>
          <a:srcRect/>
          <a:stretch>
            <a:fillRect/>
          </a:stretch>
        </p:blipFill>
        <p:spPr bwMode="auto">
          <a:xfrm>
            <a:off x="6156176" y="4365104"/>
            <a:ext cx="2987824" cy="2492896"/>
          </a:xfrm>
          <a:prstGeom prst="rect">
            <a:avLst/>
          </a:prstGeom>
          <a:noFill/>
          <a:ln w="9525">
            <a:noFill/>
            <a:miter lim="800000"/>
            <a:headEnd/>
            <a:tailEnd/>
          </a:ln>
        </p:spPr>
      </p:pic>
      <p:sp>
        <p:nvSpPr>
          <p:cNvPr id="2" name="Espaço Reservado para Data 1"/>
          <p:cNvSpPr>
            <a:spLocks noGrp="1"/>
          </p:cNvSpPr>
          <p:nvPr>
            <p:ph type="dt" sz="half" idx="10"/>
          </p:nvPr>
        </p:nvSpPr>
        <p:spPr/>
        <p:txBody>
          <a:bodyPr/>
          <a:lstStyle/>
          <a:p>
            <a:fld id="{14D05E2D-ACB2-4CA5-A2A8-636E150B0E01}"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07504" y="1556792"/>
            <a:ext cx="8208912" cy="4997152"/>
          </a:xfrm>
        </p:spPr>
        <p:txBody>
          <a:bodyPr>
            <a:noAutofit/>
          </a:bodyPr>
          <a:lstStyle/>
          <a:p>
            <a:pPr algn="just"/>
            <a:r>
              <a:rPr lang="pt-BR" sz="2800" dirty="0" smtClean="0"/>
              <a:t>A União Ibérica, as rotas do gado e as bandeiras ajudaram a minar o Tratado de Tordesilhas.</a:t>
            </a:r>
            <a:r>
              <a:rPr lang="pt-BR" sz="2800" dirty="0"/>
              <a:t> </a:t>
            </a:r>
            <a:endParaRPr lang="pt-BR" sz="2800" dirty="0" smtClean="0"/>
          </a:p>
          <a:p>
            <a:pPr algn="just"/>
            <a:r>
              <a:rPr lang="pt-BR" sz="2800" dirty="0" smtClean="0"/>
              <a:t>Foram </a:t>
            </a:r>
            <a:r>
              <a:rPr lang="pt-BR" sz="2800" dirty="0"/>
              <a:t>vários os tratados que definiram os limites do </a:t>
            </a:r>
            <a:r>
              <a:rPr lang="pt-BR" sz="2800" dirty="0" smtClean="0"/>
              <a:t>Brasil sendo o mais importante o Tratado de Madri (1750).  Seguem os tratados:</a:t>
            </a:r>
            <a:endParaRPr lang="pt-BR" sz="2800" dirty="0"/>
          </a:p>
          <a:p>
            <a:pPr algn="just"/>
            <a:r>
              <a:rPr lang="pt-BR" sz="2800" dirty="0" smtClean="0">
                <a:effectLst>
                  <a:outerShdw blurRad="38100" dist="38100" dir="2700000" algn="tl">
                    <a:srgbClr val="000000">
                      <a:alpha val="43137"/>
                    </a:srgbClr>
                  </a:outerShdw>
                </a:effectLst>
              </a:rPr>
              <a:t>Tratado </a:t>
            </a:r>
            <a:r>
              <a:rPr lang="pt-BR" sz="2800" dirty="0">
                <a:effectLst>
                  <a:outerShdw blurRad="38100" dist="38100" dir="2700000" algn="tl">
                    <a:srgbClr val="000000">
                      <a:alpha val="43137"/>
                    </a:srgbClr>
                  </a:outerShdw>
                </a:effectLst>
              </a:rPr>
              <a:t>de Lisboa </a:t>
            </a:r>
            <a:r>
              <a:rPr lang="pt-BR" sz="2800" dirty="0"/>
              <a:t>(1681</a:t>
            </a:r>
            <a:r>
              <a:rPr lang="pt-BR" sz="2800" dirty="0" smtClean="0"/>
              <a:t>): tratou </a:t>
            </a:r>
            <a:r>
              <a:rPr lang="pt-BR" sz="2800" dirty="0"/>
              <a:t>da devolução da Colônia do </a:t>
            </a:r>
            <a:r>
              <a:rPr lang="pt-BR" sz="2800" dirty="0" smtClean="0"/>
              <a:t>Sacramento (Uruguai), </a:t>
            </a:r>
            <a:r>
              <a:rPr lang="pt-BR" sz="2800" dirty="0"/>
              <a:t>ocupada pelos espanhóis no ano de sua fundação. O apoio da Inglaterra foi decisivo para Portugal conseguir essa vitória diplomática. A saída das forças espanholas só se dá efetivamente em 1683.</a:t>
            </a:r>
          </a:p>
          <a:p>
            <a:pPr algn="just"/>
            <a:endParaRPr lang="pt-BR" sz="2800"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14</a:t>
            </a:fld>
            <a:endParaRPr lang="en-US"/>
          </a:p>
        </p:txBody>
      </p:sp>
      <p:sp>
        <p:nvSpPr>
          <p:cNvPr id="5" name="Espaço Reservado para Data 4"/>
          <p:cNvSpPr>
            <a:spLocks noGrp="1"/>
          </p:cNvSpPr>
          <p:nvPr>
            <p:ph type="dt" sz="half" idx="10"/>
          </p:nvPr>
        </p:nvSpPr>
        <p:spPr/>
        <p:txBody>
          <a:bodyPr/>
          <a:lstStyle/>
          <a:p>
            <a:fld id="{72B6BE37-DDD1-4472-9FAB-4D3FD5A36F48}"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112083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07504" y="1556792"/>
            <a:ext cx="8208912" cy="4997152"/>
          </a:xfrm>
        </p:spPr>
        <p:txBody>
          <a:bodyPr>
            <a:noAutofit/>
          </a:bodyPr>
          <a:lstStyle/>
          <a:p>
            <a:pPr algn="just"/>
            <a:r>
              <a:rPr lang="pt-BR" sz="2800" dirty="0" smtClean="0">
                <a:effectLst>
                  <a:outerShdw blurRad="38100" dist="38100" dir="2700000" algn="tl">
                    <a:srgbClr val="000000">
                      <a:alpha val="43137"/>
                    </a:srgbClr>
                  </a:outerShdw>
                </a:effectLst>
              </a:rPr>
              <a:t>Tratados de </a:t>
            </a:r>
            <a:r>
              <a:rPr lang="pt-BR" sz="2800" dirty="0" err="1" smtClean="0">
                <a:effectLst>
                  <a:outerShdw blurRad="38100" dist="38100" dir="2700000" algn="tl">
                    <a:srgbClr val="000000">
                      <a:alpha val="43137"/>
                    </a:srgbClr>
                  </a:outerShdw>
                </a:effectLst>
              </a:rPr>
              <a:t>Utretch</a:t>
            </a:r>
            <a:r>
              <a:rPr lang="pt-BR" sz="2800" dirty="0" smtClean="0"/>
              <a:t>: são desdobramento da </a:t>
            </a:r>
            <a:r>
              <a:rPr lang="pt-BR" sz="2800" dirty="0" smtClean="0">
                <a:effectLst>
                  <a:outerShdw blurRad="38100" dist="38100" dir="2700000" algn="tl">
                    <a:srgbClr val="000000">
                      <a:alpha val="43137"/>
                    </a:srgbClr>
                  </a:outerShdw>
                </a:effectLst>
              </a:rPr>
              <a:t>Guerra de Sucessão ao Trono de Espanha </a:t>
            </a:r>
            <a:r>
              <a:rPr lang="pt-BR" sz="2800" dirty="0" smtClean="0"/>
              <a:t>(1702-1714).</a:t>
            </a:r>
          </a:p>
          <a:p>
            <a:pPr algn="just"/>
            <a:r>
              <a:rPr lang="pt-BR" sz="2800" dirty="0" smtClean="0">
                <a:effectLst>
                  <a:outerShdw blurRad="38100" dist="38100" dir="2700000" algn="tl">
                    <a:srgbClr val="000000">
                      <a:alpha val="43137"/>
                    </a:srgbClr>
                  </a:outerShdw>
                </a:effectLst>
              </a:rPr>
              <a:t>Primeiro </a:t>
            </a:r>
            <a:r>
              <a:rPr lang="pt-BR" sz="2800" dirty="0">
                <a:effectLst>
                  <a:outerShdw blurRad="38100" dist="38100" dir="2700000" algn="tl">
                    <a:srgbClr val="000000">
                      <a:alpha val="43137"/>
                    </a:srgbClr>
                  </a:outerShdw>
                </a:effectLst>
              </a:rPr>
              <a:t>Tratado de Utrecht entre Portugal e França </a:t>
            </a:r>
            <a:r>
              <a:rPr lang="pt-BR" sz="2800" dirty="0"/>
              <a:t>(1713</a:t>
            </a:r>
            <a:r>
              <a:rPr lang="pt-BR" sz="2800" dirty="0" smtClean="0"/>
              <a:t>) </a:t>
            </a:r>
            <a:r>
              <a:rPr lang="pt-BR" sz="2800" dirty="0" smtClean="0">
                <a:latin typeface="Arial"/>
                <a:cs typeface="Arial"/>
              </a:rPr>
              <a:t>→</a:t>
            </a:r>
            <a:r>
              <a:rPr lang="pt-BR" sz="2800" dirty="0" smtClean="0"/>
              <a:t> </a:t>
            </a:r>
            <a:r>
              <a:rPr lang="pt-BR" sz="2800" dirty="0"/>
              <a:t>estabeleceu as fronteiras portuguesas do norte do </a:t>
            </a:r>
            <a:r>
              <a:rPr lang="pt-BR" sz="2800" dirty="0" smtClean="0"/>
              <a:t>Brasil. O </a:t>
            </a:r>
            <a:r>
              <a:rPr lang="pt-BR" sz="2800" dirty="0"/>
              <a:t>rio Oiapoque foi reconhecido como limite natural entre a Guiana e a Capitania do Cabo do Norte. A França reconhece o direito de Portugal à bacia do Amazonas.</a:t>
            </a:r>
          </a:p>
          <a:p>
            <a:pPr algn="just"/>
            <a:r>
              <a:rPr lang="pt-BR" sz="2800" dirty="0" smtClean="0">
                <a:effectLst>
                  <a:outerShdw blurRad="38100" dist="38100" dir="2700000" algn="tl">
                    <a:srgbClr val="000000">
                      <a:alpha val="43137"/>
                    </a:srgbClr>
                  </a:outerShdw>
                </a:effectLst>
              </a:rPr>
              <a:t>Segundo </a:t>
            </a:r>
            <a:r>
              <a:rPr lang="pt-BR" sz="2800" dirty="0">
                <a:effectLst>
                  <a:outerShdw blurRad="38100" dist="38100" dir="2700000" algn="tl">
                    <a:srgbClr val="000000">
                      <a:alpha val="43137"/>
                    </a:srgbClr>
                  </a:outerShdw>
                </a:effectLst>
              </a:rPr>
              <a:t>Tratado de Utrecht entre Portugal e Espanha </a:t>
            </a:r>
            <a:r>
              <a:rPr lang="pt-BR" sz="2800" dirty="0"/>
              <a:t>(1715) </a:t>
            </a:r>
            <a:r>
              <a:rPr lang="pt-BR" sz="2800" dirty="0">
                <a:latin typeface="Arial"/>
                <a:cs typeface="Arial"/>
              </a:rPr>
              <a:t>→ </a:t>
            </a:r>
            <a:r>
              <a:rPr lang="pt-BR" sz="2800" dirty="0" smtClean="0">
                <a:latin typeface="Arial"/>
                <a:cs typeface="Arial"/>
              </a:rPr>
              <a:t> </a:t>
            </a:r>
            <a:r>
              <a:rPr lang="pt-BR" sz="2800" dirty="0" smtClean="0"/>
              <a:t>tratou </a:t>
            </a:r>
            <a:r>
              <a:rPr lang="pt-BR" sz="2800" dirty="0"/>
              <a:t>da segunda devolução da Colônia de Sacramento a Portugal.</a:t>
            </a: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15</a:t>
            </a:fld>
            <a:endParaRPr lang="en-US"/>
          </a:p>
        </p:txBody>
      </p:sp>
      <p:sp>
        <p:nvSpPr>
          <p:cNvPr id="5" name="Espaço Reservado para Data 4"/>
          <p:cNvSpPr>
            <a:spLocks noGrp="1"/>
          </p:cNvSpPr>
          <p:nvPr>
            <p:ph type="dt" sz="half" idx="10"/>
          </p:nvPr>
        </p:nvSpPr>
        <p:spPr/>
        <p:txBody>
          <a:bodyPr/>
          <a:lstStyle/>
          <a:p>
            <a:fld id="{DECABCDE-84BB-4056-88EF-E956D5D57F79}"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3767970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0" y="1556792"/>
            <a:ext cx="8316416" cy="4997152"/>
          </a:xfrm>
        </p:spPr>
        <p:txBody>
          <a:bodyPr>
            <a:noAutofit/>
          </a:bodyPr>
          <a:lstStyle/>
          <a:p>
            <a:pPr algn="just"/>
            <a:r>
              <a:rPr lang="pt-BR" sz="2800" dirty="0">
                <a:effectLst>
                  <a:outerShdw blurRad="38100" dist="38100" dir="2700000" algn="tl">
                    <a:srgbClr val="000000">
                      <a:alpha val="43137"/>
                    </a:srgbClr>
                  </a:outerShdw>
                </a:effectLst>
              </a:rPr>
              <a:t>O Tratado de Madri </a:t>
            </a:r>
            <a:r>
              <a:rPr lang="pt-BR" sz="2800" dirty="0"/>
              <a:t>(1750</a:t>
            </a:r>
            <a:r>
              <a:rPr lang="pt-BR" sz="2800" dirty="0" smtClean="0"/>
              <a:t>) </a:t>
            </a:r>
            <a:r>
              <a:rPr lang="pt-BR" sz="2800" dirty="0">
                <a:latin typeface="Arial"/>
                <a:cs typeface="Arial"/>
              </a:rPr>
              <a:t>→</a:t>
            </a:r>
            <a:r>
              <a:rPr lang="pt-BR" sz="2800" dirty="0" smtClean="0"/>
              <a:t> anulou </a:t>
            </a:r>
            <a:r>
              <a:rPr lang="pt-BR" sz="2800" dirty="0"/>
              <a:t>o </a:t>
            </a:r>
            <a:r>
              <a:rPr lang="pt-BR" sz="2800" dirty="0" smtClean="0">
                <a:effectLst>
                  <a:outerShdw blurRad="38100" dist="38100" dir="2700000" algn="tl">
                    <a:srgbClr val="000000">
                      <a:alpha val="43137"/>
                    </a:srgbClr>
                  </a:outerShdw>
                </a:effectLst>
              </a:rPr>
              <a:t>Tratado </a:t>
            </a:r>
            <a:r>
              <a:rPr lang="pt-BR" sz="2800" dirty="0">
                <a:effectLst>
                  <a:outerShdw blurRad="38100" dist="38100" dir="2700000" algn="tl">
                    <a:srgbClr val="000000">
                      <a:alpha val="43137"/>
                    </a:srgbClr>
                  </a:outerShdw>
                </a:effectLst>
              </a:rPr>
              <a:t>de </a:t>
            </a:r>
            <a:r>
              <a:rPr lang="pt-BR" sz="2800" dirty="0" smtClean="0">
                <a:effectLst>
                  <a:outerShdw blurRad="38100" dist="38100" dir="2700000" algn="tl">
                    <a:srgbClr val="000000">
                      <a:alpha val="43137"/>
                    </a:srgbClr>
                  </a:outerShdw>
                </a:effectLst>
              </a:rPr>
              <a:t>Tordesilhas</a:t>
            </a:r>
            <a:r>
              <a:rPr lang="pt-BR" sz="2800" dirty="0" smtClean="0"/>
              <a:t>, consagrando o princípio de </a:t>
            </a:r>
            <a:r>
              <a:rPr lang="pt-BR" sz="2800" i="1" dirty="0">
                <a:effectLst>
                  <a:outerShdw blurRad="38100" dist="38100" dir="2700000" algn="tl">
                    <a:srgbClr val="000000">
                      <a:alpha val="43137"/>
                    </a:srgbClr>
                  </a:outerShdw>
                </a:effectLst>
              </a:rPr>
              <a:t>uti </a:t>
            </a:r>
            <a:r>
              <a:rPr lang="pt-BR" sz="2800" i="1" dirty="0" smtClean="0">
                <a:effectLst>
                  <a:outerShdw blurRad="38100" dist="38100" dir="2700000" algn="tl">
                    <a:srgbClr val="000000">
                      <a:alpha val="43137"/>
                    </a:srgbClr>
                  </a:outerShdw>
                </a:effectLst>
              </a:rPr>
              <a:t>possidetis</a:t>
            </a:r>
            <a:r>
              <a:rPr lang="pt-BR" sz="2800" i="1" dirty="0" smtClean="0"/>
              <a:t>.</a:t>
            </a:r>
            <a:r>
              <a:rPr lang="pt-BR" sz="2800" dirty="0" smtClean="0"/>
              <a:t> </a:t>
            </a:r>
            <a:r>
              <a:rPr lang="pt-BR" sz="2800" dirty="0"/>
              <a:t>Portugal </a:t>
            </a:r>
            <a:r>
              <a:rPr lang="pt-BR" sz="2800" dirty="0" smtClean="0"/>
              <a:t>garantiu </a:t>
            </a:r>
            <a:r>
              <a:rPr lang="pt-BR" sz="2800" dirty="0"/>
              <a:t>o controle da maior parte da Bacia Amazônica, enquanto </a:t>
            </a:r>
            <a:r>
              <a:rPr lang="pt-BR" sz="2800" dirty="0" smtClean="0"/>
              <a:t>a </a:t>
            </a:r>
            <a:r>
              <a:rPr lang="pt-BR" sz="2800" dirty="0"/>
              <a:t>Espanha controlava </a:t>
            </a:r>
            <a:r>
              <a:rPr lang="pt-BR" sz="2800" dirty="0" smtClean="0"/>
              <a:t>o foz do rio do Prata</a:t>
            </a:r>
            <a:r>
              <a:rPr lang="pt-BR" sz="2800" dirty="0"/>
              <a:t>. </a:t>
            </a:r>
            <a:r>
              <a:rPr lang="pt-BR" sz="2800" dirty="0" smtClean="0"/>
              <a:t>Portugal devolve </a:t>
            </a:r>
            <a:r>
              <a:rPr lang="pt-BR" sz="2800" dirty="0" smtClean="0">
                <a:effectLst>
                  <a:outerShdw blurRad="38100" dist="38100" dir="2700000" algn="tl">
                    <a:srgbClr val="000000">
                      <a:alpha val="43137"/>
                    </a:srgbClr>
                  </a:outerShdw>
                </a:effectLst>
              </a:rPr>
              <a:t>Sacramento</a:t>
            </a:r>
            <a:r>
              <a:rPr lang="pt-BR" sz="2800" dirty="0" smtClean="0"/>
              <a:t>.  Definiu </a:t>
            </a:r>
            <a:r>
              <a:rPr lang="pt-BR" sz="2800" dirty="0"/>
              <a:t>as fronteiras aproximadas do Brasil até nos nossos dias</a:t>
            </a:r>
            <a:r>
              <a:rPr lang="pt-BR" sz="2800" dirty="0" smtClean="0"/>
              <a:t>.</a:t>
            </a:r>
          </a:p>
          <a:p>
            <a:pPr algn="just"/>
            <a:r>
              <a:rPr lang="pt-BR" sz="2800" dirty="0" smtClean="0"/>
              <a:t>O tratado ignorou a vontade dos índios e jesuítas da região dos </a:t>
            </a:r>
            <a:r>
              <a:rPr lang="pt-BR" sz="2800" dirty="0" smtClean="0">
                <a:effectLst>
                  <a:outerShdw blurRad="38100" dist="38100" dir="2700000" algn="tl">
                    <a:srgbClr val="000000">
                      <a:alpha val="43137"/>
                    </a:srgbClr>
                  </a:outerShdw>
                </a:effectLst>
              </a:rPr>
              <a:t>Sete Povos das Missões</a:t>
            </a:r>
            <a:r>
              <a:rPr lang="pt-BR" sz="2800" dirty="0" smtClean="0"/>
              <a:t>.</a:t>
            </a:r>
          </a:p>
          <a:p>
            <a:pPr algn="just"/>
            <a:r>
              <a:rPr lang="pt-BR" sz="2800" dirty="0">
                <a:effectLst>
                  <a:outerShdw blurRad="38100" dist="38100" dir="2700000" algn="tl">
                    <a:srgbClr val="000000">
                      <a:alpha val="43137"/>
                    </a:srgbClr>
                  </a:outerShdw>
                </a:effectLst>
              </a:rPr>
              <a:t>Tratado de El Pardo </a:t>
            </a:r>
            <a:r>
              <a:rPr lang="pt-BR" sz="2800" dirty="0"/>
              <a:t>(1761</a:t>
            </a:r>
            <a:r>
              <a:rPr lang="pt-BR" sz="2800" dirty="0" smtClean="0"/>
              <a:t>): anulava </a:t>
            </a:r>
            <a:r>
              <a:rPr lang="pt-BR" sz="2800" dirty="0"/>
              <a:t>o </a:t>
            </a:r>
            <a:r>
              <a:rPr lang="pt-BR" sz="2800" dirty="0">
                <a:effectLst>
                  <a:outerShdw blurRad="38100" dist="38100" dir="2700000" algn="tl">
                    <a:srgbClr val="000000">
                      <a:alpha val="43137"/>
                    </a:srgbClr>
                  </a:outerShdw>
                </a:effectLst>
              </a:rPr>
              <a:t>Tratado de Madri</a:t>
            </a:r>
            <a:r>
              <a:rPr lang="pt-BR" sz="2800" dirty="0"/>
              <a:t> e a Colônia do Sacramento voltava para Portugal.</a:t>
            </a:r>
            <a:endParaRPr lang="pt-BR" sz="2800" dirty="0" smtClean="0"/>
          </a:p>
          <a:p>
            <a:pPr algn="just"/>
            <a:endParaRPr lang="pt-BR" sz="2800" dirty="0" smtClean="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16</a:t>
            </a:fld>
            <a:endParaRPr lang="en-US"/>
          </a:p>
        </p:txBody>
      </p:sp>
      <p:sp>
        <p:nvSpPr>
          <p:cNvPr id="5" name="Espaço Reservado para Data 4"/>
          <p:cNvSpPr>
            <a:spLocks noGrp="1"/>
          </p:cNvSpPr>
          <p:nvPr>
            <p:ph type="dt" sz="half" idx="10"/>
          </p:nvPr>
        </p:nvSpPr>
        <p:spPr/>
        <p:txBody>
          <a:bodyPr/>
          <a:lstStyle/>
          <a:p>
            <a:fld id="{F10912C0-5351-48CA-93EE-834E1FA8C7B9}"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94113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0" y="1556792"/>
            <a:ext cx="8316416" cy="4997152"/>
          </a:xfrm>
        </p:spPr>
        <p:txBody>
          <a:bodyPr>
            <a:noAutofit/>
          </a:bodyPr>
          <a:lstStyle/>
          <a:p>
            <a:pPr algn="just"/>
            <a:r>
              <a:rPr lang="pt-BR" sz="2800" dirty="0" smtClean="0">
                <a:effectLst>
                  <a:outerShdw blurRad="38100" dist="38100" dir="2700000" algn="tl">
                    <a:srgbClr val="000000">
                      <a:alpha val="43137"/>
                    </a:srgbClr>
                  </a:outerShdw>
                </a:effectLst>
              </a:rPr>
              <a:t>Guerras </a:t>
            </a:r>
            <a:r>
              <a:rPr lang="pt-BR" sz="2800" dirty="0">
                <a:effectLst>
                  <a:outerShdw blurRad="38100" dist="38100" dir="2700000" algn="tl">
                    <a:srgbClr val="000000">
                      <a:alpha val="43137"/>
                    </a:srgbClr>
                  </a:outerShdw>
                </a:effectLst>
              </a:rPr>
              <a:t>Guaraníticas </a:t>
            </a:r>
            <a:r>
              <a:rPr lang="pt-BR" sz="2800" dirty="0"/>
              <a:t>(1754-1777</a:t>
            </a:r>
            <a:r>
              <a:rPr lang="pt-BR" sz="2800" dirty="0" smtClean="0"/>
              <a:t>): resistência movida por jesuítas e guaranis contra tropas e colonos portugueses. O </a:t>
            </a:r>
            <a:r>
              <a:rPr lang="pt-BR" sz="2800" dirty="0"/>
              <a:t>Marquês de Pombal </a:t>
            </a:r>
            <a:r>
              <a:rPr lang="pt-BR" sz="2800" dirty="0" smtClean="0"/>
              <a:t>expulsou os jesuítas </a:t>
            </a:r>
            <a:r>
              <a:rPr lang="pt-BR" sz="2800" dirty="0"/>
              <a:t>do Brasil em </a:t>
            </a:r>
            <a:r>
              <a:rPr lang="pt-BR" sz="2800" dirty="0" smtClean="0"/>
              <a:t>1759.</a:t>
            </a:r>
            <a:endParaRPr lang="pt-BR" sz="2800" dirty="0"/>
          </a:p>
          <a:p>
            <a:pPr algn="just"/>
            <a:r>
              <a:rPr lang="pt-BR" sz="2800" dirty="0" smtClean="0"/>
              <a:t>Para os guaranis, ceder para os portugueses significava perder terras e liberdade</a:t>
            </a:r>
            <a:r>
              <a:rPr lang="pt-BR" sz="2800" dirty="0" smtClean="0">
                <a:effectLst>
                  <a:outerShdw blurRad="38100" dist="38100" dir="2700000" algn="tl">
                    <a:srgbClr val="000000">
                      <a:alpha val="43137"/>
                    </a:srgbClr>
                  </a:outerShdw>
                </a:effectLst>
              </a:rPr>
              <a:t>.  </a:t>
            </a:r>
            <a:r>
              <a:rPr lang="pt-BR" sz="2800" dirty="0" smtClean="0"/>
              <a:t>É creditada ao cacique </a:t>
            </a:r>
            <a:r>
              <a:rPr lang="pt-BR" sz="2800" dirty="0" smtClean="0">
                <a:effectLst>
                  <a:outerShdw blurRad="38100" dist="38100" dir="2700000" algn="tl">
                    <a:srgbClr val="000000">
                      <a:alpha val="43137"/>
                    </a:srgbClr>
                  </a:outerShdw>
                </a:effectLst>
              </a:rPr>
              <a:t>Sepé </a:t>
            </a:r>
            <a:r>
              <a:rPr lang="pt-BR" sz="2800" dirty="0" err="1" smtClean="0">
                <a:effectLst>
                  <a:outerShdw blurRad="38100" dist="38100" dir="2700000" algn="tl">
                    <a:srgbClr val="000000">
                      <a:alpha val="43137"/>
                    </a:srgbClr>
                  </a:outerShdw>
                </a:effectLst>
              </a:rPr>
              <a:t>Tiaraju</a:t>
            </a:r>
            <a:r>
              <a:rPr lang="pt-BR" sz="2800" dirty="0" smtClean="0">
                <a:effectLst>
                  <a:outerShdw blurRad="38100" dist="38100" dir="2700000" algn="tl">
                    <a:srgbClr val="000000">
                      <a:alpha val="43137"/>
                    </a:srgbClr>
                  </a:outerShdw>
                </a:effectLst>
              </a:rPr>
              <a:t> </a:t>
            </a:r>
            <a:r>
              <a:rPr lang="pt-BR" sz="2800" dirty="0" smtClean="0"/>
              <a:t>a frase: </a:t>
            </a:r>
            <a:r>
              <a:rPr lang="pt-BR" sz="2800" b="1" i="1" dirty="0">
                <a:effectLst>
                  <a:outerShdw blurRad="38100" dist="38100" dir="2700000" algn="tl">
                    <a:srgbClr val="000000">
                      <a:alpha val="43137"/>
                    </a:srgbClr>
                  </a:outerShdw>
                </a:effectLst>
              </a:rPr>
              <a:t>"Esta terra tem dono</a:t>
            </a:r>
            <a:r>
              <a:rPr lang="pt-BR" sz="2800" b="1" i="1" dirty="0" smtClean="0">
                <a:effectLst>
                  <a:outerShdw blurRad="38100" dist="38100" dir="2700000" algn="tl">
                    <a:srgbClr val="000000">
                      <a:alpha val="43137"/>
                    </a:srgbClr>
                  </a:outerShdw>
                </a:effectLst>
              </a:rPr>
              <a:t>!”</a:t>
            </a:r>
            <a:r>
              <a:rPr lang="pt-BR" sz="2800" dirty="0" smtClean="0"/>
              <a:t>.</a:t>
            </a:r>
          </a:p>
          <a:p>
            <a:pPr algn="just"/>
            <a:r>
              <a:rPr lang="pt-BR" sz="2800" dirty="0" smtClean="0"/>
              <a:t>Mesmo depois que a Coroa desiste de Sete Povos das Missões, os habitantes da capitania de São Pedro continuam a luta que garantirá a formação do Rio Grande do Sul.</a:t>
            </a: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17</a:t>
            </a:fld>
            <a:endParaRPr lang="en-US"/>
          </a:p>
        </p:txBody>
      </p:sp>
      <p:sp>
        <p:nvSpPr>
          <p:cNvPr id="5" name="Espaço Reservado para Data 4"/>
          <p:cNvSpPr>
            <a:spLocks noGrp="1"/>
          </p:cNvSpPr>
          <p:nvPr>
            <p:ph type="dt" sz="half" idx="10"/>
          </p:nvPr>
        </p:nvSpPr>
        <p:spPr/>
        <p:txBody>
          <a:bodyPr/>
          <a:lstStyle/>
          <a:p>
            <a:fld id="{E7244531-DA33-41AA-BCB1-BAE984DC7E1F}"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2784343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4716016" y="1556792"/>
            <a:ext cx="3744416" cy="4997152"/>
          </a:xfrm>
        </p:spPr>
        <p:txBody>
          <a:bodyPr>
            <a:noAutofit/>
          </a:bodyPr>
          <a:lstStyle/>
          <a:p>
            <a:pPr algn="just"/>
            <a:r>
              <a:rPr lang="pt-BR" sz="2800" dirty="0" smtClean="0">
                <a:effectLst>
                  <a:outerShdw blurRad="38100" dist="38100" dir="2700000" algn="tl">
                    <a:srgbClr val="000000">
                      <a:alpha val="43137"/>
                    </a:srgbClr>
                  </a:outerShdw>
                </a:effectLst>
              </a:rPr>
              <a:t>Tratado </a:t>
            </a:r>
            <a:r>
              <a:rPr lang="pt-BR" sz="2800" dirty="0">
                <a:effectLst>
                  <a:outerShdw blurRad="38100" dist="38100" dir="2700000" algn="tl">
                    <a:srgbClr val="000000">
                      <a:alpha val="43137"/>
                    </a:srgbClr>
                  </a:outerShdw>
                </a:effectLst>
              </a:rPr>
              <a:t>de Santo Ildefonso</a:t>
            </a:r>
            <a:r>
              <a:rPr lang="pt-BR" sz="2800" dirty="0"/>
              <a:t> (1777</a:t>
            </a:r>
            <a:r>
              <a:rPr lang="pt-BR" sz="2800" dirty="0" smtClean="0"/>
              <a:t>) </a:t>
            </a:r>
            <a:r>
              <a:rPr lang="pt-BR" sz="2800" dirty="0" smtClean="0">
                <a:latin typeface="Arial"/>
                <a:cs typeface="Arial"/>
              </a:rPr>
              <a:t>→ </a:t>
            </a:r>
            <a:r>
              <a:rPr lang="pt-BR" sz="2800" dirty="0" smtClean="0">
                <a:effectLst>
                  <a:outerShdw blurRad="38100" dist="38100" dir="2700000" algn="tl">
                    <a:srgbClr val="000000">
                      <a:alpha val="43137"/>
                    </a:srgbClr>
                  </a:outerShdw>
                </a:effectLst>
              </a:rPr>
              <a:t>Sacramento</a:t>
            </a:r>
            <a:r>
              <a:rPr lang="pt-BR" sz="2800" dirty="0" smtClean="0"/>
              <a:t> </a:t>
            </a:r>
            <a:r>
              <a:rPr lang="pt-BR" sz="2800" dirty="0"/>
              <a:t>e </a:t>
            </a:r>
            <a:r>
              <a:rPr lang="pt-BR" sz="2800" dirty="0">
                <a:effectLst>
                  <a:outerShdw blurRad="38100" dist="38100" dir="2700000" algn="tl">
                    <a:srgbClr val="000000">
                      <a:alpha val="43137"/>
                    </a:srgbClr>
                  </a:outerShdw>
                </a:effectLst>
              </a:rPr>
              <a:t>Sete Povos das Missões </a:t>
            </a:r>
            <a:r>
              <a:rPr lang="pt-BR" sz="2800" dirty="0"/>
              <a:t>foram devolvidos para a Espanha em troca da </a:t>
            </a:r>
            <a:r>
              <a:rPr lang="pt-BR" sz="2800" dirty="0">
                <a:effectLst>
                  <a:outerShdw blurRad="38100" dist="38100" dir="2700000" algn="tl">
                    <a:srgbClr val="000000">
                      <a:alpha val="43137"/>
                    </a:srgbClr>
                  </a:outerShdw>
                </a:effectLst>
              </a:rPr>
              <a:t>Ilha de Santa Catarina</a:t>
            </a:r>
            <a:r>
              <a:rPr lang="pt-BR" sz="2800" dirty="0"/>
              <a:t>.</a:t>
            </a:r>
          </a:p>
          <a:p>
            <a:pPr algn="just"/>
            <a:r>
              <a:rPr lang="pt-BR" sz="2800" dirty="0" smtClean="0">
                <a:effectLst>
                  <a:outerShdw blurRad="38100" dist="38100" dir="2700000" algn="tl">
                    <a:srgbClr val="000000">
                      <a:alpha val="43137"/>
                    </a:srgbClr>
                  </a:outerShdw>
                </a:effectLst>
              </a:rPr>
              <a:t>Tratado </a:t>
            </a:r>
            <a:r>
              <a:rPr lang="pt-BR" sz="2800" dirty="0">
                <a:effectLst>
                  <a:outerShdw blurRad="38100" dist="38100" dir="2700000" algn="tl">
                    <a:srgbClr val="000000">
                      <a:alpha val="43137"/>
                    </a:srgbClr>
                  </a:outerShdw>
                </a:effectLst>
              </a:rPr>
              <a:t>de </a:t>
            </a:r>
            <a:r>
              <a:rPr lang="pt-BR" sz="2800" dirty="0" err="1">
                <a:effectLst>
                  <a:outerShdw blurRad="38100" dist="38100" dir="2700000" algn="tl">
                    <a:srgbClr val="000000">
                      <a:alpha val="43137"/>
                    </a:srgbClr>
                  </a:outerShdw>
                </a:effectLst>
              </a:rPr>
              <a:t>Badajós</a:t>
            </a:r>
            <a:r>
              <a:rPr lang="pt-BR" sz="2800" dirty="0">
                <a:effectLst>
                  <a:outerShdw blurRad="38100" dist="38100" dir="2700000" algn="tl">
                    <a:srgbClr val="000000">
                      <a:alpha val="43137"/>
                    </a:srgbClr>
                  </a:outerShdw>
                </a:effectLst>
              </a:rPr>
              <a:t> </a:t>
            </a:r>
            <a:r>
              <a:rPr lang="pt-BR" sz="2800" dirty="0"/>
              <a:t>(</a:t>
            </a:r>
            <a:r>
              <a:rPr lang="pt-BR" sz="2800" dirty="0" smtClean="0"/>
              <a:t>1801</a:t>
            </a:r>
            <a:r>
              <a:rPr lang="pt-BR" sz="2800" dirty="0">
                <a:latin typeface="Arial"/>
                <a:cs typeface="Arial"/>
              </a:rPr>
              <a:t> </a:t>
            </a:r>
            <a:r>
              <a:rPr lang="pt-BR" sz="2800" dirty="0" smtClean="0">
                <a:latin typeface="Arial"/>
                <a:cs typeface="Arial"/>
              </a:rPr>
              <a:t>→</a:t>
            </a:r>
            <a:r>
              <a:rPr lang="pt-BR" sz="2800" dirty="0" smtClean="0"/>
              <a:t> confirma os </a:t>
            </a:r>
            <a:r>
              <a:rPr lang="pt-BR" sz="2800" dirty="0"/>
              <a:t>limites </a:t>
            </a:r>
            <a:r>
              <a:rPr lang="pt-BR" sz="2800" dirty="0" smtClean="0"/>
              <a:t>do </a:t>
            </a:r>
            <a:r>
              <a:rPr lang="pt-BR" sz="2800" dirty="0">
                <a:effectLst>
                  <a:outerShdw blurRad="38100" dist="38100" dir="2700000" algn="tl">
                    <a:srgbClr val="000000">
                      <a:alpha val="43137"/>
                    </a:srgbClr>
                  </a:outerShdw>
                </a:effectLst>
              </a:rPr>
              <a:t>Tratado de Madri</a:t>
            </a:r>
            <a:r>
              <a:rPr lang="pt-BR" sz="2800" dirty="0"/>
              <a:t>.</a:t>
            </a:r>
            <a:endParaRPr lang="pt-BR" sz="2800" dirty="0" smtClean="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18</a:t>
            </a:fld>
            <a:endParaRPr lang="en-US"/>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4689547" cy="5060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ço Reservado para Data 5"/>
          <p:cNvSpPr>
            <a:spLocks noGrp="1"/>
          </p:cNvSpPr>
          <p:nvPr>
            <p:ph type="dt" sz="half" idx="10"/>
          </p:nvPr>
        </p:nvSpPr>
        <p:spPr/>
        <p:txBody>
          <a:bodyPr/>
          <a:lstStyle/>
          <a:p>
            <a:fld id="{1ECC3DC7-0635-4C30-8649-32784D2F4B70}"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338132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0" y="1600200"/>
            <a:ext cx="4355976" cy="4997152"/>
          </a:xfrm>
        </p:spPr>
        <p:txBody>
          <a:bodyPr>
            <a:noAutofit/>
          </a:bodyPr>
          <a:lstStyle/>
          <a:p>
            <a:pPr algn="just"/>
            <a:r>
              <a:rPr lang="pt-BR" sz="2800" dirty="0" smtClean="0"/>
              <a:t>Um dos monumentos em homenagem à Sepé </a:t>
            </a:r>
            <a:r>
              <a:rPr lang="pt-BR" sz="2800" dirty="0" err="1" smtClean="0"/>
              <a:t>Tiaraju</a:t>
            </a:r>
            <a:r>
              <a:rPr lang="pt-BR" sz="2800" dirty="0" smtClean="0"/>
              <a:t>, único indígena com nome no </a:t>
            </a:r>
            <a:r>
              <a:rPr lang="pt-BR" sz="2800" dirty="0" smtClean="0">
                <a:effectLst>
                  <a:outerShdw blurRad="38100" dist="38100" dir="2700000" algn="tl">
                    <a:srgbClr val="000000">
                      <a:alpha val="43137"/>
                    </a:srgbClr>
                  </a:outerShdw>
                </a:effectLst>
              </a:rPr>
              <a:t>Livro dos Heróis da Pátria</a:t>
            </a:r>
            <a:r>
              <a:rPr lang="pt-BR" sz="2800" dirty="0" smtClean="0"/>
              <a:t>.</a:t>
            </a:r>
          </a:p>
          <a:p>
            <a:pPr algn="just"/>
            <a:r>
              <a:rPr lang="pt-BR" sz="2800" dirty="0" smtClean="0"/>
              <a:t>As Guerras Guaraníticas foram retratadas no filme </a:t>
            </a:r>
            <a:r>
              <a:rPr lang="pt-BR" sz="2800" dirty="0" smtClean="0">
                <a:effectLst>
                  <a:outerShdw blurRad="38100" dist="38100" dir="2700000" algn="tl">
                    <a:srgbClr val="000000">
                      <a:alpha val="43137"/>
                    </a:srgbClr>
                  </a:outerShdw>
                </a:effectLst>
              </a:rPr>
              <a:t>A Missão </a:t>
            </a:r>
            <a:r>
              <a:rPr lang="pt-BR" sz="2800" dirty="0" smtClean="0"/>
              <a:t>(1986) e na minissérie </a:t>
            </a:r>
            <a:r>
              <a:rPr lang="pt-BR" sz="2800" dirty="0" smtClean="0">
                <a:effectLst>
                  <a:outerShdw blurRad="38100" dist="38100" dir="2700000" algn="tl">
                    <a:srgbClr val="000000">
                      <a:alpha val="43137"/>
                    </a:srgbClr>
                  </a:outerShdw>
                </a:effectLst>
              </a:rPr>
              <a:t>O Tempo e o Vento</a:t>
            </a:r>
            <a:r>
              <a:rPr lang="pt-BR" sz="2800" dirty="0" smtClean="0"/>
              <a:t> (1985). Ambas são recomendadas.</a:t>
            </a: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19</a:t>
            </a:fld>
            <a:endParaRPr lang="en-US"/>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406" y="1484784"/>
            <a:ext cx="3932358" cy="52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ço Reservado para Data 5"/>
          <p:cNvSpPr>
            <a:spLocks noGrp="1"/>
          </p:cNvSpPr>
          <p:nvPr>
            <p:ph type="dt" sz="half" idx="10"/>
          </p:nvPr>
        </p:nvSpPr>
        <p:spPr/>
        <p:txBody>
          <a:bodyPr/>
          <a:lstStyle/>
          <a:p>
            <a:fld id="{066B2AA3-9B0C-48E0-9AAB-449C9483E5E6}"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66050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pPr eaLnBrk="1" hangingPunct="1"/>
            <a:r>
              <a:rPr lang="pt-BR" dirty="0" smtClean="0"/>
              <a:t>EXPANSÃO TERRITORIAL</a:t>
            </a:r>
          </a:p>
        </p:txBody>
      </p:sp>
      <p:sp>
        <p:nvSpPr>
          <p:cNvPr id="17411" name="Espaço Reservado para Conteúdo 2"/>
          <p:cNvSpPr>
            <a:spLocks noGrp="1"/>
          </p:cNvSpPr>
          <p:nvPr>
            <p:ph idx="1"/>
          </p:nvPr>
        </p:nvSpPr>
        <p:spPr/>
        <p:txBody>
          <a:bodyPr/>
          <a:lstStyle/>
          <a:p>
            <a:pPr eaLnBrk="1" hangingPunct="1">
              <a:buNone/>
            </a:pPr>
            <a:r>
              <a:rPr lang="pt-BR" dirty="0" smtClean="0"/>
              <a:t>* Diversos fatores contribuíram para o modo como o território brasileiro do período colonial foi sendo ocupado, povoado e, posteriormente, ampliado.</a:t>
            </a:r>
          </a:p>
        </p:txBody>
      </p:sp>
      <p:sp>
        <p:nvSpPr>
          <p:cNvPr id="2" name="Espaço Reservado para Data 1"/>
          <p:cNvSpPr>
            <a:spLocks noGrp="1"/>
          </p:cNvSpPr>
          <p:nvPr>
            <p:ph type="dt" sz="half" idx="10"/>
          </p:nvPr>
        </p:nvSpPr>
        <p:spPr/>
        <p:txBody>
          <a:bodyPr/>
          <a:lstStyle/>
          <a:p>
            <a:fld id="{4866A0CD-CDE0-43EB-AF8C-ACC3BEE98C16}"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TRATADOS &amp; LIMITES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0" y="6093296"/>
            <a:ext cx="8316416" cy="460648"/>
          </a:xfrm>
        </p:spPr>
        <p:txBody>
          <a:bodyPr>
            <a:noAutofit/>
          </a:bodyPr>
          <a:lstStyle/>
          <a:p>
            <a:pPr marL="114300" indent="0" algn="ctr">
              <a:buNone/>
            </a:pPr>
            <a:r>
              <a:rPr lang="pt-BR" sz="2800" dirty="0" smtClean="0"/>
              <a:t>Sete Povos das Missões: Ruínas e Localização</a:t>
            </a:r>
          </a:p>
          <a:p>
            <a:pPr algn="just"/>
            <a:endParaRPr lang="pt-BR" sz="2800" dirty="0" smtClean="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20</a:t>
            </a:fld>
            <a:endParaRPr lang="en-US"/>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 y="2032297"/>
            <a:ext cx="4572000" cy="3576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m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499992" y="2032298"/>
            <a:ext cx="3888432" cy="3576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Espaço Reservado para Data 6"/>
          <p:cNvSpPr>
            <a:spLocks noGrp="1"/>
          </p:cNvSpPr>
          <p:nvPr>
            <p:ph type="dt" sz="half" idx="10"/>
          </p:nvPr>
        </p:nvSpPr>
        <p:spPr/>
        <p:txBody>
          <a:bodyPr/>
          <a:lstStyle/>
          <a:p>
            <a:fld id="{62BB8B42-BCB6-4456-B5BF-58F0A1B54611}" type="datetime4">
              <a:rPr lang="en-US" smtClean="0"/>
              <a:t>November 2, 2014</a:t>
            </a:fld>
            <a:endParaRPr lang="en-US"/>
          </a:p>
        </p:txBody>
      </p:sp>
      <p:sp>
        <p:nvSpPr>
          <p:cNvPr id="8" name="Espaço Reservado para Rodapé 7"/>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106224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normAutofit fontScale="90000"/>
          </a:bodyPr>
          <a:lstStyle/>
          <a:p>
            <a:r>
              <a:rPr lang="pt-BR" dirty="0" smtClean="0"/>
              <a:t>INVASÕES NA AMÉRICA PORTUGUESA.</a:t>
            </a:r>
          </a:p>
        </p:txBody>
      </p:sp>
      <p:sp>
        <p:nvSpPr>
          <p:cNvPr id="5123" name="Espaço Reservado para Conteúdo 2"/>
          <p:cNvSpPr>
            <a:spLocks noGrp="1"/>
          </p:cNvSpPr>
          <p:nvPr>
            <p:ph idx="1"/>
          </p:nvPr>
        </p:nvSpPr>
        <p:spPr/>
        <p:txBody>
          <a:bodyPr/>
          <a:lstStyle/>
          <a:p>
            <a:pPr eaLnBrk="1" hangingPunct="1"/>
            <a:r>
              <a:rPr lang="pt-BR" dirty="0" smtClean="0"/>
              <a:t>Os holandeses no Brasil</a:t>
            </a:r>
          </a:p>
          <a:p>
            <a:pPr eaLnBrk="1" hangingPunct="1"/>
            <a:endParaRPr lang="pt-BR" dirty="0" smtClean="0"/>
          </a:p>
          <a:p>
            <a:pPr eaLnBrk="1" hangingPunct="1"/>
            <a:r>
              <a:rPr lang="pt-BR" dirty="0" smtClean="0"/>
              <a:t>Acordos coloniais entre portugueses e holandeses</a:t>
            </a:r>
          </a:p>
          <a:p>
            <a:pPr eaLnBrk="1" hangingPunct="1"/>
            <a:r>
              <a:rPr lang="pt-BR" dirty="0" smtClean="0"/>
              <a:t>Brigas políticas entre holandeses e espanhóis</a:t>
            </a:r>
          </a:p>
          <a:p>
            <a:pPr eaLnBrk="1" hangingPunct="1"/>
            <a:r>
              <a:rPr lang="pt-BR" dirty="0" smtClean="0"/>
              <a:t>União Ibérica </a:t>
            </a:r>
          </a:p>
          <a:p>
            <a:pPr eaLnBrk="1" hangingPunct="1"/>
            <a:r>
              <a:rPr lang="pt-BR" dirty="0" smtClean="0"/>
              <a:t>Proibição da Holanda em comercializar nos portos portugueses e brasileiros</a:t>
            </a:r>
          </a:p>
          <a:p>
            <a:pPr eaLnBrk="1" hangingPunct="1"/>
            <a:r>
              <a:rPr lang="pt-BR" dirty="0" smtClean="0"/>
              <a:t>1621 – Companhia das Índias Ocidentais</a:t>
            </a:r>
          </a:p>
          <a:p>
            <a:pPr eaLnBrk="1" hangingPunct="1"/>
            <a:endParaRPr lang="pt-BR" dirty="0" smtClean="0"/>
          </a:p>
        </p:txBody>
      </p:sp>
      <p:sp>
        <p:nvSpPr>
          <p:cNvPr id="2" name="Espaço Reservado para Data 1"/>
          <p:cNvSpPr>
            <a:spLocks noGrp="1"/>
          </p:cNvSpPr>
          <p:nvPr>
            <p:ph type="dt" sz="half" idx="10"/>
          </p:nvPr>
        </p:nvSpPr>
        <p:spPr/>
        <p:txBody>
          <a:bodyPr/>
          <a:lstStyle/>
          <a:p>
            <a:fld id="{43A7FE55-C75E-4FCE-B1D2-ABA44A851A7A}"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p:txBody>
          <a:bodyPr/>
          <a:lstStyle/>
          <a:p>
            <a:pPr eaLnBrk="1" hangingPunct="1"/>
            <a:endParaRPr lang="pt-BR" smtClean="0"/>
          </a:p>
        </p:txBody>
      </p:sp>
      <p:sp>
        <p:nvSpPr>
          <p:cNvPr id="6147" name="Espaço Reservado para Conteúdo 2"/>
          <p:cNvSpPr>
            <a:spLocks noGrp="1"/>
          </p:cNvSpPr>
          <p:nvPr>
            <p:ph idx="1"/>
          </p:nvPr>
        </p:nvSpPr>
        <p:spPr/>
        <p:txBody>
          <a:bodyPr/>
          <a:lstStyle/>
          <a:p>
            <a:pPr eaLnBrk="1" hangingPunct="1"/>
            <a:endParaRPr lang="pt-BR" smtClean="0"/>
          </a:p>
        </p:txBody>
      </p:sp>
      <p:pic>
        <p:nvPicPr>
          <p:cNvPr id="6148" name="Picture 2" descr="http://www.grupoescolar.com/a/b/FC37B.jpg"/>
          <p:cNvPicPr>
            <a:picLocks noChangeAspect="1" noChangeArrowheads="1"/>
          </p:cNvPicPr>
          <p:nvPr/>
        </p:nvPicPr>
        <p:blipFill>
          <a:blip r:embed="rId2" cstate="print"/>
          <a:srcRect/>
          <a:stretch>
            <a:fillRect/>
          </a:stretch>
        </p:blipFill>
        <p:spPr bwMode="auto">
          <a:xfrm>
            <a:off x="0" y="1588"/>
            <a:ext cx="9167813" cy="6856412"/>
          </a:xfrm>
          <a:prstGeom prst="rect">
            <a:avLst/>
          </a:prstGeom>
          <a:noFill/>
          <a:ln w="9525">
            <a:noFill/>
            <a:miter lim="800000"/>
            <a:headEnd/>
            <a:tailEnd/>
          </a:ln>
        </p:spPr>
      </p:pic>
      <p:sp>
        <p:nvSpPr>
          <p:cNvPr id="2" name="Espaço Reservado para Data 1"/>
          <p:cNvSpPr>
            <a:spLocks noGrp="1"/>
          </p:cNvSpPr>
          <p:nvPr>
            <p:ph type="dt" sz="half" idx="10"/>
          </p:nvPr>
        </p:nvSpPr>
        <p:spPr/>
        <p:txBody>
          <a:bodyPr/>
          <a:lstStyle/>
          <a:p>
            <a:fld id="{8B49C62A-F532-458F-945B-3EBE1DCE1E4C}"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pPr eaLnBrk="1" hangingPunct="1"/>
            <a:endParaRPr lang="pt-BR" smtClean="0"/>
          </a:p>
        </p:txBody>
      </p:sp>
      <p:sp>
        <p:nvSpPr>
          <p:cNvPr id="8195" name="Espaço Reservado para Conteúdo 2"/>
          <p:cNvSpPr>
            <a:spLocks noGrp="1"/>
          </p:cNvSpPr>
          <p:nvPr>
            <p:ph idx="1"/>
          </p:nvPr>
        </p:nvSpPr>
        <p:spPr/>
        <p:txBody>
          <a:bodyPr/>
          <a:lstStyle/>
          <a:p>
            <a:pPr eaLnBrk="1" hangingPunct="1"/>
            <a:endParaRPr lang="pt-BR" smtClean="0"/>
          </a:p>
        </p:txBody>
      </p:sp>
      <p:pic>
        <p:nvPicPr>
          <p:cNvPr id="8196" name="Picture 2" descr="http://www.portalsaofrancisco.com.br/alfa/invasoes-holandesas-do-brasil/imagens/mauricio-de-nassau-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Espaço Reservado para Data 1"/>
          <p:cNvSpPr>
            <a:spLocks noGrp="1"/>
          </p:cNvSpPr>
          <p:nvPr>
            <p:ph type="dt" sz="half" idx="10"/>
          </p:nvPr>
        </p:nvSpPr>
        <p:spPr/>
        <p:txBody>
          <a:bodyPr/>
          <a:lstStyle/>
          <a:p>
            <a:fld id="{AE6DF89B-737D-4742-972F-6396DC9C417C}"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pPr eaLnBrk="1" hangingPunct="1"/>
            <a:r>
              <a:rPr lang="pt-BR" smtClean="0"/>
              <a:t>A primeira Invasão: Bahia</a:t>
            </a:r>
          </a:p>
        </p:txBody>
      </p:sp>
      <p:sp>
        <p:nvSpPr>
          <p:cNvPr id="11267" name="Espaço Reservado para Conteúdo 2"/>
          <p:cNvSpPr>
            <a:spLocks noGrp="1"/>
          </p:cNvSpPr>
          <p:nvPr>
            <p:ph idx="1"/>
          </p:nvPr>
        </p:nvSpPr>
        <p:spPr/>
        <p:txBody>
          <a:bodyPr/>
          <a:lstStyle/>
          <a:p>
            <a:pPr eaLnBrk="1" hangingPunct="1"/>
            <a:r>
              <a:rPr lang="pt-BR" smtClean="0"/>
              <a:t>1624: líderes Holandeses – jacob Willenkens e Johan Dorth</a:t>
            </a:r>
          </a:p>
          <a:p>
            <a:pPr eaLnBrk="1" hangingPunct="1"/>
            <a:r>
              <a:rPr lang="pt-BR" smtClean="0"/>
              <a:t>Resistência colonial: Matias de Alburquerque;</a:t>
            </a:r>
          </a:p>
          <a:p>
            <a:pPr eaLnBrk="1" hangingPunct="1"/>
            <a:r>
              <a:rPr lang="pt-BR" smtClean="0"/>
              <a:t>Exército Espanhol</a:t>
            </a:r>
          </a:p>
          <a:p>
            <a:pPr eaLnBrk="1" hangingPunct="1"/>
            <a:endParaRPr lang="pt-BR" smtClean="0"/>
          </a:p>
        </p:txBody>
      </p:sp>
      <p:sp>
        <p:nvSpPr>
          <p:cNvPr id="2" name="Espaço Reservado para Data 1"/>
          <p:cNvSpPr>
            <a:spLocks noGrp="1"/>
          </p:cNvSpPr>
          <p:nvPr>
            <p:ph type="dt" sz="half" idx="10"/>
          </p:nvPr>
        </p:nvSpPr>
        <p:spPr/>
        <p:txBody>
          <a:bodyPr/>
          <a:lstStyle/>
          <a:p>
            <a:fld id="{A89A4596-EEA8-4D0E-99F8-015DC01CAE59}"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pt-BR" dirty="0" smtClean="0"/>
              <a:t>Segunda Invasão: Pernambuco </a:t>
            </a:r>
            <a:br>
              <a:rPr lang="pt-BR" dirty="0" smtClean="0"/>
            </a:br>
            <a:r>
              <a:rPr lang="pt-BR" dirty="0" smtClean="0"/>
              <a:t>(1630-1654)</a:t>
            </a:r>
          </a:p>
        </p:txBody>
      </p:sp>
      <p:sp>
        <p:nvSpPr>
          <p:cNvPr id="12291" name="Espaço Reservado para Conteúdo 2"/>
          <p:cNvSpPr>
            <a:spLocks noGrp="1"/>
          </p:cNvSpPr>
          <p:nvPr>
            <p:ph idx="1"/>
          </p:nvPr>
        </p:nvSpPr>
        <p:spPr/>
        <p:txBody>
          <a:bodyPr/>
          <a:lstStyle/>
          <a:p>
            <a:pPr eaLnBrk="1" hangingPunct="1"/>
            <a:r>
              <a:rPr lang="pt-BR" smtClean="0"/>
              <a:t>Comandante: Hendricq loncg</a:t>
            </a:r>
          </a:p>
          <a:p>
            <a:pPr eaLnBrk="1" hangingPunct="1"/>
            <a:r>
              <a:rPr lang="pt-BR" smtClean="0"/>
              <a:t>Nos 7 primeiros anos conflitos com os colonos</a:t>
            </a:r>
          </a:p>
          <a:p>
            <a:pPr eaLnBrk="1" hangingPunct="1"/>
            <a:r>
              <a:rPr lang="pt-BR" smtClean="0"/>
              <a:t>Após esse intenso conflito foi nomeado Maurício de Nassau para comandar a colonização</a:t>
            </a:r>
          </a:p>
          <a:p>
            <a:pPr eaLnBrk="1" hangingPunct="1">
              <a:buFont typeface="Arial" charset="0"/>
              <a:buNone/>
            </a:pPr>
            <a:endParaRPr lang="pt-BR" smtClean="0"/>
          </a:p>
        </p:txBody>
      </p:sp>
      <p:pic>
        <p:nvPicPr>
          <p:cNvPr id="12292" name="Picture 2" descr="http://www.onordeste.com/administrador/personalidades/imagemPersonalidade/6b1c5681f8146ccebf01edf5e0db198b242.jpg"/>
          <p:cNvPicPr>
            <a:picLocks noChangeAspect="1" noChangeArrowheads="1"/>
          </p:cNvPicPr>
          <p:nvPr/>
        </p:nvPicPr>
        <p:blipFill>
          <a:blip r:embed="rId2" cstate="print"/>
          <a:srcRect/>
          <a:stretch>
            <a:fillRect/>
          </a:stretch>
        </p:blipFill>
        <p:spPr bwMode="auto">
          <a:xfrm>
            <a:off x="2916238" y="4365625"/>
            <a:ext cx="2895600" cy="2492375"/>
          </a:xfrm>
          <a:prstGeom prst="rect">
            <a:avLst/>
          </a:prstGeom>
          <a:noFill/>
          <a:ln w="9525">
            <a:noFill/>
            <a:miter lim="800000"/>
            <a:headEnd/>
            <a:tailEnd/>
          </a:ln>
        </p:spPr>
      </p:pic>
      <p:sp>
        <p:nvSpPr>
          <p:cNvPr id="3" name="Espaço Reservado para Data 2"/>
          <p:cNvSpPr>
            <a:spLocks noGrp="1"/>
          </p:cNvSpPr>
          <p:nvPr>
            <p:ph type="dt" sz="half" idx="10"/>
          </p:nvPr>
        </p:nvSpPr>
        <p:spPr/>
        <p:txBody>
          <a:bodyPr/>
          <a:lstStyle/>
          <a:p>
            <a:fld id="{B4BD6E07-EAF1-4231-9092-1EDBCEFB84DD}" type="datetime4">
              <a:rPr lang="en-US" smtClean="0"/>
              <a:t>November 2, 2014</a:t>
            </a:fld>
            <a:endParaRPr lang="en-US"/>
          </a:p>
        </p:txBody>
      </p:sp>
      <p:sp>
        <p:nvSpPr>
          <p:cNvPr id="4" name="Espaço Reservado para Rodapé 3"/>
          <p:cNvSpPr>
            <a:spLocks noGrp="1"/>
          </p:cNvSpPr>
          <p:nvPr>
            <p:ph type="ftr" sz="quarter" idx="11"/>
          </p:nvPr>
        </p:nvSpPr>
        <p:spPr/>
        <p:txBody>
          <a:bodyPr/>
          <a:lstStyle/>
          <a:p>
            <a:r>
              <a:rPr lang="en-US" smtClean="0"/>
              <a:t>www.nilson.pro.br</a:t>
            </a:r>
            <a:endParaRPr lang="en-US"/>
          </a:p>
        </p:txBody>
      </p:sp>
      <p:sp>
        <p:nvSpPr>
          <p:cNvPr id="5" name="Espaço Reservado para Número de Slide 4"/>
          <p:cNvSpPr>
            <a:spLocks noGrp="1"/>
          </p:cNvSpPr>
          <p:nvPr>
            <p:ph type="sldNum" sz="quarter" idx="12"/>
          </p:nvPr>
        </p:nvSpPr>
        <p:spPr/>
        <p:txBody>
          <a:bodyPr/>
          <a:lstStyle/>
          <a:p>
            <a:fld id="{F38DF745-7D3F-47F4-83A3-874385CFAA6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pPr eaLnBrk="1" hangingPunct="1"/>
            <a:endParaRPr lang="pt-BR" smtClean="0"/>
          </a:p>
        </p:txBody>
      </p:sp>
      <p:sp>
        <p:nvSpPr>
          <p:cNvPr id="13315" name="Espaço Reservado para Conteúdo 2"/>
          <p:cNvSpPr>
            <a:spLocks noGrp="1"/>
          </p:cNvSpPr>
          <p:nvPr>
            <p:ph idx="1"/>
          </p:nvPr>
        </p:nvSpPr>
        <p:spPr>
          <a:xfrm>
            <a:off x="539750" y="1412875"/>
            <a:ext cx="8229600" cy="4525963"/>
          </a:xfrm>
        </p:spPr>
        <p:txBody>
          <a:bodyPr/>
          <a:lstStyle/>
          <a:p>
            <a:pPr eaLnBrk="1" hangingPunct="1"/>
            <a:r>
              <a:rPr lang="pt-BR" smtClean="0"/>
              <a:t>Relações econômicas com o colonos;</a:t>
            </a:r>
          </a:p>
          <a:p>
            <a:pPr eaLnBrk="1" hangingPunct="1"/>
            <a:r>
              <a:rPr lang="pt-BR" smtClean="0"/>
              <a:t>Tolerância religiosa</a:t>
            </a:r>
          </a:p>
          <a:p>
            <a:pPr eaLnBrk="1" hangingPunct="1"/>
            <a:r>
              <a:rPr lang="pt-BR" smtClean="0"/>
              <a:t>Empréstimos</a:t>
            </a:r>
          </a:p>
          <a:p>
            <a:pPr eaLnBrk="1" hangingPunct="1"/>
            <a:r>
              <a:rPr lang="pt-BR" smtClean="0"/>
              <a:t>Comércio de escravos</a:t>
            </a:r>
          </a:p>
          <a:p>
            <a:pPr eaLnBrk="1" hangingPunct="1"/>
            <a:r>
              <a:rPr lang="pt-BR" smtClean="0"/>
              <a:t>Incentivos a produção açucareira</a:t>
            </a:r>
          </a:p>
          <a:p>
            <a:pPr eaLnBrk="1" hangingPunct="1">
              <a:buFont typeface="Arial" charset="0"/>
              <a:buNone/>
            </a:pPr>
            <a:endParaRPr lang="pt-BR" smtClean="0"/>
          </a:p>
          <a:p>
            <a:pPr eaLnBrk="1" hangingPunct="1"/>
            <a:endParaRPr lang="pt-BR" smtClean="0"/>
          </a:p>
          <a:p>
            <a:pPr eaLnBrk="1" hangingPunct="1"/>
            <a:endParaRPr lang="pt-BR" smtClean="0"/>
          </a:p>
        </p:txBody>
      </p:sp>
      <p:sp>
        <p:nvSpPr>
          <p:cNvPr id="2" name="Espaço Reservado para Data 1"/>
          <p:cNvSpPr>
            <a:spLocks noGrp="1"/>
          </p:cNvSpPr>
          <p:nvPr>
            <p:ph type="dt" sz="half" idx="10"/>
          </p:nvPr>
        </p:nvSpPr>
        <p:spPr/>
        <p:txBody>
          <a:bodyPr/>
          <a:lstStyle/>
          <a:p>
            <a:fld id="{566F2801-323E-4903-BCAE-15F4020677D1}"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pPr eaLnBrk="1" hangingPunct="1"/>
            <a:r>
              <a:rPr lang="pt-BR" smtClean="0"/>
              <a:t>Insurreição Pernambucana</a:t>
            </a:r>
          </a:p>
        </p:txBody>
      </p:sp>
      <p:sp>
        <p:nvSpPr>
          <p:cNvPr id="14339" name="Espaço Reservado para Conteúdo 2"/>
          <p:cNvSpPr>
            <a:spLocks noGrp="1"/>
          </p:cNvSpPr>
          <p:nvPr>
            <p:ph idx="1"/>
          </p:nvPr>
        </p:nvSpPr>
        <p:spPr/>
        <p:txBody>
          <a:bodyPr/>
          <a:lstStyle/>
          <a:p>
            <a:pPr eaLnBrk="1" hangingPunct="1"/>
            <a:r>
              <a:rPr lang="pt-BR" smtClean="0">
                <a:latin typeface="Arial" charset="0"/>
                <a:cs typeface="Arial" charset="0"/>
              </a:rPr>
              <a:t>1640 – Fim da união Ibérica</a:t>
            </a:r>
          </a:p>
          <a:p>
            <a:pPr eaLnBrk="1" hangingPunct="1"/>
            <a:r>
              <a:rPr lang="pt-BR" smtClean="0">
                <a:latin typeface="Arial" charset="0"/>
                <a:cs typeface="Arial" charset="0"/>
              </a:rPr>
              <a:t>Acordo político com Portugal</a:t>
            </a:r>
          </a:p>
          <a:p>
            <a:pPr eaLnBrk="1" hangingPunct="1"/>
            <a:r>
              <a:rPr lang="pt-BR" smtClean="0">
                <a:latin typeface="Arial" charset="0"/>
                <a:cs typeface="Arial" charset="0"/>
              </a:rPr>
              <a:t>Conflitos extremos com a Espanha</a:t>
            </a:r>
          </a:p>
          <a:p>
            <a:pPr eaLnBrk="1" hangingPunct="1"/>
            <a:r>
              <a:rPr lang="pt-BR" smtClean="0">
                <a:latin typeface="Arial" charset="0"/>
                <a:cs typeface="Arial" charset="0"/>
              </a:rPr>
              <a:t>Arrocho econômico nos colonos brasileiros</a:t>
            </a:r>
          </a:p>
          <a:p>
            <a:pPr eaLnBrk="1" hangingPunct="1"/>
            <a:r>
              <a:rPr lang="pt-BR" smtClean="0">
                <a:latin typeface="Arial" charset="0"/>
                <a:cs typeface="Arial" charset="0"/>
              </a:rPr>
              <a:t>Saída de Nassau</a:t>
            </a:r>
          </a:p>
          <a:p>
            <a:pPr eaLnBrk="1" hangingPunct="1">
              <a:buFont typeface="Arial" charset="0"/>
              <a:buNone/>
            </a:pPr>
            <a:endParaRPr lang="pt-BR" smtClean="0">
              <a:latin typeface="Arial" charset="0"/>
              <a:cs typeface="Arial" charset="0"/>
            </a:endParaRPr>
          </a:p>
        </p:txBody>
      </p:sp>
      <p:sp>
        <p:nvSpPr>
          <p:cNvPr id="2" name="Espaço Reservado para Data 1"/>
          <p:cNvSpPr>
            <a:spLocks noGrp="1"/>
          </p:cNvSpPr>
          <p:nvPr>
            <p:ph type="dt" sz="half" idx="10"/>
          </p:nvPr>
        </p:nvSpPr>
        <p:spPr/>
        <p:txBody>
          <a:bodyPr/>
          <a:lstStyle/>
          <a:p>
            <a:fld id="{9B7DD60B-46C3-4021-8D98-FEEE93269E7C}"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endParaRPr lang="pt-BR" smtClean="0"/>
          </a:p>
        </p:txBody>
      </p:sp>
      <p:sp>
        <p:nvSpPr>
          <p:cNvPr id="15363" name="Espaço Reservado para Conteúdo 2"/>
          <p:cNvSpPr>
            <a:spLocks noGrp="1"/>
          </p:cNvSpPr>
          <p:nvPr>
            <p:ph idx="1"/>
          </p:nvPr>
        </p:nvSpPr>
        <p:spPr/>
        <p:txBody>
          <a:bodyPr/>
          <a:lstStyle/>
          <a:p>
            <a:pPr eaLnBrk="1" hangingPunct="1"/>
            <a:r>
              <a:rPr lang="pt-BR" smtClean="0"/>
              <a:t>João Fernandes Vieira líder da revolta</a:t>
            </a:r>
          </a:p>
          <a:p>
            <a:pPr eaLnBrk="1" hangingPunct="1"/>
            <a:r>
              <a:rPr lang="pt-BR" smtClean="0"/>
              <a:t>Por mais de 5 anos os holandeses resistiram</a:t>
            </a:r>
          </a:p>
          <a:p>
            <a:pPr eaLnBrk="1" hangingPunct="1"/>
            <a:r>
              <a:rPr lang="pt-BR" smtClean="0"/>
              <a:t>1654 foram derrotados</a:t>
            </a:r>
          </a:p>
        </p:txBody>
      </p:sp>
      <p:sp>
        <p:nvSpPr>
          <p:cNvPr id="2" name="Espaço Reservado para Data 1"/>
          <p:cNvSpPr>
            <a:spLocks noGrp="1"/>
          </p:cNvSpPr>
          <p:nvPr>
            <p:ph type="dt" sz="half" idx="10"/>
          </p:nvPr>
        </p:nvSpPr>
        <p:spPr/>
        <p:txBody>
          <a:bodyPr/>
          <a:lstStyle/>
          <a:p>
            <a:fld id="{522276AA-A467-476A-87A4-238D61F03C6D}"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pPr eaLnBrk="1" hangingPunct="1"/>
            <a:r>
              <a:rPr lang="pt-BR" smtClean="0"/>
              <a:t>A corrida pelo Ouro</a:t>
            </a:r>
          </a:p>
        </p:txBody>
      </p:sp>
      <p:sp>
        <p:nvSpPr>
          <p:cNvPr id="16387" name="Espaço Reservado para Conteúdo 2"/>
          <p:cNvSpPr>
            <a:spLocks noGrp="1"/>
          </p:cNvSpPr>
          <p:nvPr>
            <p:ph idx="1"/>
          </p:nvPr>
        </p:nvSpPr>
        <p:spPr/>
        <p:txBody>
          <a:bodyPr/>
          <a:lstStyle/>
          <a:p>
            <a:pPr algn="ctr" eaLnBrk="1" hangingPunct="1">
              <a:buFont typeface="Arial" charset="0"/>
              <a:buNone/>
            </a:pPr>
            <a:r>
              <a:rPr lang="pt-BR" smtClean="0"/>
              <a:t>Entradas e Bandeiras</a:t>
            </a:r>
          </a:p>
          <a:p>
            <a:pPr algn="ctr" eaLnBrk="1" hangingPunct="1">
              <a:buFont typeface="Arial" charset="0"/>
              <a:buNone/>
            </a:pPr>
            <a:endParaRPr lang="pt-BR" smtClean="0"/>
          </a:p>
          <a:p>
            <a:pPr eaLnBrk="1" hangingPunct="1"/>
            <a:endParaRPr lang="pt-BR" smtClean="0"/>
          </a:p>
        </p:txBody>
      </p:sp>
      <p:pic>
        <p:nvPicPr>
          <p:cNvPr id="16388" name="Picture 2" descr="http://www.filmesraros.com/loja/images/pasta/historia/bandeirante03.jpeg"/>
          <p:cNvPicPr>
            <a:picLocks noChangeAspect="1" noChangeArrowheads="1"/>
          </p:cNvPicPr>
          <p:nvPr/>
        </p:nvPicPr>
        <p:blipFill>
          <a:blip r:embed="rId2" cstate="print"/>
          <a:srcRect/>
          <a:stretch>
            <a:fillRect/>
          </a:stretch>
        </p:blipFill>
        <p:spPr bwMode="auto">
          <a:xfrm>
            <a:off x="0" y="2205038"/>
            <a:ext cx="9144000" cy="4652962"/>
          </a:xfrm>
          <a:prstGeom prst="rect">
            <a:avLst/>
          </a:prstGeom>
          <a:noFill/>
          <a:ln w="9525">
            <a:noFill/>
            <a:miter lim="800000"/>
            <a:headEnd/>
            <a:tailEnd/>
          </a:ln>
        </p:spPr>
      </p:pic>
      <p:sp>
        <p:nvSpPr>
          <p:cNvPr id="2" name="Espaço Reservado para Data 1"/>
          <p:cNvSpPr>
            <a:spLocks noGrp="1"/>
          </p:cNvSpPr>
          <p:nvPr>
            <p:ph type="dt" sz="half" idx="10"/>
          </p:nvPr>
        </p:nvSpPr>
        <p:spPr/>
        <p:txBody>
          <a:bodyPr/>
          <a:lstStyle/>
          <a:p>
            <a:fld id="{C866A69D-43CF-4244-A6A4-79C63C3B8245}"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normAutofit fontScale="90000"/>
          </a:bodyPr>
          <a:lstStyle/>
          <a:p>
            <a:pPr algn="ctr"/>
            <a:r>
              <a:rPr lang="pt-BR" dirty="0" smtClean="0">
                <a:effectLst>
                  <a:outerShdw blurRad="38100" dist="38100" dir="2700000" algn="tl">
                    <a:srgbClr val="000000">
                      <a:alpha val="43137"/>
                    </a:srgbClr>
                  </a:outerShdw>
                </a:effectLst>
              </a:rPr>
              <a:t>GADO E EXPANSÃO GEOGRÁFICA</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51520" y="1484784"/>
            <a:ext cx="7825680" cy="5213176"/>
          </a:xfrm>
        </p:spPr>
        <p:txBody>
          <a:bodyPr>
            <a:noAutofit/>
          </a:bodyPr>
          <a:lstStyle/>
          <a:p>
            <a:pPr algn="just"/>
            <a:r>
              <a:rPr lang="pt-BR" sz="2800" dirty="0"/>
              <a:t>O gado </a:t>
            </a:r>
            <a:r>
              <a:rPr lang="pt-BR" sz="2800" dirty="0" smtClean="0"/>
              <a:t>bovino chegou </a:t>
            </a:r>
            <a:r>
              <a:rPr lang="pt-BR" sz="2800" dirty="0"/>
              <a:t>ao Brasil em 1534, por iniciativa de Ana Pimentel, esposa do donatário </a:t>
            </a:r>
            <a:r>
              <a:rPr lang="pt-BR" sz="2800" dirty="0" smtClean="0"/>
              <a:t>de São Vicente.</a:t>
            </a:r>
          </a:p>
          <a:p>
            <a:pPr algn="just"/>
            <a:r>
              <a:rPr lang="pt-BR" sz="2800" dirty="0" smtClean="0"/>
              <a:t>No Nordeste, fornecia  carne, leite, tração nos engenhos e transporte.</a:t>
            </a:r>
          </a:p>
          <a:p>
            <a:pPr algn="just"/>
            <a:r>
              <a:rPr lang="pt-BR" sz="2800" dirty="0" smtClean="0"/>
              <a:t> Voltado para o mercado interno, uma carta </a:t>
            </a:r>
            <a:r>
              <a:rPr lang="pt-BR" sz="2800" dirty="0"/>
              <a:t>régia de 1701 proibiu a criação do gado numa faixa de 10 léguas a partir do </a:t>
            </a:r>
            <a:r>
              <a:rPr lang="pt-BR" sz="2800" dirty="0" smtClean="0"/>
              <a:t>litoral. </a:t>
            </a:r>
          </a:p>
          <a:p>
            <a:pPr algn="just"/>
            <a:r>
              <a:rPr lang="pt-BR" sz="2800" dirty="0" smtClean="0"/>
              <a:t>O gado ajudou a desbravar o interior, “vergando” a linha de Tordesilhas, e integrando Nordeste-Minas Gerais e, depois, Sul-Minas Gerais.</a:t>
            </a:r>
            <a:endParaRPr lang="pt-BR" sz="2800"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3</a:t>
            </a:fld>
            <a:endParaRPr lang="en-US"/>
          </a:p>
        </p:txBody>
      </p:sp>
      <p:sp>
        <p:nvSpPr>
          <p:cNvPr id="5" name="Espaço Reservado para Data 4"/>
          <p:cNvSpPr>
            <a:spLocks noGrp="1"/>
          </p:cNvSpPr>
          <p:nvPr>
            <p:ph type="dt" sz="half" idx="10"/>
          </p:nvPr>
        </p:nvSpPr>
        <p:spPr/>
        <p:txBody>
          <a:bodyPr/>
          <a:lstStyle/>
          <a:p>
            <a:fld id="{99586B26-685B-4656-BBE7-ACEECC5A76B5}"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3387054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pPr eaLnBrk="1" hangingPunct="1"/>
            <a:r>
              <a:rPr lang="pt-BR" smtClean="0"/>
              <a:t>Descoberta do ouro</a:t>
            </a:r>
          </a:p>
        </p:txBody>
      </p:sp>
      <p:sp>
        <p:nvSpPr>
          <p:cNvPr id="20483" name="Espaço Reservado para Conteúdo 2"/>
          <p:cNvSpPr>
            <a:spLocks noGrp="1"/>
          </p:cNvSpPr>
          <p:nvPr>
            <p:ph idx="1"/>
          </p:nvPr>
        </p:nvSpPr>
        <p:spPr/>
        <p:txBody>
          <a:bodyPr>
            <a:normAutofit/>
          </a:bodyPr>
          <a:lstStyle/>
          <a:p>
            <a:pPr eaLnBrk="1" hangingPunct="1"/>
            <a:r>
              <a:rPr lang="pt-BR" smtClean="0"/>
              <a:t>1603: exploração livre: pagamento do quinto</a:t>
            </a:r>
          </a:p>
          <a:p>
            <a:pPr eaLnBrk="1" hangingPunct="1"/>
            <a:r>
              <a:rPr lang="pt-BR" smtClean="0"/>
              <a:t>1702: Criação das Intendência das Minas para regular a distribuição das datas e a cobrança do Quinto;</a:t>
            </a:r>
          </a:p>
          <a:p>
            <a:pPr eaLnBrk="1" hangingPunct="1"/>
            <a:r>
              <a:rPr lang="pt-BR" smtClean="0"/>
              <a:t>1720:casas de fundição</a:t>
            </a:r>
          </a:p>
          <a:p>
            <a:pPr eaLnBrk="1" hangingPunct="1"/>
            <a:r>
              <a:rPr lang="pt-BR" smtClean="0"/>
              <a:t>1735 – capitação: imposto por escravo</a:t>
            </a:r>
          </a:p>
          <a:p>
            <a:pPr eaLnBrk="1" hangingPunct="1"/>
            <a:r>
              <a:rPr lang="pt-BR" smtClean="0"/>
              <a:t>1750: 100 arrobas por ano</a:t>
            </a:r>
          </a:p>
          <a:p>
            <a:pPr eaLnBrk="1" hangingPunct="1"/>
            <a:r>
              <a:rPr lang="pt-BR" smtClean="0"/>
              <a:t>1765: derrama – impostos atrasados</a:t>
            </a:r>
          </a:p>
          <a:p>
            <a:pPr eaLnBrk="1" hangingPunct="1"/>
            <a:r>
              <a:rPr lang="pt-BR" smtClean="0"/>
              <a:t>1760 – declínio da produção</a:t>
            </a:r>
          </a:p>
          <a:p>
            <a:pPr eaLnBrk="1" hangingPunct="1"/>
            <a:endParaRPr lang="pt-BR" smtClean="0"/>
          </a:p>
        </p:txBody>
      </p:sp>
      <p:sp>
        <p:nvSpPr>
          <p:cNvPr id="2" name="Espaço Reservado para Data 1"/>
          <p:cNvSpPr>
            <a:spLocks noGrp="1"/>
          </p:cNvSpPr>
          <p:nvPr>
            <p:ph type="dt" sz="half" idx="10"/>
          </p:nvPr>
        </p:nvSpPr>
        <p:spPr/>
        <p:txBody>
          <a:bodyPr/>
          <a:lstStyle/>
          <a:p>
            <a:fld id="{348A9352-1CF7-483A-B42D-202C8A348DDE}"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pPr eaLnBrk="1" hangingPunct="1"/>
            <a:r>
              <a:rPr lang="pt-BR" smtClean="0"/>
              <a:t>Consequências </a:t>
            </a:r>
          </a:p>
        </p:txBody>
      </p:sp>
      <p:sp>
        <p:nvSpPr>
          <p:cNvPr id="21507" name="Espaço Reservado para Conteúdo 2"/>
          <p:cNvSpPr>
            <a:spLocks noGrp="1"/>
          </p:cNvSpPr>
          <p:nvPr>
            <p:ph idx="1"/>
          </p:nvPr>
        </p:nvSpPr>
        <p:spPr/>
        <p:txBody>
          <a:bodyPr>
            <a:normAutofit/>
          </a:bodyPr>
          <a:lstStyle/>
          <a:p>
            <a:pPr eaLnBrk="1" hangingPunct="1"/>
            <a:r>
              <a:rPr lang="pt-BR" smtClean="0"/>
              <a:t>Eixo econômico: SUDESTE</a:t>
            </a:r>
          </a:p>
          <a:p>
            <a:pPr eaLnBrk="1" hangingPunct="1"/>
            <a:r>
              <a:rPr lang="pt-BR" smtClean="0"/>
              <a:t>Desenvolvimento da economia interna</a:t>
            </a:r>
          </a:p>
          <a:p>
            <a:pPr eaLnBrk="1" hangingPunct="1"/>
            <a:r>
              <a:rPr lang="pt-BR" smtClean="0"/>
              <a:t>Aumento populacional: 300 mil para 3 milhões</a:t>
            </a:r>
          </a:p>
          <a:p>
            <a:pPr eaLnBrk="1" hangingPunct="1"/>
            <a:r>
              <a:rPr lang="pt-BR" smtClean="0"/>
              <a:t>Nova camada social</a:t>
            </a:r>
          </a:p>
          <a:p>
            <a:pPr eaLnBrk="1" hangingPunct="1"/>
            <a:r>
              <a:rPr lang="pt-BR" smtClean="0"/>
              <a:t>Urbanização</a:t>
            </a:r>
          </a:p>
          <a:p>
            <a:pPr eaLnBrk="1" hangingPunct="1"/>
            <a:r>
              <a:rPr lang="pt-BR" smtClean="0"/>
              <a:t>1763: nova capital: Rio de Janeiro</a:t>
            </a:r>
          </a:p>
          <a:p>
            <a:pPr eaLnBrk="1" hangingPunct="1"/>
            <a:r>
              <a:rPr lang="pt-BR" smtClean="0"/>
              <a:t>Rompimento da classe dominante da colônia e da Metrópole (parcial)</a:t>
            </a:r>
          </a:p>
        </p:txBody>
      </p:sp>
      <p:sp>
        <p:nvSpPr>
          <p:cNvPr id="2" name="Espaço Reservado para Data 1"/>
          <p:cNvSpPr>
            <a:spLocks noGrp="1"/>
          </p:cNvSpPr>
          <p:nvPr>
            <p:ph type="dt" sz="half" idx="10"/>
          </p:nvPr>
        </p:nvSpPr>
        <p:spPr/>
        <p:txBody>
          <a:bodyPr/>
          <a:lstStyle/>
          <a:p>
            <a:fld id="{A26D1264-A8B1-4253-8F27-689169220BED}"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endParaRPr lang="pt-BR" smtClean="0"/>
          </a:p>
        </p:txBody>
      </p:sp>
      <p:sp>
        <p:nvSpPr>
          <p:cNvPr id="22531" name="Espaço Reservado para Conteúdo 2"/>
          <p:cNvSpPr>
            <a:spLocks noGrp="1"/>
          </p:cNvSpPr>
          <p:nvPr>
            <p:ph idx="1"/>
          </p:nvPr>
        </p:nvSpPr>
        <p:spPr/>
        <p:txBody>
          <a:bodyPr/>
          <a:lstStyle/>
          <a:p>
            <a:pPr eaLnBrk="1" hangingPunct="1"/>
            <a:endParaRPr lang="pt-BR" smtClean="0"/>
          </a:p>
        </p:txBody>
      </p:sp>
      <p:pic>
        <p:nvPicPr>
          <p:cNvPr id="22532" name="Picture 2" descr="http://www.historianet.com.br/imagens/conteudo/mineiracao3.jpg"/>
          <p:cNvPicPr>
            <a:picLocks noChangeAspect="1" noChangeArrowheads="1"/>
          </p:cNvPicPr>
          <p:nvPr/>
        </p:nvPicPr>
        <p:blipFill>
          <a:blip r:embed="rId2" cstate="print"/>
          <a:srcRect/>
          <a:stretch>
            <a:fillRect/>
          </a:stretch>
        </p:blipFill>
        <p:spPr bwMode="auto">
          <a:xfrm>
            <a:off x="0" y="0"/>
            <a:ext cx="9144000" cy="6948488"/>
          </a:xfrm>
          <a:prstGeom prst="rect">
            <a:avLst/>
          </a:prstGeom>
          <a:noFill/>
          <a:ln w="9525">
            <a:noFill/>
            <a:miter lim="800000"/>
            <a:headEnd/>
            <a:tailEnd/>
          </a:ln>
        </p:spPr>
      </p:pic>
      <p:sp>
        <p:nvSpPr>
          <p:cNvPr id="2" name="Espaço Reservado para Data 1"/>
          <p:cNvSpPr>
            <a:spLocks noGrp="1"/>
          </p:cNvSpPr>
          <p:nvPr>
            <p:ph type="dt" sz="half" idx="10"/>
          </p:nvPr>
        </p:nvSpPr>
        <p:spPr/>
        <p:txBody>
          <a:bodyPr/>
          <a:lstStyle/>
          <a:p>
            <a:fld id="{585D768E-F7F2-491A-9A8F-E74D35C505C5}" type="datetime4">
              <a:rPr lang="en-US" smtClean="0"/>
              <a:t>November 2, 2014</a:t>
            </a:fld>
            <a:endParaRPr lang="en-US"/>
          </a:p>
        </p:txBody>
      </p:sp>
      <p:sp>
        <p:nvSpPr>
          <p:cNvPr id="3" name="Espaço Reservado para Rodapé 2"/>
          <p:cNvSpPr>
            <a:spLocks noGrp="1"/>
          </p:cNvSpPr>
          <p:nvPr>
            <p:ph type="ftr" sz="quarter" idx="11"/>
          </p:nvPr>
        </p:nvSpPr>
        <p:spPr/>
        <p:txBody>
          <a:bodyPr/>
          <a:lstStyle/>
          <a:p>
            <a:r>
              <a:rPr lang="en-US" smtClean="0"/>
              <a:t>www.nilson.pro.br</a:t>
            </a:r>
            <a:endParaRPr lang="en-US"/>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136904" cy="1143000"/>
          </a:xfrm>
        </p:spPr>
        <p:txBody>
          <a:bodyPr>
            <a:normAutofit/>
          </a:bodyPr>
          <a:lstStyle/>
          <a:p>
            <a:pPr algn="ctr"/>
            <a:r>
              <a:rPr lang="pt-BR" dirty="0" smtClean="0">
                <a:effectLst>
                  <a:outerShdw blurRad="38100" dist="38100" dir="2700000" algn="tl">
                    <a:srgbClr val="000000">
                      <a:alpha val="43137"/>
                    </a:srgbClr>
                  </a:outerShdw>
                </a:effectLst>
              </a:rPr>
              <a:t>E A TAL LINHA DE TORDESILHAS...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6658" y="2420888"/>
            <a:ext cx="3960440" cy="3672408"/>
          </a:xfrm>
        </p:spPr>
        <p:txBody>
          <a:bodyPr>
            <a:noAutofit/>
          </a:bodyPr>
          <a:lstStyle/>
          <a:p>
            <a:pPr algn="just"/>
            <a:r>
              <a:rPr lang="pt-BR" sz="2800" dirty="0" smtClean="0"/>
              <a:t>Não havia consenso sobre onde passava a linha de Tordesilhas.</a:t>
            </a:r>
          </a:p>
          <a:p>
            <a:pPr algn="just"/>
            <a:r>
              <a:rPr lang="pt-BR" sz="2800" dirty="0" smtClean="0"/>
              <a:t>O gado, a União Ibérica, as bandeiras, ajudaram a tornar o Tratado de Tordesilhas obsoleto.</a:t>
            </a:r>
            <a:endParaRPr lang="pt-BR" sz="2800"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4</a:t>
            </a:fld>
            <a:endParaRPr lang="en-US"/>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749279"/>
            <a:ext cx="4085088" cy="4961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ço Reservado para Data 4"/>
          <p:cNvSpPr>
            <a:spLocks noGrp="1"/>
          </p:cNvSpPr>
          <p:nvPr>
            <p:ph type="dt" sz="half" idx="10"/>
          </p:nvPr>
        </p:nvSpPr>
        <p:spPr/>
        <p:txBody>
          <a:bodyPr/>
          <a:lstStyle/>
          <a:p>
            <a:fld id="{6657AA12-AB18-4661-8BE1-A4550AE89D47}"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360020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ENTRADAS &amp; BANDEIRAS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07504" y="1556792"/>
            <a:ext cx="8208912" cy="4997152"/>
          </a:xfrm>
        </p:spPr>
        <p:txBody>
          <a:bodyPr>
            <a:noAutofit/>
          </a:bodyPr>
          <a:lstStyle/>
          <a:p>
            <a:pPr algn="just"/>
            <a:r>
              <a:rPr lang="pt-BR" sz="2800" dirty="0" smtClean="0"/>
              <a:t>Motivações: pobreza, busca de metais preciosos, necessidade de mão-de-obra, mapeamento da terra, mitos sobre o Eldorado, as descobertas espanholas de ouro e prata.</a:t>
            </a:r>
          </a:p>
          <a:p>
            <a:pPr algn="just"/>
            <a:r>
              <a:rPr lang="pt-BR" sz="2800" dirty="0" smtClean="0"/>
              <a:t>As Entradas tinham patrocínio da Coroa.</a:t>
            </a:r>
          </a:p>
          <a:p>
            <a:pPr algn="just"/>
            <a:r>
              <a:rPr lang="pt-BR" sz="2800" dirty="0" smtClean="0"/>
              <a:t>Várias bandeiras atacaram missões indígenas jesuíticas, especialmente, em terras da Espanha.</a:t>
            </a:r>
          </a:p>
          <a:p>
            <a:r>
              <a:rPr lang="pt-BR" sz="2800" dirty="0" smtClean="0"/>
              <a:t>Tipos </a:t>
            </a:r>
            <a:r>
              <a:rPr lang="pt-BR" sz="2800" dirty="0"/>
              <a:t>de Bandeiras</a:t>
            </a:r>
            <a:r>
              <a:rPr lang="pt-BR" sz="2800" dirty="0" smtClean="0"/>
              <a:t>: de p</a:t>
            </a:r>
            <a:r>
              <a:rPr lang="pt-BR" sz="2600" dirty="0" smtClean="0"/>
              <a:t>rospecção, caça </a:t>
            </a:r>
            <a:r>
              <a:rPr lang="pt-BR" sz="2600" dirty="0"/>
              <a:t>ao </a:t>
            </a:r>
            <a:r>
              <a:rPr lang="pt-BR" sz="2600" dirty="0" smtClean="0"/>
              <a:t>Índio, </a:t>
            </a:r>
            <a:r>
              <a:rPr lang="pt-BR" sz="2600" dirty="0" err="1" smtClean="0"/>
              <a:t>sertanismo</a:t>
            </a:r>
            <a:r>
              <a:rPr lang="pt-BR" sz="2600" dirty="0" smtClean="0"/>
              <a:t> </a:t>
            </a:r>
            <a:r>
              <a:rPr lang="pt-BR" sz="2600" dirty="0"/>
              <a:t>de </a:t>
            </a:r>
            <a:r>
              <a:rPr lang="pt-BR" sz="2600" dirty="0" smtClean="0"/>
              <a:t>contrato.</a:t>
            </a:r>
          </a:p>
          <a:p>
            <a:r>
              <a:rPr lang="pt-BR" sz="2800" dirty="0" smtClean="0"/>
              <a:t>A União Ibérica e a presença holandesa “empurraram” os bandeirantes para o interior.</a:t>
            </a:r>
          </a:p>
          <a:p>
            <a:endParaRPr lang="pt-BR" sz="2600" dirty="0"/>
          </a:p>
          <a:p>
            <a:pPr algn="just"/>
            <a:endParaRPr lang="pt-BR" sz="2800"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5</a:t>
            </a:fld>
            <a:endParaRPr lang="en-US"/>
          </a:p>
        </p:txBody>
      </p:sp>
      <p:sp>
        <p:nvSpPr>
          <p:cNvPr id="5" name="Espaço Reservado para Data 4"/>
          <p:cNvSpPr>
            <a:spLocks noGrp="1"/>
          </p:cNvSpPr>
          <p:nvPr>
            <p:ph type="dt" sz="half" idx="10"/>
          </p:nvPr>
        </p:nvSpPr>
        <p:spPr/>
        <p:txBody>
          <a:bodyPr/>
          <a:lstStyle/>
          <a:p>
            <a:fld id="{500C09B9-8B08-4BEF-8326-9C5C400A4DDF}"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421831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DEFINIÇÕES</a:t>
            </a:r>
            <a:endParaRPr lang="pt-BR" dirty="0"/>
          </a:p>
        </p:txBody>
      </p:sp>
      <p:sp>
        <p:nvSpPr>
          <p:cNvPr id="2" name="Espaço Reservado para Conteúdo 1"/>
          <p:cNvSpPr>
            <a:spLocks noGrp="1"/>
          </p:cNvSpPr>
          <p:nvPr>
            <p:ph idx="1"/>
          </p:nvPr>
        </p:nvSpPr>
        <p:spPr/>
        <p:txBody>
          <a:bodyPr>
            <a:normAutofit fontScale="85000" lnSpcReduction="20000"/>
          </a:bodyPr>
          <a:lstStyle/>
          <a:p>
            <a:r>
              <a:rPr lang="pt-BR" dirty="0" smtClean="0"/>
              <a:t>● as chamadas Entradas tinham a finalidade de explorar o território, eram financiadas pelos cofres públicos e com o apoio do governo colonial em nome da Coroa de Portugal, ou seja, eram expedições organizadas pelo governo de Portugal. </a:t>
            </a:r>
          </a:p>
          <a:p>
            <a:endParaRPr lang="pt-BR" dirty="0" smtClean="0"/>
          </a:p>
          <a:p>
            <a:r>
              <a:rPr lang="pt-BR" dirty="0" smtClean="0"/>
              <a:t>as Bandeiras foram iniciativas de particulares, que com recursos próprios buscavam obtenção de lucro. Seus membros ficaram conhecidos como Bandeirantes. as Monções eram expedições fluviais paulistas que partiam de Porto Feliz, às margens do Rio Tietê.</a:t>
            </a:r>
            <a:endParaRPr lang="pt-BR" dirty="0"/>
          </a:p>
        </p:txBody>
      </p:sp>
      <p:sp>
        <p:nvSpPr>
          <p:cNvPr id="3" name="Espaço Reservado para Número de Slide 2"/>
          <p:cNvSpPr>
            <a:spLocks noGrp="1"/>
          </p:cNvSpPr>
          <p:nvPr>
            <p:ph type="sldNum" sz="quarter" idx="12"/>
          </p:nvPr>
        </p:nvSpPr>
        <p:spPr/>
        <p:txBody>
          <a:bodyPr/>
          <a:lstStyle/>
          <a:p>
            <a:fld id="{F38DF745-7D3F-47F4-83A3-874385CFAA69}" type="slidenum">
              <a:rPr lang="en-US" smtClean="0"/>
              <a:pPr/>
              <a:t>6</a:t>
            </a:fld>
            <a:endParaRPr lang="en-US"/>
          </a:p>
        </p:txBody>
      </p:sp>
      <p:sp>
        <p:nvSpPr>
          <p:cNvPr id="5" name="Espaço Reservado para Data 4"/>
          <p:cNvSpPr>
            <a:spLocks noGrp="1"/>
          </p:cNvSpPr>
          <p:nvPr>
            <p:ph type="dt" sz="half" idx="10"/>
          </p:nvPr>
        </p:nvSpPr>
        <p:spPr/>
        <p:txBody>
          <a:bodyPr/>
          <a:lstStyle/>
          <a:p>
            <a:fld id="{9C01FEF2-D9AA-490D-81B8-CBE5A9A90262}"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484784"/>
            <a:ext cx="4918375"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ENTRADAS &amp; BANDEIRAS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004048" y="1412776"/>
            <a:ext cx="3528392" cy="4997152"/>
          </a:xfrm>
        </p:spPr>
        <p:txBody>
          <a:bodyPr>
            <a:noAutofit/>
          </a:bodyPr>
          <a:lstStyle/>
          <a:p>
            <a:r>
              <a:rPr lang="pt-BR" dirty="0" smtClean="0"/>
              <a:t>A maioria das expedições partia de </a:t>
            </a:r>
            <a:r>
              <a:rPr lang="pt-BR" dirty="0" smtClean="0">
                <a:effectLst>
                  <a:outerShdw blurRad="38100" dist="38100" dir="2700000" algn="tl">
                    <a:srgbClr val="000000">
                      <a:alpha val="43137"/>
                    </a:srgbClr>
                  </a:outerShdw>
                </a:effectLst>
              </a:rPr>
              <a:t>São Paulo de Piratininga</a:t>
            </a:r>
            <a:r>
              <a:rPr lang="pt-BR" dirty="0" smtClean="0"/>
              <a:t>.</a:t>
            </a:r>
          </a:p>
          <a:p>
            <a:r>
              <a:rPr lang="pt-BR" dirty="0" smtClean="0">
                <a:effectLst>
                  <a:outerShdw blurRad="38100" dist="38100" dir="2700000" algn="tl">
                    <a:srgbClr val="000000">
                      <a:alpha val="43137"/>
                    </a:srgbClr>
                  </a:outerShdw>
                </a:effectLst>
              </a:rPr>
              <a:t>Bandeirante</a:t>
            </a:r>
            <a:r>
              <a:rPr lang="pt-BR" dirty="0" smtClean="0"/>
              <a:t> virou sinônimo de </a:t>
            </a:r>
            <a:r>
              <a:rPr lang="pt-BR" dirty="0" smtClean="0">
                <a:effectLst>
                  <a:outerShdw blurRad="38100" dist="38100" dir="2700000" algn="tl">
                    <a:srgbClr val="000000">
                      <a:alpha val="43137"/>
                    </a:srgbClr>
                  </a:outerShdw>
                </a:effectLst>
              </a:rPr>
              <a:t>paulista</a:t>
            </a:r>
            <a:r>
              <a:rPr lang="pt-BR" dirty="0" smtClean="0"/>
              <a:t>.</a:t>
            </a:r>
          </a:p>
          <a:p>
            <a:r>
              <a:rPr lang="pt-BR" dirty="0" smtClean="0"/>
              <a:t>Bandeirantes foram usados para reprimir revoltas indígenas e quilombos, como </a:t>
            </a:r>
            <a:r>
              <a:rPr lang="pt-BR" dirty="0" smtClean="0">
                <a:effectLst>
                  <a:outerShdw blurRad="38100" dist="38100" dir="2700000" algn="tl">
                    <a:srgbClr val="000000">
                      <a:alpha val="43137"/>
                    </a:srgbClr>
                  </a:outerShdw>
                </a:effectLst>
              </a:rPr>
              <a:t>Palmares</a:t>
            </a:r>
            <a:r>
              <a:rPr lang="pt-BR" dirty="0" smtClean="0"/>
              <a:t>.</a:t>
            </a:r>
          </a:p>
          <a:p>
            <a:pPr algn="just"/>
            <a:endParaRPr lang="pt-BR" sz="2800" dirty="0" smtClean="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7</a:t>
            </a:fld>
            <a:endParaRPr lang="en-US"/>
          </a:p>
        </p:txBody>
      </p:sp>
      <p:sp>
        <p:nvSpPr>
          <p:cNvPr id="6" name="Espaço Reservado para Data 5"/>
          <p:cNvSpPr>
            <a:spLocks noGrp="1"/>
          </p:cNvSpPr>
          <p:nvPr>
            <p:ph type="dt" sz="half" idx="10"/>
          </p:nvPr>
        </p:nvSpPr>
        <p:spPr/>
        <p:txBody>
          <a:bodyPr/>
          <a:lstStyle/>
          <a:p>
            <a:fld id="{79285FC2-24CF-42AB-84E4-FEE7CD37018B}"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12379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1143000"/>
          </a:xfrm>
        </p:spPr>
        <p:txBody>
          <a:bodyPr/>
          <a:lstStyle/>
          <a:p>
            <a:pPr algn="ctr"/>
            <a:r>
              <a:rPr lang="pt-BR" dirty="0" smtClean="0">
                <a:effectLst>
                  <a:outerShdw blurRad="38100" dist="38100" dir="2700000" algn="tl">
                    <a:srgbClr val="000000">
                      <a:alpha val="43137"/>
                    </a:srgbClr>
                  </a:outerShdw>
                </a:effectLst>
              </a:rPr>
              <a:t>ENTRADAS &amp; BANDEIRAS</a:t>
            </a:r>
            <a:endParaRPr lang="pt-BR"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3899074" y="1700808"/>
            <a:ext cx="4464496" cy="4997152"/>
          </a:xfrm>
        </p:spPr>
        <p:txBody>
          <a:bodyPr>
            <a:noAutofit/>
          </a:bodyPr>
          <a:lstStyle/>
          <a:p>
            <a:pPr algn="just"/>
            <a:r>
              <a:rPr lang="pt-BR" dirty="0" smtClean="0"/>
              <a:t>Paulistas descobriram ouro nas Gerais.</a:t>
            </a:r>
          </a:p>
          <a:p>
            <a:pPr algn="just"/>
            <a:r>
              <a:rPr lang="pt-BR" dirty="0" smtClean="0"/>
              <a:t>Expulsos das Minas, buscaram novos caminhos.</a:t>
            </a:r>
          </a:p>
          <a:p>
            <a:pPr algn="just"/>
            <a:r>
              <a:rPr lang="pt-BR" dirty="0" smtClean="0"/>
              <a:t>Paracatu do Príncipe, Vila Boa de Goiás (Goiás Velho) e Cuiabá foram fundadas por bandeirantes.</a:t>
            </a:r>
          </a:p>
          <a:p>
            <a:pPr algn="just"/>
            <a:r>
              <a:rPr lang="pt-BR" dirty="0" smtClean="0"/>
              <a:t>Encontrou-se ouro em Goiás, ainda que menos abundante</a:t>
            </a:r>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8</a:t>
            </a:fld>
            <a:endParaRPr lang="en-US"/>
          </a:p>
        </p:txBody>
      </p:sp>
      <p:pic>
        <p:nvPicPr>
          <p:cNvPr id="6" name="Imagem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23528" y="1772816"/>
            <a:ext cx="3575546" cy="4446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ço Reservado para Data 4"/>
          <p:cNvSpPr>
            <a:spLocks noGrp="1"/>
          </p:cNvSpPr>
          <p:nvPr>
            <p:ph type="dt" sz="half" idx="10"/>
          </p:nvPr>
        </p:nvSpPr>
        <p:spPr/>
        <p:txBody>
          <a:bodyPr/>
          <a:lstStyle/>
          <a:p>
            <a:fld id="{C43CFC71-7218-425E-8311-3BEA282F28F0}" type="datetime4">
              <a:rPr lang="en-US" smtClean="0"/>
              <a:t>November 2, 2014</a:t>
            </a:fld>
            <a:endParaRPr lang="en-US"/>
          </a:p>
        </p:txBody>
      </p:sp>
      <p:sp>
        <p:nvSpPr>
          <p:cNvPr id="7" name="Espaço Reservado para Rodapé 6"/>
          <p:cNvSpPr>
            <a:spLocks noGrp="1"/>
          </p:cNvSpPr>
          <p:nvPr>
            <p:ph type="ftr" sz="quarter" idx="11"/>
          </p:nvPr>
        </p:nvSpPr>
        <p:spPr/>
        <p:txBody>
          <a:bodyPr/>
          <a:lstStyle/>
          <a:p>
            <a:r>
              <a:rPr lang="en-US" smtClean="0"/>
              <a:t>www.nilson.pro.br</a:t>
            </a:r>
            <a:endParaRPr lang="en-US"/>
          </a:p>
        </p:txBody>
      </p:sp>
    </p:spTree>
    <p:extLst>
      <p:ext uri="{BB962C8B-B14F-4D97-AF65-F5344CB8AC3E}">
        <p14:creationId xmlns:p14="http://schemas.microsoft.com/office/powerpoint/2010/main" val="3304953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ctr"/>
            <a:r>
              <a:rPr lang="pt-BR" sz="2800" dirty="0" smtClean="0"/>
              <a:t>Fatores que fizeram de São Vicente o centro irradiador da maioria das bandeiras:</a:t>
            </a:r>
            <a:endParaRPr lang="pt-BR" sz="2800" dirty="0"/>
          </a:p>
        </p:txBody>
      </p:sp>
      <p:sp>
        <p:nvSpPr>
          <p:cNvPr id="2" name="Espaço Reservado para Conteúdo 1"/>
          <p:cNvSpPr>
            <a:spLocks noGrp="1"/>
          </p:cNvSpPr>
          <p:nvPr>
            <p:ph idx="1"/>
          </p:nvPr>
        </p:nvSpPr>
        <p:spPr/>
        <p:txBody>
          <a:bodyPr>
            <a:normAutofit fontScale="92500" lnSpcReduction="20000"/>
          </a:bodyPr>
          <a:lstStyle/>
          <a:p>
            <a:r>
              <a:rPr lang="pt-BR" dirty="0" smtClean="0"/>
              <a:t>Decadência econômica da capitania, que não produzia o açúcar.</a:t>
            </a:r>
          </a:p>
          <a:p>
            <a:r>
              <a:rPr lang="pt-BR" dirty="0" smtClean="0"/>
              <a:t>A falta de contato da capitania em relação ao centro povoado fez com que seus moradores procurassem o interior.</a:t>
            </a:r>
          </a:p>
          <a:p>
            <a:r>
              <a:rPr lang="pt-BR" dirty="0" smtClean="0"/>
              <a:t>Sem opção para a agricultura, os paulista saem a procura de metais preciosos.</a:t>
            </a:r>
          </a:p>
          <a:p>
            <a:r>
              <a:rPr lang="pt-BR" dirty="0" smtClean="0"/>
              <a:t>A caça de índios para substituir a mão-de-obra escrava que estava em falta para a produção do açúcar. (invasão Holandesa nas regiões da África de onde o negro vinha)</a:t>
            </a:r>
            <a:endParaRPr lang="pt-BR" dirty="0"/>
          </a:p>
        </p:txBody>
      </p:sp>
      <p:sp>
        <p:nvSpPr>
          <p:cNvPr id="3" name="Espaço Reservado para Número de Slide 2"/>
          <p:cNvSpPr>
            <a:spLocks noGrp="1"/>
          </p:cNvSpPr>
          <p:nvPr>
            <p:ph type="sldNum" sz="quarter" idx="12"/>
          </p:nvPr>
        </p:nvSpPr>
        <p:spPr/>
        <p:txBody>
          <a:bodyPr/>
          <a:lstStyle/>
          <a:p>
            <a:fld id="{F38DF745-7D3F-47F4-83A3-874385CFAA69}" type="slidenum">
              <a:rPr lang="en-US" smtClean="0"/>
              <a:pPr/>
              <a:t>9</a:t>
            </a:fld>
            <a:endParaRPr lang="en-US"/>
          </a:p>
        </p:txBody>
      </p:sp>
      <p:sp>
        <p:nvSpPr>
          <p:cNvPr id="5" name="Espaço Reservado para Data 4"/>
          <p:cNvSpPr>
            <a:spLocks noGrp="1"/>
          </p:cNvSpPr>
          <p:nvPr>
            <p:ph type="dt" sz="half" idx="10"/>
          </p:nvPr>
        </p:nvSpPr>
        <p:spPr/>
        <p:txBody>
          <a:bodyPr/>
          <a:lstStyle/>
          <a:p>
            <a:fld id="{5CC3EAD9-44F2-47C8-A6A3-C2E4E698BFCF}" type="datetime4">
              <a:rPr lang="en-US" smtClean="0"/>
              <a:t>November 2, 2014</a:t>
            </a:fld>
            <a:endParaRPr lang="en-US"/>
          </a:p>
        </p:txBody>
      </p:sp>
      <p:sp>
        <p:nvSpPr>
          <p:cNvPr id="6" name="Espaço Reservado para Rodapé 5"/>
          <p:cNvSpPr>
            <a:spLocks noGrp="1"/>
          </p:cNvSpPr>
          <p:nvPr>
            <p:ph type="ftr" sz="quarter" idx="11"/>
          </p:nvPr>
        </p:nvSpPr>
        <p:spPr/>
        <p:txBody>
          <a:bodyPr/>
          <a:lstStyle/>
          <a:p>
            <a:r>
              <a:rPr lang="en-US" smtClean="0"/>
              <a:t>www.nilson.pro.br</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280</TotalTime>
  <Words>1577</Words>
  <Application>Microsoft Office PowerPoint</Application>
  <PresentationFormat>Apresentação na tela (4:3)</PresentationFormat>
  <Paragraphs>218</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Austin</vt:lpstr>
      <vt:lpstr>Apresentação do PowerPoint</vt:lpstr>
      <vt:lpstr>EXPANSÃO TERRITORIAL</vt:lpstr>
      <vt:lpstr>GADO E EXPANSÃO GEOGRÁFICA</vt:lpstr>
      <vt:lpstr>E A TAL LINHA DE TORDESILHAS...</vt:lpstr>
      <vt:lpstr>ENTRADAS &amp; BANDEIRAS</vt:lpstr>
      <vt:lpstr>DEFINIÇÕES</vt:lpstr>
      <vt:lpstr>ENTRADAS &amp; BANDEIRAS</vt:lpstr>
      <vt:lpstr>ENTRADAS &amp; BANDEIRAS</vt:lpstr>
      <vt:lpstr>Fatores que fizeram de São Vicente o centro irradiador da maioria das bandeiras:</vt:lpstr>
      <vt:lpstr>ENTRADAS &amp; BANDEIRAS</vt:lpstr>
      <vt:lpstr>ENTRADAS &amp; BANDEIRAS</vt:lpstr>
      <vt:lpstr>Exploração das drogas do sertão:  </vt:lpstr>
      <vt:lpstr>União Ibérica</vt:lpstr>
      <vt:lpstr>TRATADOS &amp; LIMITES</vt:lpstr>
      <vt:lpstr>TRATADOS &amp; LIMITES</vt:lpstr>
      <vt:lpstr>TRATADOS &amp; LIMITES</vt:lpstr>
      <vt:lpstr>TRATADOS &amp; LIMITES</vt:lpstr>
      <vt:lpstr>TRATADOS &amp; LIMITES</vt:lpstr>
      <vt:lpstr>TRATADOS &amp; LIMITES</vt:lpstr>
      <vt:lpstr>TRATADOS &amp; LIMITES</vt:lpstr>
      <vt:lpstr>INVASÕES NA AMÉRICA PORTUGUESA.</vt:lpstr>
      <vt:lpstr>Apresentação do PowerPoint</vt:lpstr>
      <vt:lpstr>Apresentação do PowerPoint</vt:lpstr>
      <vt:lpstr>A primeira Invasão: Bahia</vt:lpstr>
      <vt:lpstr>Segunda Invasão: Pernambuco  (1630-1654)</vt:lpstr>
      <vt:lpstr>Apresentação do PowerPoint</vt:lpstr>
      <vt:lpstr>Insurreição Pernambucana</vt:lpstr>
      <vt:lpstr>Apresentação do PowerPoint</vt:lpstr>
      <vt:lpstr>A corrida pelo Ouro</vt:lpstr>
      <vt:lpstr>Descoberta do ouro</vt:lpstr>
      <vt:lpstr>Consequências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Utena</dc:creator>
  <cp:lastModifiedBy>Nilson</cp:lastModifiedBy>
  <cp:revision>39</cp:revision>
  <dcterms:created xsi:type="dcterms:W3CDTF">2012-08-27T00:06:00Z</dcterms:created>
  <dcterms:modified xsi:type="dcterms:W3CDTF">2014-11-02T23:40:17Z</dcterms:modified>
</cp:coreProperties>
</file>