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F48B59-3C7B-47C0-AE69-7BB4077CCE6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AC81CCC8-BBAF-4791-B8C2-BA1B0A157E89}">
      <dgm:prSet phldrT="[Texto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8000" dirty="0"/>
            <a:t>PARTE</a:t>
          </a:r>
        </a:p>
      </dgm:t>
    </dgm:pt>
    <dgm:pt modelId="{B3B9B678-DABC-4C7B-839A-466B7BBC67C0}" type="parTrans" cxnId="{B8E5BA24-AA36-42BB-9465-3BA3E1FCCC38}">
      <dgm:prSet/>
      <dgm:spPr/>
      <dgm:t>
        <a:bodyPr/>
        <a:lstStyle/>
        <a:p>
          <a:endParaRPr lang="pt-BR"/>
        </a:p>
      </dgm:t>
    </dgm:pt>
    <dgm:pt modelId="{28675C21-21CD-4F30-9217-681EAB2CD338}" type="sibTrans" cxnId="{B8E5BA24-AA36-42BB-9465-3BA3E1FCCC38}">
      <dgm:prSet/>
      <dgm:spPr/>
      <dgm:t>
        <a:bodyPr/>
        <a:lstStyle/>
        <a:p>
          <a:endParaRPr lang="pt-BR"/>
        </a:p>
      </dgm:t>
    </dgm:pt>
    <dgm:pt modelId="{0A3535F7-28E6-4895-9C42-3A157ADB593A}">
      <dgm:prSet phldrT="[Texto]"/>
      <dgm:spPr/>
      <dgm:t>
        <a:bodyPr/>
        <a:lstStyle/>
        <a:p>
          <a:r>
            <a:rPr lang="pt-BR" b="1" dirty="0" smtClean="0"/>
            <a:t>I - EXPRESSÕES </a:t>
          </a:r>
          <a:r>
            <a:rPr lang="pt-BR" b="1" dirty="0"/>
            <a:t>DO PODER NACIONAL </a:t>
          </a:r>
          <a:r>
            <a:rPr lang="pt-BR" b="1" dirty="0" smtClean="0"/>
            <a:t>p.13 – 92</a:t>
          </a:r>
          <a:endParaRPr lang="pt-BR" dirty="0"/>
        </a:p>
      </dgm:t>
    </dgm:pt>
    <dgm:pt modelId="{AA5E6A49-2B72-496D-B109-5ABE144F1430}" type="parTrans" cxnId="{86CDECCC-9BF8-4C62-9029-A361DBC02A42}">
      <dgm:prSet/>
      <dgm:spPr/>
      <dgm:t>
        <a:bodyPr/>
        <a:lstStyle/>
        <a:p>
          <a:endParaRPr lang="pt-BR"/>
        </a:p>
      </dgm:t>
    </dgm:pt>
    <dgm:pt modelId="{6E7BD9DF-7DE8-41B9-84F2-F4F250D26770}" type="sibTrans" cxnId="{86CDECCC-9BF8-4C62-9029-A361DBC02A42}">
      <dgm:prSet/>
      <dgm:spPr/>
      <dgm:t>
        <a:bodyPr/>
        <a:lstStyle/>
        <a:p>
          <a:endParaRPr lang="pt-BR"/>
        </a:p>
      </dgm:t>
    </dgm:pt>
    <dgm:pt modelId="{AA70BDB8-3BE3-4864-8A7E-5727A5BEB31E}">
      <dgm:prSet phldrT="[Texto]"/>
      <dgm:spPr/>
      <dgm:t>
        <a:bodyPr/>
        <a:lstStyle/>
        <a:p>
          <a:r>
            <a:rPr lang="pt-BR" b="1" dirty="0" smtClean="0"/>
            <a:t>II - ELEMENTOS </a:t>
          </a:r>
          <a:r>
            <a:rPr lang="pt-BR" b="1" dirty="0"/>
            <a:t>DE INTELIGÊNCIA ESTRATÉGICA </a:t>
          </a:r>
          <a:r>
            <a:rPr lang="pt-BR" b="1" dirty="0" smtClean="0"/>
            <a:t>p.93 - 100</a:t>
          </a:r>
          <a:endParaRPr lang="pt-BR" dirty="0"/>
        </a:p>
      </dgm:t>
    </dgm:pt>
    <dgm:pt modelId="{BF7BDE25-7D59-4540-B453-013CF5BF3516}" type="parTrans" cxnId="{30F31FFA-042C-43A8-AE11-F8983EA5974D}">
      <dgm:prSet/>
      <dgm:spPr/>
      <dgm:t>
        <a:bodyPr/>
        <a:lstStyle/>
        <a:p>
          <a:endParaRPr lang="pt-BR"/>
        </a:p>
      </dgm:t>
    </dgm:pt>
    <dgm:pt modelId="{14489109-0E78-4047-86E4-CFD43F649FFD}" type="sibTrans" cxnId="{30F31FFA-042C-43A8-AE11-F8983EA5974D}">
      <dgm:prSet/>
      <dgm:spPr/>
      <dgm:t>
        <a:bodyPr/>
        <a:lstStyle/>
        <a:p>
          <a:endParaRPr lang="pt-BR"/>
        </a:p>
      </dgm:t>
    </dgm:pt>
    <dgm:pt modelId="{99460228-034E-4824-A4E4-A457FD5892A9}">
      <dgm:prSet/>
      <dgm:spPr/>
      <dgm:t>
        <a:bodyPr/>
        <a:lstStyle/>
        <a:p>
          <a:r>
            <a:rPr lang="pt-BR" b="1" dirty="0" smtClean="0"/>
            <a:t>III - </a:t>
          </a:r>
          <a:r>
            <a:rPr lang="pt-BR" b="1" dirty="0"/>
            <a:t>ELEMENTOS DE LOGÍSTICA E MOBILIZAÇÃO </a:t>
          </a:r>
          <a:r>
            <a:rPr lang="pt-BR" b="1" dirty="0" smtClean="0"/>
            <a:t>p.101 - 125</a:t>
          </a:r>
          <a:endParaRPr lang="pt-BR" dirty="0"/>
        </a:p>
      </dgm:t>
    </dgm:pt>
    <dgm:pt modelId="{18528CC6-B159-455E-98C9-4036CB83D7FC}" type="parTrans" cxnId="{B158ABC4-9B0B-4FAE-946D-D25A18D50214}">
      <dgm:prSet/>
      <dgm:spPr/>
      <dgm:t>
        <a:bodyPr/>
        <a:lstStyle/>
        <a:p>
          <a:endParaRPr lang="pt-BR"/>
        </a:p>
      </dgm:t>
    </dgm:pt>
    <dgm:pt modelId="{C332079D-FF16-42F1-BD9B-D10DA0E991B5}" type="sibTrans" cxnId="{B158ABC4-9B0B-4FAE-946D-D25A18D50214}">
      <dgm:prSet/>
      <dgm:spPr/>
      <dgm:t>
        <a:bodyPr/>
        <a:lstStyle/>
        <a:p>
          <a:endParaRPr lang="pt-BR"/>
        </a:p>
      </dgm:t>
    </dgm:pt>
    <dgm:pt modelId="{730A0ABA-5784-42F8-A741-E330CC5FE47D}" type="pres">
      <dgm:prSet presAssocID="{C2F48B59-3C7B-47C0-AE69-7BB4077CCE6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7FD73AA-EBA1-4E89-A011-19DD2667B31B}" type="pres">
      <dgm:prSet presAssocID="{AC81CCC8-BBAF-4791-B8C2-BA1B0A157E89}" presName="hierRoot1" presStyleCnt="0"/>
      <dgm:spPr/>
    </dgm:pt>
    <dgm:pt modelId="{1A4D03E2-A024-4A82-BC73-3FC51A114043}" type="pres">
      <dgm:prSet presAssocID="{AC81CCC8-BBAF-4791-B8C2-BA1B0A157E89}" presName="composite" presStyleCnt="0"/>
      <dgm:spPr/>
    </dgm:pt>
    <dgm:pt modelId="{761C07C8-36B1-4F67-A256-06E7491D47AC}" type="pres">
      <dgm:prSet presAssocID="{AC81CCC8-BBAF-4791-B8C2-BA1B0A157E89}" presName="background" presStyleLbl="node0" presStyleIdx="0" presStyleCnt="1"/>
      <dgm:spPr/>
    </dgm:pt>
    <dgm:pt modelId="{26DF31E6-E8F5-48ED-B5A7-2394B3140246}" type="pres">
      <dgm:prSet presAssocID="{AC81CCC8-BBAF-4791-B8C2-BA1B0A157E89}" presName="text" presStyleLbl="fgAcc0" presStyleIdx="0" presStyleCnt="1" custScaleX="168467" custScaleY="77716" custLinFactNeighborX="-7707" custLinFactNeighborY="-159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08545FC-E302-490F-8FF2-AC6A24AC8D29}" type="pres">
      <dgm:prSet presAssocID="{AC81CCC8-BBAF-4791-B8C2-BA1B0A157E89}" presName="hierChild2" presStyleCnt="0"/>
      <dgm:spPr/>
    </dgm:pt>
    <dgm:pt modelId="{3DCCC168-B6D0-4876-BE14-3911966723A4}" type="pres">
      <dgm:prSet presAssocID="{AA5E6A49-2B72-496D-B109-5ABE144F1430}" presName="Name10" presStyleLbl="parChTrans1D2" presStyleIdx="0" presStyleCnt="3"/>
      <dgm:spPr/>
      <dgm:t>
        <a:bodyPr/>
        <a:lstStyle/>
        <a:p>
          <a:endParaRPr lang="pt-BR"/>
        </a:p>
      </dgm:t>
    </dgm:pt>
    <dgm:pt modelId="{687DF0F5-7840-4288-991F-EAA8F8A6861C}" type="pres">
      <dgm:prSet presAssocID="{0A3535F7-28E6-4895-9C42-3A157ADB593A}" presName="hierRoot2" presStyleCnt="0"/>
      <dgm:spPr/>
    </dgm:pt>
    <dgm:pt modelId="{E9A55FAC-0A55-4841-AFB8-B5F2A624689F}" type="pres">
      <dgm:prSet presAssocID="{0A3535F7-28E6-4895-9C42-3A157ADB593A}" presName="composite2" presStyleCnt="0"/>
      <dgm:spPr/>
    </dgm:pt>
    <dgm:pt modelId="{3695F4EF-1340-4275-89FB-839CB29686F6}" type="pres">
      <dgm:prSet presAssocID="{0A3535F7-28E6-4895-9C42-3A157ADB593A}" presName="background2" presStyleLbl="node2" presStyleIdx="0" presStyleCnt="3"/>
      <dgm:spPr/>
    </dgm:pt>
    <dgm:pt modelId="{FD74D517-D5EA-455B-BACD-017E7774F99F}" type="pres">
      <dgm:prSet presAssocID="{0A3535F7-28E6-4895-9C42-3A157ADB593A}" presName="text2" presStyleLbl="fgAcc2" presStyleIdx="0" presStyleCnt="3" custScaleY="1851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4C9674C-9CF1-47FB-934F-1D92B55332D6}" type="pres">
      <dgm:prSet presAssocID="{0A3535F7-28E6-4895-9C42-3A157ADB593A}" presName="hierChild3" presStyleCnt="0"/>
      <dgm:spPr/>
    </dgm:pt>
    <dgm:pt modelId="{4AF5726F-EB0A-4AA3-987B-2E6FFB2A2F93}" type="pres">
      <dgm:prSet presAssocID="{BF7BDE25-7D59-4540-B453-013CF5BF3516}" presName="Name10" presStyleLbl="parChTrans1D2" presStyleIdx="1" presStyleCnt="3"/>
      <dgm:spPr/>
      <dgm:t>
        <a:bodyPr/>
        <a:lstStyle/>
        <a:p>
          <a:endParaRPr lang="pt-BR"/>
        </a:p>
      </dgm:t>
    </dgm:pt>
    <dgm:pt modelId="{E1672287-BDE3-4588-9667-DBC95A62AC01}" type="pres">
      <dgm:prSet presAssocID="{AA70BDB8-3BE3-4864-8A7E-5727A5BEB31E}" presName="hierRoot2" presStyleCnt="0"/>
      <dgm:spPr/>
    </dgm:pt>
    <dgm:pt modelId="{3C1CCAE0-77CC-4EEA-9132-DB50F56729DC}" type="pres">
      <dgm:prSet presAssocID="{AA70BDB8-3BE3-4864-8A7E-5727A5BEB31E}" presName="composite2" presStyleCnt="0"/>
      <dgm:spPr/>
    </dgm:pt>
    <dgm:pt modelId="{53F3BB43-AE4B-4F02-ACCE-345F29DB9878}" type="pres">
      <dgm:prSet presAssocID="{AA70BDB8-3BE3-4864-8A7E-5727A5BEB31E}" presName="background2" presStyleLbl="node2" presStyleIdx="1" presStyleCnt="3"/>
      <dgm:spPr/>
    </dgm:pt>
    <dgm:pt modelId="{08C8F205-0282-4A87-B7CB-454A4C929F30}" type="pres">
      <dgm:prSet presAssocID="{AA70BDB8-3BE3-4864-8A7E-5727A5BEB31E}" presName="text2" presStyleLbl="fgAcc2" presStyleIdx="1" presStyleCnt="3" custScaleY="172644" custLinFactNeighborX="-5125" custLinFactNeighborY="313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F0AC715-9587-4635-AAFB-8336F9BD28A0}" type="pres">
      <dgm:prSet presAssocID="{AA70BDB8-3BE3-4864-8A7E-5727A5BEB31E}" presName="hierChild3" presStyleCnt="0"/>
      <dgm:spPr/>
    </dgm:pt>
    <dgm:pt modelId="{D7FE3FC6-BBCA-4036-B951-04D5145C441C}" type="pres">
      <dgm:prSet presAssocID="{18528CC6-B159-455E-98C9-4036CB83D7FC}" presName="Name10" presStyleLbl="parChTrans1D2" presStyleIdx="2" presStyleCnt="3"/>
      <dgm:spPr/>
      <dgm:t>
        <a:bodyPr/>
        <a:lstStyle/>
        <a:p>
          <a:endParaRPr lang="pt-BR"/>
        </a:p>
      </dgm:t>
    </dgm:pt>
    <dgm:pt modelId="{DFE65D10-4356-4220-A20D-CC80F20B08CD}" type="pres">
      <dgm:prSet presAssocID="{99460228-034E-4824-A4E4-A457FD5892A9}" presName="hierRoot2" presStyleCnt="0"/>
      <dgm:spPr/>
    </dgm:pt>
    <dgm:pt modelId="{BEA66783-5798-45B5-A779-54553824A716}" type="pres">
      <dgm:prSet presAssocID="{99460228-034E-4824-A4E4-A457FD5892A9}" presName="composite2" presStyleCnt="0"/>
      <dgm:spPr/>
    </dgm:pt>
    <dgm:pt modelId="{3B732656-2C2F-4D38-B625-D90393397BCC}" type="pres">
      <dgm:prSet presAssocID="{99460228-034E-4824-A4E4-A457FD5892A9}" presName="background2" presStyleLbl="node2" presStyleIdx="2" presStyleCnt="3"/>
      <dgm:spPr/>
    </dgm:pt>
    <dgm:pt modelId="{EDE8C474-6902-4031-820B-4BE942882053}" type="pres">
      <dgm:prSet presAssocID="{99460228-034E-4824-A4E4-A457FD5892A9}" presName="text2" presStyleLbl="fgAcc2" presStyleIdx="2" presStyleCnt="3" custScaleY="178761" custLinFactNeighborX="-14568" custLinFactNeighborY="339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1A21EEC-6787-4FAD-8B23-6708B48A6D62}" type="pres">
      <dgm:prSet presAssocID="{99460228-034E-4824-A4E4-A457FD5892A9}" presName="hierChild3" presStyleCnt="0"/>
      <dgm:spPr/>
    </dgm:pt>
  </dgm:ptLst>
  <dgm:cxnLst>
    <dgm:cxn modelId="{A3D90363-A21F-441F-90FF-8BFFBBA5ABC0}" type="presOf" srcId="{AC81CCC8-BBAF-4791-B8C2-BA1B0A157E89}" destId="{26DF31E6-E8F5-48ED-B5A7-2394B3140246}" srcOrd="0" destOrd="0" presId="urn:microsoft.com/office/officeart/2005/8/layout/hierarchy1"/>
    <dgm:cxn modelId="{30F31FFA-042C-43A8-AE11-F8983EA5974D}" srcId="{AC81CCC8-BBAF-4791-B8C2-BA1B0A157E89}" destId="{AA70BDB8-3BE3-4864-8A7E-5727A5BEB31E}" srcOrd="1" destOrd="0" parTransId="{BF7BDE25-7D59-4540-B453-013CF5BF3516}" sibTransId="{14489109-0E78-4047-86E4-CFD43F649FFD}"/>
    <dgm:cxn modelId="{3FBA7DBD-5ABC-44CE-955A-ABD9C04EEA83}" type="presOf" srcId="{C2F48B59-3C7B-47C0-AE69-7BB4077CCE6B}" destId="{730A0ABA-5784-42F8-A741-E330CC5FE47D}" srcOrd="0" destOrd="0" presId="urn:microsoft.com/office/officeart/2005/8/layout/hierarchy1"/>
    <dgm:cxn modelId="{B8E5BA24-AA36-42BB-9465-3BA3E1FCCC38}" srcId="{C2F48B59-3C7B-47C0-AE69-7BB4077CCE6B}" destId="{AC81CCC8-BBAF-4791-B8C2-BA1B0A157E89}" srcOrd="0" destOrd="0" parTransId="{B3B9B678-DABC-4C7B-839A-466B7BBC67C0}" sibTransId="{28675C21-21CD-4F30-9217-681EAB2CD338}"/>
    <dgm:cxn modelId="{23DA1FD5-3B18-477A-89D2-2DD061BF375C}" type="presOf" srcId="{AA5E6A49-2B72-496D-B109-5ABE144F1430}" destId="{3DCCC168-B6D0-4876-BE14-3911966723A4}" srcOrd="0" destOrd="0" presId="urn:microsoft.com/office/officeart/2005/8/layout/hierarchy1"/>
    <dgm:cxn modelId="{4F128E7E-D90A-4059-9B6B-058926B6880B}" type="presOf" srcId="{0A3535F7-28E6-4895-9C42-3A157ADB593A}" destId="{FD74D517-D5EA-455B-BACD-017E7774F99F}" srcOrd="0" destOrd="0" presId="urn:microsoft.com/office/officeart/2005/8/layout/hierarchy1"/>
    <dgm:cxn modelId="{33CC9C35-F07B-452B-A01A-C87D45A440AB}" type="presOf" srcId="{AA70BDB8-3BE3-4864-8A7E-5727A5BEB31E}" destId="{08C8F205-0282-4A87-B7CB-454A4C929F30}" srcOrd="0" destOrd="0" presId="urn:microsoft.com/office/officeart/2005/8/layout/hierarchy1"/>
    <dgm:cxn modelId="{A265EF90-C986-4CD1-AD22-182098E80A55}" type="presOf" srcId="{BF7BDE25-7D59-4540-B453-013CF5BF3516}" destId="{4AF5726F-EB0A-4AA3-987B-2E6FFB2A2F93}" srcOrd="0" destOrd="0" presId="urn:microsoft.com/office/officeart/2005/8/layout/hierarchy1"/>
    <dgm:cxn modelId="{D0295DF7-9B8C-43C7-96D2-AFF1F98A92F6}" type="presOf" srcId="{18528CC6-B159-455E-98C9-4036CB83D7FC}" destId="{D7FE3FC6-BBCA-4036-B951-04D5145C441C}" srcOrd="0" destOrd="0" presId="urn:microsoft.com/office/officeart/2005/8/layout/hierarchy1"/>
    <dgm:cxn modelId="{B158ABC4-9B0B-4FAE-946D-D25A18D50214}" srcId="{AC81CCC8-BBAF-4791-B8C2-BA1B0A157E89}" destId="{99460228-034E-4824-A4E4-A457FD5892A9}" srcOrd="2" destOrd="0" parTransId="{18528CC6-B159-455E-98C9-4036CB83D7FC}" sibTransId="{C332079D-FF16-42F1-BD9B-D10DA0E991B5}"/>
    <dgm:cxn modelId="{4AD502D4-A941-4750-AF02-6926EDB9E263}" type="presOf" srcId="{99460228-034E-4824-A4E4-A457FD5892A9}" destId="{EDE8C474-6902-4031-820B-4BE942882053}" srcOrd="0" destOrd="0" presId="urn:microsoft.com/office/officeart/2005/8/layout/hierarchy1"/>
    <dgm:cxn modelId="{86CDECCC-9BF8-4C62-9029-A361DBC02A42}" srcId="{AC81CCC8-BBAF-4791-B8C2-BA1B0A157E89}" destId="{0A3535F7-28E6-4895-9C42-3A157ADB593A}" srcOrd="0" destOrd="0" parTransId="{AA5E6A49-2B72-496D-B109-5ABE144F1430}" sibTransId="{6E7BD9DF-7DE8-41B9-84F2-F4F250D26770}"/>
    <dgm:cxn modelId="{1F14C2B3-2DF7-4CF7-847D-3CE71C134108}" type="presParOf" srcId="{730A0ABA-5784-42F8-A741-E330CC5FE47D}" destId="{77FD73AA-EBA1-4E89-A011-19DD2667B31B}" srcOrd="0" destOrd="0" presId="urn:microsoft.com/office/officeart/2005/8/layout/hierarchy1"/>
    <dgm:cxn modelId="{A39E13A2-7D98-4D15-ABC8-2AB3877684C1}" type="presParOf" srcId="{77FD73AA-EBA1-4E89-A011-19DD2667B31B}" destId="{1A4D03E2-A024-4A82-BC73-3FC51A114043}" srcOrd="0" destOrd="0" presId="urn:microsoft.com/office/officeart/2005/8/layout/hierarchy1"/>
    <dgm:cxn modelId="{FA046472-991C-40B4-9C24-F0B001F11639}" type="presParOf" srcId="{1A4D03E2-A024-4A82-BC73-3FC51A114043}" destId="{761C07C8-36B1-4F67-A256-06E7491D47AC}" srcOrd="0" destOrd="0" presId="urn:microsoft.com/office/officeart/2005/8/layout/hierarchy1"/>
    <dgm:cxn modelId="{0D30CBE7-73DA-4DC3-8506-8061B8409F10}" type="presParOf" srcId="{1A4D03E2-A024-4A82-BC73-3FC51A114043}" destId="{26DF31E6-E8F5-48ED-B5A7-2394B3140246}" srcOrd="1" destOrd="0" presId="urn:microsoft.com/office/officeart/2005/8/layout/hierarchy1"/>
    <dgm:cxn modelId="{A176892A-87B5-419B-92B1-F3C78F5239B2}" type="presParOf" srcId="{77FD73AA-EBA1-4E89-A011-19DD2667B31B}" destId="{E08545FC-E302-490F-8FF2-AC6A24AC8D29}" srcOrd="1" destOrd="0" presId="urn:microsoft.com/office/officeart/2005/8/layout/hierarchy1"/>
    <dgm:cxn modelId="{8DCEBD9D-BCCE-482F-B1EC-1F5C2C3785B0}" type="presParOf" srcId="{E08545FC-E302-490F-8FF2-AC6A24AC8D29}" destId="{3DCCC168-B6D0-4876-BE14-3911966723A4}" srcOrd="0" destOrd="0" presId="urn:microsoft.com/office/officeart/2005/8/layout/hierarchy1"/>
    <dgm:cxn modelId="{F50F1C9F-8561-4AA9-8F04-9196CC7D0858}" type="presParOf" srcId="{E08545FC-E302-490F-8FF2-AC6A24AC8D29}" destId="{687DF0F5-7840-4288-991F-EAA8F8A6861C}" srcOrd="1" destOrd="0" presId="urn:microsoft.com/office/officeart/2005/8/layout/hierarchy1"/>
    <dgm:cxn modelId="{13A5387B-4017-405F-B773-810DD6917A10}" type="presParOf" srcId="{687DF0F5-7840-4288-991F-EAA8F8A6861C}" destId="{E9A55FAC-0A55-4841-AFB8-B5F2A624689F}" srcOrd="0" destOrd="0" presId="urn:microsoft.com/office/officeart/2005/8/layout/hierarchy1"/>
    <dgm:cxn modelId="{98F73D01-1DB5-46B4-A9FD-35E6597E30B2}" type="presParOf" srcId="{E9A55FAC-0A55-4841-AFB8-B5F2A624689F}" destId="{3695F4EF-1340-4275-89FB-839CB29686F6}" srcOrd="0" destOrd="0" presId="urn:microsoft.com/office/officeart/2005/8/layout/hierarchy1"/>
    <dgm:cxn modelId="{707D6477-6CD2-4F67-A1DA-6512EC99B697}" type="presParOf" srcId="{E9A55FAC-0A55-4841-AFB8-B5F2A624689F}" destId="{FD74D517-D5EA-455B-BACD-017E7774F99F}" srcOrd="1" destOrd="0" presId="urn:microsoft.com/office/officeart/2005/8/layout/hierarchy1"/>
    <dgm:cxn modelId="{D81D7608-F65E-467A-B436-8DC4599580AA}" type="presParOf" srcId="{687DF0F5-7840-4288-991F-EAA8F8A6861C}" destId="{14C9674C-9CF1-47FB-934F-1D92B55332D6}" srcOrd="1" destOrd="0" presId="urn:microsoft.com/office/officeart/2005/8/layout/hierarchy1"/>
    <dgm:cxn modelId="{FA4AFFE4-E266-4985-9590-98BACA8E53CD}" type="presParOf" srcId="{E08545FC-E302-490F-8FF2-AC6A24AC8D29}" destId="{4AF5726F-EB0A-4AA3-987B-2E6FFB2A2F93}" srcOrd="2" destOrd="0" presId="urn:microsoft.com/office/officeart/2005/8/layout/hierarchy1"/>
    <dgm:cxn modelId="{649066F4-CE50-4DD1-99C8-3432C255C395}" type="presParOf" srcId="{E08545FC-E302-490F-8FF2-AC6A24AC8D29}" destId="{E1672287-BDE3-4588-9667-DBC95A62AC01}" srcOrd="3" destOrd="0" presId="urn:microsoft.com/office/officeart/2005/8/layout/hierarchy1"/>
    <dgm:cxn modelId="{48C9821F-4083-4272-8177-09B02E710C82}" type="presParOf" srcId="{E1672287-BDE3-4588-9667-DBC95A62AC01}" destId="{3C1CCAE0-77CC-4EEA-9132-DB50F56729DC}" srcOrd="0" destOrd="0" presId="urn:microsoft.com/office/officeart/2005/8/layout/hierarchy1"/>
    <dgm:cxn modelId="{E7D0A929-1B65-43F1-94BA-454A44240BB7}" type="presParOf" srcId="{3C1CCAE0-77CC-4EEA-9132-DB50F56729DC}" destId="{53F3BB43-AE4B-4F02-ACCE-345F29DB9878}" srcOrd="0" destOrd="0" presId="urn:microsoft.com/office/officeart/2005/8/layout/hierarchy1"/>
    <dgm:cxn modelId="{F8A6859E-E48F-4581-BBA5-15C9AB8A36A1}" type="presParOf" srcId="{3C1CCAE0-77CC-4EEA-9132-DB50F56729DC}" destId="{08C8F205-0282-4A87-B7CB-454A4C929F30}" srcOrd="1" destOrd="0" presId="urn:microsoft.com/office/officeart/2005/8/layout/hierarchy1"/>
    <dgm:cxn modelId="{91807CDF-AB67-44C4-8E8B-6A7E0B50D9B7}" type="presParOf" srcId="{E1672287-BDE3-4588-9667-DBC95A62AC01}" destId="{3F0AC715-9587-4635-AAFB-8336F9BD28A0}" srcOrd="1" destOrd="0" presId="urn:microsoft.com/office/officeart/2005/8/layout/hierarchy1"/>
    <dgm:cxn modelId="{4B7ECA3E-A642-4C3C-962E-F2E8A92FA189}" type="presParOf" srcId="{E08545FC-E302-490F-8FF2-AC6A24AC8D29}" destId="{D7FE3FC6-BBCA-4036-B951-04D5145C441C}" srcOrd="4" destOrd="0" presId="urn:microsoft.com/office/officeart/2005/8/layout/hierarchy1"/>
    <dgm:cxn modelId="{F4D78510-3E6A-4C54-A851-EAA04F7C12B5}" type="presParOf" srcId="{E08545FC-E302-490F-8FF2-AC6A24AC8D29}" destId="{DFE65D10-4356-4220-A20D-CC80F20B08CD}" srcOrd="5" destOrd="0" presId="urn:microsoft.com/office/officeart/2005/8/layout/hierarchy1"/>
    <dgm:cxn modelId="{5A7E0959-69C9-4C64-BEBD-A13D40324A74}" type="presParOf" srcId="{DFE65D10-4356-4220-A20D-CC80F20B08CD}" destId="{BEA66783-5798-45B5-A779-54553824A716}" srcOrd="0" destOrd="0" presId="urn:microsoft.com/office/officeart/2005/8/layout/hierarchy1"/>
    <dgm:cxn modelId="{D25AC0BA-84B2-4E12-878C-371F3968A08C}" type="presParOf" srcId="{BEA66783-5798-45B5-A779-54553824A716}" destId="{3B732656-2C2F-4D38-B625-D90393397BCC}" srcOrd="0" destOrd="0" presId="urn:microsoft.com/office/officeart/2005/8/layout/hierarchy1"/>
    <dgm:cxn modelId="{0C6B6EC1-BCE6-411E-B4D6-67B304629611}" type="presParOf" srcId="{BEA66783-5798-45B5-A779-54553824A716}" destId="{EDE8C474-6902-4031-820B-4BE942882053}" srcOrd="1" destOrd="0" presId="urn:microsoft.com/office/officeart/2005/8/layout/hierarchy1"/>
    <dgm:cxn modelId="{1E76FCCF-4073-41B1-8C38-3C889D3B6DDA}" type="presParOf" srcId="{DFE65D10-4356-4220-A20D-CC80F20B08CD}" destId="{D1A21EEC-6787-4FAD-8B23-6708B48A6D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FE3FC6-BBCA-4036-B951-04D5145C441C}">
      <dsp:nvSpPr>
        <dsp:cNvPr id="0" name=""/>
        <dsp:cNvSpPr/>
      </dsp:nvSpPr>
      <dsp:spPr>
        <a:xfrm>
          <a:off x="4147860" y="1626170"/>
          <a:ext cx="2908558" cy="1042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8869"/>
              </a:lnTo>
              <a:lnTo>
                <a:pt x="2908558" y="808869"/>
              </a:lnTo>
              <a:lnTo>
                <a:pt x="2908558" y="104243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5726F-EB0A-4AA3-987B-2E6FFB2A2F93}">
      <dsp:nvSpPr>
        <dsp:cNvPr id="0" name=""/>
        <dsp:cNvSpPr/>
      </dsp:nvSpPr>
      <dsp:spPr>
        <a:xfrm>
          <a:off x="4102140" y="1626170"/>
          <a:ext cx="91440" cy="1038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4562"/>
              </a:lnTo>
              <a:lnTo>
                <a:pt x="110818" y="804562"/>
              </a:lnTo>
              <a:lnTo>
                <a:pt x="110818" y="103812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CC168-B6D0-4876-BE14-3911966723A4}">
      <dsp:nvSpPr>
        <dsp:cNvPr id="0" name=""/>
        <dsp:cNvSpPr/>
      </dsp:nvSpPr>
      <dsp:spPr>
        <a:xfrm>
          <a:off x="1260631" y="1626170"/>
          <a:ext cx="2887229" cy="988018"/>
        </a:xfrm>
        <a:custGeom>
          <a:avLst/>
          <a:gdLst/>
          <a:ahLst/>
          <a:cxnLst/>
          <a:rect l="0" t="0" r="0" b="0"/>
          <a:pathLst>
            <a:path>
              <a:moveTo>
                <a:pt x="2887229" y="0"/>
              </a:moveTo>
              <a:lnTo>
                <a:pt x="2887229" y="754451"/>
              </a:lnTo>
              <a:lnTo>
                <a:pt x="0" y="754451"/>
              </a:lnTo>
              <a:lnTo>
                <a:pt x="0" y="98801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C07C8-36B1-4F67-A256-06E7491D47AC}">
      <dsp:nvSpPr>
        <dsp:cNvPr id="0" name=""/>
        <dsp:cNvSpPr/>
      </dsp:nvSpPr>
      <dsp:spPr>
        <a:xfrm>
          <a:off x="2024112" y="381935"/>
          <a:ext cx="4247494" cy="12442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F31E6-E8F5-48ED-B5A7-2394B3140246}">
      <dsp:nvSpPr>
        <dsp:cNvPr id="0" name=""/>
        <dsp:cNvSpPr/>
      </dsp:nvSpPr>
      <dsp:spPr>
        <a:xfrm>
          <a:off x="2304253" y="648069"/>
          <a:ext cx="4247494" cy="1244234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0" kern="1200" dirty="0"/>
            <a:t>PARTE</a:t>
          </a:r>
        </a:p>
      </dsp:txBody>
      <dsp:txXfrm>
        <a:off x="2340695" y="684511"/>
        <a:ext cx="4174610" cy="1171350"/>
      </dsp:txXfrm>
    </dsp:sp>
    <dsp:sp modelId="{3695F4EF-1340-4275-89FB-839CB29686F6}">
      <dsp:nvSpPr>
        <dsp:cNvPr id="0" name=""/>
        <dsp:cNvSpPr/>
      </dsp:nvSpPr>
      <dsp:spPr>
        <a:xfrm>
          <a:off x="0" y="2614188"/>
          <a:ext cx="2521262" cy="296370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4D517-D5EA-455B-BACD-017E7774F99F}">
      <dsp:nvSpPr>
        <dsp:cNvPr id="0" name=""/>
        <dsp:cNvSpPr/>
      </dsp:nvSpPr>
      <dsp:spPr>
        <a:xfrm>
          <a:off x="280140" y="2880321"/>
          <a:ext cx="2521262" cy="29637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I - EXPRESSÕES </a:t>
          </a:r>
          <a:r>
            <a:rPr lang="pt-BR" sz="2800" b="1" kern="1200" dirty="0"/>
            <a:t>DO PODER NACIONAL </a:t>
          </a:r>
          <a:r>
            <a:rPr lang="pt-BR" sz="2800" b="1" kern="1200" dirty="0" smtClean="0"/>
            <a:t>p.13 – 92</a:t>
          </a:r>
          <a:endParaRPr lang="pt-BR" sz="2800" kern="1200" dirty="0"/>
        </a:p>
      </dsp:txBody>
      <dsp:txXfrm>
        <a:off x="353985" y="2954166"/>
        <a:ext cx="2373572" cy="2816019"/>
      </dsp:txXfrm>
    </dsp:sp>
    <dsp:sp modelId="{53F3BB43-AE4B-4F02-ACCE-345F29DB9878}">
      <dsp:nvSpPr>
        <dsp:cNvPr id="0" name=""/>
        <dsp:cNvSpPr/>
      </dsp:nvSpPr>
      <dsp:spPr>
        <a:xfrm>
          <a:off x="2952328" y="2664299"/>
          <a:ext cx="2521262" cy="276403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8F205-0282-4A87-B7CB-454A4C929F30}">
      <dsp:nvSpPr>
        <dsp:cNvPr id="0" name=""/>
        <dsp:cNvSpPr/>
      </dsp:nvSpPr>
      <dsp:spPr>
        <a:xfrm>
          <a:off x="3232468" y="2930433"/>
          <a:ext cx="2521262" cy="27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II - ELEMENTOS </a:t>
          </a:r>
          <a:r>
            <a:rPr lang="pt-BR" sz="2800" b="1" kern="1200" dirty="0"/>
            <a:t>DE INTELIGÊNCIA ESTRATÉGICA </a:t>
          </a:r>
          <a:r>
            <a:rPr lang="pt-BR" sz="2800" b="1" kern="1200" dirty="0" smtClean="0"/>
            <a:t>p.93 - 100</a:t>
          </a:r>
          <a:endParaRPr lang="pt-BR" sz="2800" kern="1200" dirty="0"/>
        </a:p>
      </dsp:txBody>
      <dsp:txXfrm>
        <a:off x="3306313" y="3004278"/>
        <a:ext cx="2373572" cy="2616343"/>
      </dsp:txXfrm>
    </dsp:sp>
    <dsp:sp modelId="{3B732656-2C2F-4D38-B625-D90393397BCC}">
      <dsp:nvSpPr>
        <dsp:cNvPr id="0" name=""/>
        <dsp:cNvSpPr/>
      </dsp:nvSpPr>
      <dsp:spPr>
        <a:xfrm>
          <a:off x="5795788" y="2668606"/>
          <a:ext cx="2521262" cy="286196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8C474-6902-4031-820B-4BE942882053}">
      <dsp:nvSpPr>
        <dsp:cNvPr id="0" name=""/>
        <dsp:cNvSpPr/>
      </dsp:nvSpPr>
      <dsp:spPr>
        <a:xfrm>
          <a:off x="6075928" y="2934739"/>
          <a:ext cx="2521262" cy="28619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III - </a:t>
          </a:r>
          <a:r>
            <a:rPr lang="pt-BR" sz="2800" b="1" kern="1200" dirty="0"/>
            <a:t>ELEMENTOS DE LOGÍSTICA E MOBILIZAÇÃO </a:t>
          </a:r>
          <a:r>
            <a:rPr lang="pt-BR" sz="2800" b="1" kern="1200" dirty="0" smtClean="0"/>
            <a:t>p.101 - 125</a:t>
          </a:r>
          <a:endParaRPr lang="pt-BR" sz="2800" kern="1200" dirty="0"/>
        </a:p>
      </dsp:txBody>
      <dsp:txXfrm>
        <a:off x="6149773" y="3008584"/>
        <a:ext cx="2373572" cy="2714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077C7-C9AA-4417-8212-7218B4737C01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D9320-7F43-4AB4-9952-54A4FCDB7B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84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www.nilson.pro.br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A2298-C17D-44D0-884B-F7087B82D55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188640"/>
            <a:ext cx="7416824" cy="31393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6600" b="1" dirty="0" smtClean="0"/>
              <a:t>TRABALHOS DE METODOLOGIA  OU </a:t>
            </a:r>
            <a:r>
              <a:rPr lang="pt-BR" sz="6600" b="1" dirty="0" smtClean="0"/>
              <a:t>TCC </a:t>
            </a:r>
            <a:r>
              <a:rPr lang="pt-BR" sz="6600" b="1" dirty="0" smtClean="0"/>
              <a:t>/ </a:t>
            </a:r>
            <a:r>
              <a:rPr lang="pt-BR" sz="6600" b="1" dirty="0" smtClean="0"/>
              <a:t>INDIVIDUAL</a:t>
            </a:r>
            <a:endParaRPr lang="pt-BR" sz="6600" dirty="0"/>
          </a:p>
        </p:txBody>
      </p:sp>
      <p:sp>
        <p:nvSpPr>
          <p:cNvPr id="3" name="Retângulo 2"/>
          <p:cNvSpPr/>
          <p:nvPr/>
        </p:nvSpPr>
        <p:spPr>
          <a:xfrm>
            <a:off x="1907704" y="5301208"/>
            <a:ext cx="5586209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5400" b="1" dirty="0" smtClean="0"/>
              <a:t>www.nilson.pro.br</a:t>
            </a:r>
            <a:endParaRPr lang="pt-BR" sz="54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  <p:pic>
        <p:nvPicPr>
          <p:cNvPr id="2049" name="Picture 1" descr="modelo%20adesivo%20ades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56992"/>
            <a:ext cx="4830274" cy="189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1883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III – EXPRESSÃO PSICOSSOCIAL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604797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4 - Organizações e Funções </a:t>
            </a:r>
            <a:endParaRPr kumimoji="0" lang="pt-BR" sz="7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4.1 - Organizações </a:t>
            </a:r>
            <a:endParaRPr kumimoji="0" lang="pt-BR" sz="7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4.2 - Funções </a:t>
            </a:r>
            <a:endParaRPr kumimoji="0" lang="pt-BR" sz="19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1883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IV – EXPRESSÃO MILITAR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833331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- Fundamentos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2.1 - Recursos Humanos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2.2 - Território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2.3 - Instituições Militares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2.3.1 - Marinha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2.3.2 - Exército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2.3.3 -Aeronáutica </a:t>
            </a:r>
            <a:endParaRPr kumimoji="0" lang="pt-BR" sz="8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1883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IV – EXPRESSÃO MILITAR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659226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3 - Fatores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3.1 - Doutrinas Militar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3.2 - Estruturas Militar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3.3 - Capacidades de Comando e Controle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3.4 - </a:t>
            </a:r>
            <a:r>
              <a:rPr lang="pt-BR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nteração das Forças Armadas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3.5 - Instrução, Adestramento e Aprestamento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3.6 - Morais Militar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3.7 - Capacidade Logística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3.8 - Capacidades de Mobilização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3.9 - Serviço Militar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3.10 - Capacidades Científica e Tecnológica </a:t>
            </a:r>
            <a:endParaRPr kumimoji="0" lang="pt-B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1883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IV – EXPRESSÃO MILITAR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487476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4 - Organizações e Funções </a:t>
            </a:r>
            <a:endParaRPr kumimoji="0" lang="pt-BR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4.1 - Organizações </a:t>
            </a:r>
            <a:endParaRPr kumimoji="0" lang="pt-BR" sz="7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4.2 - Funções </a:t>
            </a:r>
            <a:endParaRPr kumimoji="0" lang="pt-BR" sz="19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17435" y="476672"/>
            <a:ext cx="843262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V – EXPRESSÃO CIENTIFICA E TECNOLOGICA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921364"/>
            <a:ext cx="9144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3908425" algn="r"/>
              </a:tabLst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2 - Fundamentos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3908425" algn="r"/>
              </a:tabLst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2.1 - Recursos Humanos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3908425" algn="r"/>
              </a:tabLst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2.2 - Recursos Naturais e Materiais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  <a:tab pos="3908425" algn="r"/>
              </a:tabLst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2.3 - Instituições Científicas e Tecnológicas </a:t>
            </a:r>
            <a:endParaRPr kumimoji="0" lang="pt-BR" sz="8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17435" y="476672"/>
            <a:ext cx="843262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V – EXPRESSÃO CIENTIFICA E TECNOLOGICA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811907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05250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3 - Fatores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05250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3.1- Educação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05250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3.2 - Comunicação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05250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3.3 - Nível de Pesquisa e Desenvolvimento Experimental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05250" algn="r"/>
              </a:tabLst>
            </a:pPr>
            <a:r>
              <a:rPr kumimoji="0" lang="pt-BR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A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Dinâmica Produtiva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05250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3.5 - Infraestrutura Científica e Tecnológica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05250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3.6 - Biodiversidade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05250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3.7 - Diversidade Mineral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05250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3.8 - Proteção Ambiental </a:t>
            </a:r>
            <a:endParaRPr kumimoji="0" lang="pt-BR" sz="5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17435" y="476672"/>
            <a:ext cx="843262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V – EXPRESSÃO CIENTIFICA E TECNOLOGICA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734533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  <a:tab pos="3910013" algn="r"/>
              </a:tabLst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4 - Organizações e Funções 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  <a:tab pos="3910013" algn="r"/>
              </a:tabLst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4.1 - Organizações 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  <a:tab pos="3910013" algn="r"/>
              </a:tabLst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4.2 - Funções 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  <a:tab pos="3910013" algn="r"/>
              </a:tabLst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4.2.1 - Políticas e Normativas 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  <a:tab pos="3910013" algn="r"/>
              </a:tabLst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4.2.2 - Administrativas ou Estratégicas 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  <a:tab pos="3910013" algn="r"/>
              </a:tabLst>
            </a:pP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4.2.3 - Operacionais ou Produtivas </a:t>
            </a:r>
            <a:endParaRPr kumimoji="0" lang="pt-BR" sz="8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8864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800" b="1" dirty="0" smtClean="0">
                <a:solidFill>
                  <a:srgbClr val="FFFF00"/>
                </a:solidFill>
              </a:rPr>
              <a:t>II - ELEMENTOS DE INTELIGÊNCIA ESTRATÉGICA p.93 – 100</a:t>
            </a:r>
          </a:p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CAP. </a:t>
            </a:r>
            <a:r>
              <a:rPr lang="pt-BR" sz="2800" b="1" dirty="0">
                <a:solidFill>
                  <a:srgbClr val="FFFF00"/>
                </a:solidFill>
              </a:rPr>
              <a:t>I</a:t>
            </a:r>
            <a:r>
              <a:rPr lang="pt-BR" sz="2800" b="1" dirty="0" smtClean="0">
                <a:solidFill>
                  <a:srgbClr val="FFFF00"/>
                </a:solidFill>
              </a:rPr>
              <a:t> – EXPRESSÃO INTELIGENCIA ESTRÉGICA</a:t>
            </a:r>
            <a:endParaRPr lang="pt-BR" sz="2800" dirty="0" smtClean="0">
              <a:solidFill>
                <a:srgbClr val="FFFF0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155679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Seção 1 - Atividade de Inteligência Estratégica </a:t>
            </a:r>
          </a:p>
          <a:p>
            <a:r>
              <a:rPr lang="pt-BR" sz="3600" dirty="0">
                <a:solidFill>
                  <a:schemeClr val="bg1"/>
                </a:solidFill>
              </a:rPr>
              <a:t>1.1 - Considerações Iniciais </a:t>
            </a:r>
          </a:p>
          <a:p>
            <a:r>
              <a:rPr lang="pt-BR" sz="3600" dirty="0">
                <a:solidFill>
                  <a:schemeClr val="bg1"/>
                </a:solidFill>
              </a:rPr>
              <a:t>1.2 - Conceituação </a:t>
            </a:r>
          </a:p>
          <a:p>
            <a:r>
              <a:rPr lang="pt-BR" sz="3600" dirty="0">
                <a:solidFill>
                  <a:schemeClr val="bg1"/>
                </a:solidFill>
              </a:rPr>
              <a:t>1.3 - Conhecimento Estratégico </a:t>
            </a:r>
          </a:p>
          <a:p>
            <a:r>
              <a:rPr lang="pt-BR" sz="3600" i="1" dirty="0">
                <a:solidFill>
                  <a:schemeClr val="bg1"/>
                </a:solidFill>
              </a:rPr>
              <a:t>1.4 </a:t>
            </a:r>
            <a:r>
              <a:rPr lang="pt-BR" sz="3600" dirty="0">
                <a:solidFill>
                  <a:schemeClr val="bg1"/>
                </a:solidFill>
              </a:rPr>
              <a:t>- Organização de Inteligência Estratégica </a:t>
            </a:r>
          </a:p>
          <a:p>
            <a:r>
              <a:rPr lang="pt-BR" sz="3600" dirty="0">
                <a:solidFill>
                  <a:schemeClr val="bg1"/>
                </a:solidFill>
              </a:rPr>
              <a:t>1.5 - Segmento Inteligência </a:t>
            </a:r>
          </a:p>
          <a:p>
            <a:r>
              <a:rPr lang="pt-BR" sz="3600" dirty="0">
                <a:solidFill>
                  <a:schemeClr val="bg1"/>
                </a:solidFill>
              </a:rPr>
              <a:t>1.6 - Segmento Contrainteligência 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8864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800" b="1" dirty="0" smtClean="0">
                <a:solidFill>
                  <a:srgbClr val="FFFF00"/>
                </a:solidFill>
              </a:rPr>
              <a:t>III - ELEMENTOS DE LOGÍSTICA E MOBILIZAÇÃO p.101 – 125</a:t>
            </a:r>
          </a:p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CAP. I – EXPRESSÃO LOGÍSTICA NACIONAL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353283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2 - Conceituação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3 - Atividades Logísticas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3.1 -Fases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3.2 - Setores e Funções Logísticas </a:t>
            </a:r>
            <a:endParaRPr kumimoji="0" lang="pt-BR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4 - Princípios Gerais da Logística </a:t>
            </a:r>
            <a:endParaRPr kumimoji="0" lang="pt-BR" sz="8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8864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800" b="1" dirty="0" smtClean="0">
                <a:solidFill>
                  <a:srgbClr val="FFFF00"/>
                </a:solidFill>
              </a:rPr>
              <a:t>III - ELEMENTOS DE LOGÍSTICA E MOBILIZAÇÃO p.101 – 125</a:t>
            </a:r>
          </a:p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CAP. I – EXPRESSÃO LOGÍSTICA NACIONAL 2/1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621279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I - Mobilização Nacional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1.1 - Introdução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1.2 - Conceituação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1.3 - Fases da Mobilização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1.3.1 - Preparo da Mobilização Nacional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1.3.2 - Execução da Mobilização Nacional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1.4 - A Mobilização nas Expressões do Poder Nacional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1.4.1 - Expressão Política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1.4.2 - Expressão Econômica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/>
        </p:nvGraphicFramePr>
        <p:xfrm>
          <a:off x="179512" y="188640"/>
          <a:ext cx="8964488" cy="6480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6064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800" b="1" dirty="0" smtClean="0">
                <a:solidFill>
                  <a:srgbClr val="FFFF00"/>
                </a:solidFill>
              </a:rPr>
              <a:t>III - ELEMENTOS DE LOGÍSTICA E MOBILIZAÇÃO p.101 – 125</a:t>
            </a:r>
          </a:p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CAP. I – EXPRESSÃO LOGÍSTICA NACIONAL 1/2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126876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1.4.3 - Expressão Psicossocial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1.4.4 - Expressão Militar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1.4.5 - Expressão Científica e Tecnológica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1.4.6 - Considerações Finais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1.5 - Planejamento da Mobilização Nacional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1.5.1 - Organização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1.5.2 - Requisitos para a Estrutura do Sistema Nacional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Mobilização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98500" algn="l"/>
                <a:tab pos="393223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1.5.3 - Ciclo de Planejamento da Mobilização Nacional  </a:t>
            </a:r>
            <a:endParaRPr kumimoji="0" lang="pt-B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6064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800" b="1" dirty="0" smtClean="0">
                <a:solidFill>
                  <a:srgbClr val="FFFF00"/>
                </a:solidFill>
              </a:rPr>
              <a:t>III - ELEMENTOS DE LOGÍSTICA E MOBILIZAÇÃO p.101 – 125</a:t>
            </a:r>
          </a:p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CAP. I – EXPRESSÃO LOGÍSTICA NACIONAL 1/2</a:t>
            </a: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043888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2 - Desmobilização Nacional</a:t>
            </a:r>
            <a:endParaRPr lang="pt-BR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 Planejamento e desmobilização nacional</a:t>
            </a:r>
            <a:r>
              <a:rPr kumimoji="0" lang="pt-BR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pt-BR" sz="8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21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28931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  <a:tab pos="3911600" algn="r"/>
              </a:tabLst>
            </a:pPr>
            <a:r>
              <a:rPr kumimoji="0" lang="pt-BR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2 - Fundamentos</a:t>
            </a:r>
            <a:endParaRPr kumimoji="0" lang="pt-B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  <a:tab pos="3911600" algn="r"/>
              </a:tabLst>
            </a:pPr>
            <a:r>
              <a:rPr kumimoji="0" lang="pt-BR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lang="pt-BR" sz="6600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pt-BR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-Povo </a:t>
            </a:r>
            <a:endParaRPr kumimoji="0" lang="pt-B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  <a:tab pos="3911600" algn="r"/>
              </a:tabLst>
            </a:pPr>
            <a:r>
              <a:rPr kumimoji="0" lang="pt-BR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2.2 - Território</a:t>
            </a:r>
            <a:endParaRPr kumimoji="0" lang="pt-B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  <a:tab pos="3911600" algn="r"/>
              </a:tabLst>
            </a:pPr>
            <a:r>
              <a:rPr kumimoji="0" lang="pt-BR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2.3 - Instituições Políticas</a:t>
            </a:r>
            <a:endParaRPr kumimoji="0" lang="pt-BR" sz="13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9552" y="476672"/>
            <a:ext cx="81883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 – EXPRESSÃO POLITICA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1883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 – EXPRESSÃO POLITICA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1617766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318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3 - Fatores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318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3.1 - Situação Geopolítica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318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3.2 - Condicionamentos Históricos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318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3.3 - Cultura Política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318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3.4 - Doutrinas e Ideologias Políticas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318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lang="pt-BR" sz="3200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Qualidade e Ordenamento Jurídico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318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3.6 - Qualidade e Atitude do Eleitorado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318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3.7 - Qualidade e Atuação das Elites e Lideranças Políticas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13188" algn="r"/>
              </a:tabLs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3.8 - Interação dos Poderes do Estado</a:t>
            </a:r>
            <a:endParaRPr kumimoji="0" lang="pt-B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260648"/>
            <a:ext cx="82277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 – EXPRESSÃO POLITICA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157453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13188" algn="r"/>
              </a:tabLst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4 - Organizações e Sistemas Políticos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13188" algn="r"/>
              </a:tabLst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4.1 - Organizações 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13188" algn="r"/>
              </a:tabLst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4.1.1 - O Executivo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13188" algn="r"/>
              </a:tabLst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4.1.2 - O Legis1ativo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13188" algn="r"/>
              </a:tabLst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4.1.3 - O Judiciário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13188" algn="r"/>
              </a:tabLst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4.1.4 - O Eleitorado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13188" algn="r"/>
              </a:tabLst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4.1.5 - Os Partidos Políticos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13188" algn="r"/>
              </a:tabLst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4.1.6 - Os Grupos de Pressão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7188" algn="l"/>
                <a:tab pos="3913188" algn="r"/>
              </a:tabLst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4.2 - O Sistema Político</a:t>
            </a:r>
            <a:endParaRPr kumimoji="0" lang="pt-BR" sz="6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1883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II – EXPRESSÃO ECONOMICA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1502152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2 - Fundamentos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2.1 - Recursos Humanos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2.1.1 - Aspectos Quantitativos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2.1.2 - Aspectos Qualitativos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2.2 - Recursos Naturais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2.3 - Instituições Econômicas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2.3.1 - Sistema Econômico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2.3.2 - Mercado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2.3.3 - Empresa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2.3.4 - Consumo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4013" algn="l"/>
                <a:tab pos="4833938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2.3.5 - Moeda</a:t>
            </a:r>
            <a:endParaRPr kumimoji="0" lang="pt-BR" sz="5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88640"/>
            <a:ext cx="81883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II – EXPRESSÃO ECONOMICA</a:t>
            </a:r>
            <a:endParaRPr lang="pt-BR" sz="3200" dirty="0" smtClean="0">
              <a:solidFill>
                <a:srgbClr val="FFFF00"/>
              </a:solidFill>
            </a:endParaRPr>
          </a:p>
          <a:p>
            <a:pPr lvl="0"/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459996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  <a:tab pos="4843463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3 - Fatores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  <a:tab pos="4843463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3.1 - Modernização e Adaptação às Mudanças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  <a:tab pos="4843463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3.2 - Capacidade do Conhecimento Científico e Tecno1ógico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  <a:tab pos="4843463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46 3.3 - Capacidade da Acumulação e Absorção do Capital Fixo 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  <a:tab pos="4843463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3.4 - Capacidade Empresarial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  <a:tab pos="4843463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3.5 - Capacidade de Financiamento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  <a:tab pos="4843463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3.6 - Capacidade de Consumo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  <a:tab pos="4843463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3.7 - Capacidade de Participação</a:t>
            </a: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  <a:tab pos="4843463" algn="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4 - Organizações e Funções</a:t>
            </a:r>
            <a:endParaRPr kumimoji="0" lang="pt-BR" sz="5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1883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III – EXPRESSÃO PSICOSSOCIAL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1793472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2 - Fundamentos </a:t>
            </a:r>
            <a:endParaRPr kumimoji="0" lang="pt-B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2.1 - Pessoa Humana </a:t>
            </a:r>
            <a:endParaRPr kumimoji="0" lang="pt-B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2.2 - Ambiente </a:t>
            </a:r>
            <a:endParaRPr kumimoji="0" lang="pt-BR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2.3 - Instituições Sociais </a:t>
            </a:r>
            <a:endParaRPr kumimoji="0" lang="pt-BR" sz="13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260648"/>
            <a:ext cx="81883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I - EXPRESSÕES DO PODER NACIONAL p.13 – 92</a:t>
            </a:r>
          </a:p>
          <a:p>
            <a:pPr lvl="0" algn="ctr"/>
            <a:r>
              <a:rPr lang="pt-BR" sz="3200" b="1" dirty="0" smtClean="0">
                <a:solidFill>
                  <a:srgbClr val="FFFF00"/>
                </a:solidFill>
              </a:rPr>
              <a:t>CAP. III – EXPRESSÃO PSICOSSOCIAL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181328"/>
            <a:ext cx="91440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5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Seção 3 - Fatores </a:t>
            </a:r>
            <a:endParaRPr kumimoji="0" lang="pt-BR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5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3.1 - Cultura e Padrões de Comportamento </a:t>
            </a:r>
            <a:endParaRPr kumimoji="0" lang="pt-BR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5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3.2 - Níveis de Bem-Estar </a:t>
            </a:r>
            <a:endParaRPr kumimoji="0" lang="pt-BR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5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3.3 - Dinâmicas Ambientais </a:t>
            </a:r>
            <a:endParaRPr kumimoji="0" lang="pt-BR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3.4 - Dinâmicas Estruturais </a:t>
            </a:r>
            <a:endParaRPr kumimoji="0" lang="pt-BR" sz="9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27/03/2013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2298-C17D-44D0-884B-F7087B82D557}" type="slidenum">
              <a:rPr lang="pt-BR" smtClean="0"/>
              <a:t>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www.nilson.pro.br</a:t>
            </a:r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990</Words>
  <Application>Microsoft Office PowerPoint</Application>
  <PresentationFormat>Apresentação na tela (4:3)</PresentationFormat>
  <Paragraphs>234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Nilson</dc:creator>
  <cp:lastModifiedBy>Nilson</cp:lastModifiedBy>
  <cp:revision>5</cp:revision>
  <dcterms:created xsi:type="dcterms:W3CDTF">2013-03-27T12:11:25Z</dcterms:created>
  <dcterms:modified xsi:type="dcterms:W3CDTF">2018-02-28T19:28:40Z</dcterms:modified>
</cp:coreProperties>
</file>